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78" r:id="rId2"/>
    <p:sldId id="279" r:id="rId3"/>
    <p:sldId id="280" r:id="rId4"/>
    <p:sldId id="281" r:id="rId5"/>
    <p:sldId id="283" r:id="rId6"/>
    <p:sldId id="284" r:id="rId7"/>
    <p:sldId id="286" r:id="rId8"/>
    <p:sldId id="285" r:id="rId9"/>
    <p:sldId id="289" r:id="rId10"/>
    <p:sldId id="288" r:id="rId11"/>
    <p:sldId id="287" r:id="rId12"/>
    <p:sldId id="291" r:id="rId13"/>
    <p:sldId id="292" r:id="rId14"/>
    <p:sldId id="296" r:id="rId15"/>
    <p:sldId id="297" r:id="rId16"/>
    <p:sldId id="299" r:id="rId17"/>
    <p:sldId id="300" r:id="rId18"/>
    <p:sldId id="301" r:id="rId19"/>
    <p:sldId id="293" r:id="rId20"/>
    <p:sldId id="294" r:id="rId21"/>
    <p:sldId id="295" r:id="rId22"/>
    <p:sldId id="302" r:id="rId23"/>
    <p:sldId id="303" r:id="rId24"/>
    <p:sldId id="304" r:id="rId25"/>
    <p:sldId id="310" r:id="rId26"/>
    <p:sldId id="305" r:id="rId27"/>
    <p:sldId id="307" r:id="rId28"/>
    <p:sldId id="306" r:id="rId29"/>
    <p:sldId id="308" r:id="rId30"/>
    <p:sldId id="311" r:id="rId31"/>
    <p:sldId id="312" r:id="rId32"/>
    <p:sldId id="313" r:id="rId33"/>
    <p:sldId id="314" r:id="rId34"/>
    <p:sldId id="315" r:id="rId35"/>
    <p:sldId id="316" r:id="rId36"/>
    <p:sldId id="317" r:id="rId37"/>
    <p:sldId id="318" r:id="rId38"/>
    <p:sldId id="319" r:id="rId39"/>
    <p:sldId id="309"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2397" autoAdjust="0"/>
  </p:normalViewPr>
  <p:slideViewPr>
    <p:cSldViewPr snapToGrid="0">
      <p:cViewPr varScale="1">
        <p:scale>
          <a:sx n="83" d="100"/>
          <a:sy n="83" d="100"/>
        </p:scale>
        <p:origin x="53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AF318-B59E-4BCC-A9DE-1D7CC0FFFAC0}" type="datetimeFigureOut">
              <a:rPr lang="ru-RU" smtClean="0"/>
              <a:t>04.02.2026</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5734F9-2D2A-4864-B9B2-F8677A59B0D5}" type="slidenum">
              <a:rPr lang="ru-RU" smtClean="0"/>
              <a:t>‹№›</a:t>
            </a:fld>
            <a:endParaRPr lang="ru-RU"/>
          </a:p>
        </p:txBody>
      </p:sp>
    </p:spTree>
    <p:extLst>
      <p:ext uri="{BB962C8B-B14F-4D97-AF65-F5344CB8AC3E}">
        <p14:creationId xmlns:p14="http://schemas.microsoft.com/office/powerpoint/2010/main" val="4144202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D5734F9-2D2A-4864-B9B2-F8677A59B0D5}" type="slidenum">
              <a:rPr lang="ru-RU" smtClean="0"/>
              <a:t>7</a:t>
            </a:fld>
            <a:endParaRPr lang="ru-RU"/>
          </a:p>
        </p:txBody>
      </p:sp>
    </p:spTree>
    <p:extLst>
      <p:ext uri="{BB962C8B-B14F-4D97-AF65-F5344CB8AC3E}">
        <p14:creationId xmlns:p14="http://schemas.microsoft.com/office/powerpoint/2010/main" val="3472484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D5734F9-2D2A-4864-B9B2-F8677A59B0D5}" type="slidenum">
              <a:rPr lang="ru-RU" smtClean="0"/>
              <a:t>11</a:t>
            </a:fld>
            <a:endParaRPr lang="ru-RU"/>
          </a:p>
        </p:txBody>
      </p:sp>
    </p:spTree>
    <p:extLst>
      <p:ext uri="{BB962C8B-B14F-4D97-AF65-F5344CB8AC3E}">
        <p14:creationId xmlns:p14="http://schemas.microsoft.com/office/powerpoint/2010/main" val="214109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D5734F9-2D2A-4864-B9B2-F8677A59B0D5}" type="slidenum">
              <a:rPr lang="ru-RU" smtClean="0"/>
              <a:t>12</a:t>
            </a:fld>
            <a:endParaRPr lang="ru-RU"/>
          </a:p>
        </p:txBody>
      </p:sp>
    </p:spTree>
    <p:extLst>
      <p:ext uri="{BB962C8B-B14F-4D97-AF65-F5344CB8AC3E}">
        <p14:creationId xmlns:p14="http://schemas.microsoft.com/office/powerpoint/2010/main" val="30468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D5734F9-2D2A-4864-B9B2-F8677A59B0D5}" type="slidenum">
              <a:rPr lang="ru-RU" smtClean="0"/>
              <a:t>15</a:t>
            </a:fld>
            <a:endParaRPr lang="ru-RU"/>
          </a:p>
        </p:txBody>
      </p:sp>
    </p:spTree>
    <p:extLst>
      <p:ext uri="{BB962C8B-B14F-4D97-AF65-F5344CB8AC3E}">
        <p14:creationId xmlns:p14="http://schemas.microsoft.com/office/powerpoint/2010/main" val="271213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D5734F9-2D2A-4864-B9B2-F8677A59B0D5}" type="slidenum">
              <a:rPr lang="ru-RU" smtClean="0"/>
              <a:t>21</a:t>
            </a:fld>
            <a:endParaRPr lang="ru-RU"/>
          </a:p>
        </p:txBody>
      </p:sp>
    </p:spTree>
    <p:extLst>
      <p:ext uri="{BB962C8B-B14F-4D97-AF65-F5344CB8AC3E}">
        <p14:creationId xmlns:p14="http://schemas.microsoft.com/office/powerpoint/2010/main" val="3844734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E160C-163B-289D-9686-7A88D7DC2F45}"/>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D31488D4-EC00-B774-18E4-3704AE393566}"/>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40BACBD0-B499-88F8-1E79-7981DA08926B}"/>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80EFBEBB-B4DC-533F-4C75-F7B7ABB016BA}"/>
              </a:ext>
            </a:extLst>
          </p:cNvPr>
          <p:cNvSpPr>
            <a:spLocks noGrp="1"/>
          </p:cNvSpPr>
          <p:nvPr>
            <p:ph type="sldNum" sz="quarter" idx="5"/>
          </p:nvPr>
        </p:nvSpPr>
        <p:spPr/>
        <p:txBody>
          <a:bodyPr/>
          <a:lstStyle/>
          <a:p>
            <a:fld id="{8D5734F9-2D2A-4864-B9B2-F8677A59B0D5}" type="slidenum">
              <a:rPr lang="ru-RU" smtClean="0"/>
              <a:t>39</a:t>
            </a:fld>
            <a:endParaRPr lang="ru-RU"/>
          </a:p>
        </p:txBody>
      </p:sp>
    </p:spTree>
    <p:extLst>
      <p:ext uri="{BB962C8B-B14F-4D97-AF65-F5344CB8AC3E}">
        <p14:creationId xmlns:p14="http://schemas.microsoft.com/office/powerpoint/2010/main" val="3762990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F56B21-B179-4BC3-3D19-0B7C91803EB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DF556A0B-0A28-C112-001E-392C6336B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E35933F-64C3-FDF1-AAED-C13AD27E5C58}"/>
              </a:ext>
            </a:extLst>
          </p:cNvPr>
          <p:cNvSpPr>
            <a:spLocks noGrp="1"/>
          </p:cNvSpPr>
          <p:nvPr>
            <p:ph type="dt" sz="half" idx="10"/>
          </p:nvPr>
        </p:nvSpPr>
        <p:spPr/>
        <p:txBody>
          <a:bodyPr/>
          <a:lstStyle/>
          <a:p>
            <a:fld id="{10C62F09-D574-49A8-B3BA-2D723A4AB652}" type="datetimeFigureOut">
              <a:rPr lang="ru-RU" smtClean="0"/>
              <a:t>04.02.2026</a:t>
            </a:fld>
            <a:endParaRPr lang="ru-RU"/>
          </a:p>
        </p:txBody>
      </p:sp>
      <p:sp>
        <p:nvSpPr>
          <p:cNvPr id="5" name="Нижний колонтитул 4">
            <a:extLst>
              <a:ext uri="{FF2B5EF4-FFF2-40B4-BE49-F238E27FC236}">
                <a16:creationId xmlns:a16="http://schemas.microsoft.com/office/drawing/2014/main" id="{D87CBF92-0B56-1EF0-63B3-708EE7BA832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5AE0850-87D0-C22C-E855-CA0D1D7CFE4D}"/>
              </a:ext>
            </a:extLst>
          </p:cNvPr>
          <p:cNvSpPr>
            <a:spLocks noGrp="1"/>
          </p:cNvSpPr>
          <p:nvPr>
            <p:ph type="sldNum" sz="quarter" idx="12"/>
          </p:nvPr>
        </p:nvSpPr>
        <p:spPr/>
        <p:txBody>
          <a:bodyPr/>
          <a:lstStyle/>
          <a:p>
            <a:fld id="{9F172D6F-031E-408D-8796-AA0C173A0AAC}" type="slidenum">
              <a:rPr lang="ru-RU" smtClean="0"/>
              <a:t>‹№›</a:t>
            </a:fld>
            <a:endParaRPr lang="ru-RU"/>
          </a:p>
        </p:txBody>
      </p:sp>
    </p:spTree>
    <p:extLst>
      <p:ext uri="{BB962C8B-B14F-4D97-AF65-F5344CB8AC3E}">
        <p14:creationId xmlns:p14="http://schemas.microsoft.com/office/powerpoint/2010/main" val="300557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97B493-F438-BFB1-2450-DC31659182B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93E67D8-F22E-23D9-9093-346650A515A9}"/>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8885DFF-EFDB-2F4C-3024-EE2898FF425C}"/>
              </a:ext>
            </a:extLst>
          </p:cNvPr>
          <p:cNvSpPr>
            <a:spLocks noGrp="1"/>
          </p:cNvSpPr>
          <p:nvPr>
            <p:ph type="dt" sz="half" idx="10"/>
          </p:nvPr>
        </p:nvSpPr>
        <p:spPr/>
        <p:txBody>
          <a:bodyPr/>
          <a:lstStyle/>
          <a:p>
            <a:fld id="{10C62F09-D574-49A8-B3BA-2D723A4AB652}" type="datetimeFigureOut">
              <a:rPr lang="ru-RU" smtClean="0"/>
              <a:t>04.02.2026</a:t>
            </a:fld>
            <a:endParaRPr lang="ru-RU"/>
          </a:p>
        </p:txBody>
      </p:sp>
      <p:sp>
        <p:nvSpPr>
          <p:cNvPr id="5" name="Нижний колонтитул 4">
            <a:extLst>
              <a:ext uri="{FF2B5EF4-FFF2-40B4-BE49-F238E27FC236}">
                <a16:creationId xmlns:a16="http://schemas.microsoft.com/office/drawing/2014/main" id="{98FD1273-6C34-631B-5C10-AAB9F2EBCD9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96F11E8-610A-7179-E80C-9C8B120B69E5}"/>
              </a:ext>
            </a:extLst>
          </p:cNvPr>
          <p:cNvSpPr>
            <a:spLocks noGrp="1"/>
          </p:cNvSpPr>
          <p:nvPr>
            <p:ph type="sldNum" sz="quarter" idx="12"/>
          </p:nvPr>
        </p:nvSpPr>
        <p:spPr/>
        <p:txBody>
          <a:bodyPr/>
          <a:lstStyle/>
          <a:p>
            <a:fld id="{9F172D6F-031E-408D-8796-AA0C173A0AAC}" type="slidenum">
              <a:rPr lang="ru-RU" smtClean="0"/>
              <a:t>‹№›</a:t>
            </a:fld>
            <a:endParaRPr lang="ru-RU"/>
          </a:p>
        </p:txBody>
      </p:sp>
    </p:spTree>
    <p:extLst>
      <p:ext uri="{BB962C8B-B14F-4D97-AF65-F5344CB8AC3E}">
        <p14:creationId xmlns:p14="http://schemas.microsoft.com/office/powerpoint/2010/main" val="2588288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06FD527-C53F-8648-4E1F-4AD27F25E7E7}"/>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93C18D79-200A-AD7A-A37E-70298A22EBE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9316FE7-2E47-C3E4-02C7-639009181E26}"/>
              </a:ext>
            </a:extLst>
          </p:cNvPr>
          <p:cNvSpPr>
            <a:spLocks noGrp="1"/>
          </p:cNvSpPr>
          <p:nvPr>
            <p:ph type="dt" sz="half" idx="10"/>
          </p:nvPr>
        </p:nvSpPr>
        <p:spPr/>
        <p:txBody>
          <a:bodyPr/>
          <a:lstStyle/>
          <a:p>
            <a:fld id="{10C62F09-D574-49A8-B3BA-2D723A4AB652}" type="datetimeFigureOut">
              <a:rPr lang="ru-RU" smtClean="0"/>
              <a:t>04.02.2026</a:t>
            </a:fld>
            <a:endParaRPr lang="ru-RU"/>
          </a:p>
        </p:txBody>
      </p:sp>
      <p:sp>
        <p:nvSpPr>
          <p:cNvPr id="5" name="Нижний колонтитул 4">
            <a:extLst>
              <a:ext uri="{FF2B5EF4-FFF2-40B4-BE49-F238E27FC236}">
                <a16:creationId xmlns:a16="http://schemas.microsoft.com/office/drawing/2014/main" id="{4046848C-9D79-04B2-2865-C55DEC74B33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28C4402-B12A-C882-3531-5215722A0960}"/>
              </a:ext>
            </a:extLst>
          </p:cNvPr>
          <p:cNvSpPr>
            <a:spLocks noGrp="1"/>
          </p:cNvSpPr>
          <p:nvPr>
            <p:ph type="sldNum" sz="quarter" idx="12"/>
          </p:nvPr>
        </p:nvSpPr>
        <p:spPr/>
        <p:txBody>
          <a:bodyPr/>
          <a:lstStyle/>
          <a:p>
            <a:fld id="{9F172D6F-031E-408D-8796-AA0C173A0AAC}" type="slidenum">
              <a:rPr lang="ru-RU" smtClean="0"/>
              <a:t>‹№›</a:t>
            </a:fld>
            <a:endParaRPr lang="ru-RU"/>
          </a:p>
        </p:txBody>
      </p:sp>
    </p:spTree>
    <p:extLst>
      <p:ext uri="{BB962C8B-B14F-4D97-AF65-F5344CB8AC3E}">
        <p14:creationId xmlns:p14="http://schemas.microsoft.com/office/powerpoint/2010/main" val="3755563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5AEF9-7391-0737-73C7-0C1AB5F1B89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B1E18649-DE93-41B6-1C7D-7DC8EF52E0AD}"/>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2C914FD-D1C3-C630-A5A1-E96072763081}"/>
              </a:ext>
            </a:extLst>
          </p:cNvPr>
          <p:cNvSpPr>
            <a:spLocks noGrp="1"/>
          </p:cNvSpPr>
          <p:nvPr>
            <p:ph type="dt" sz="half" idx="10"/>
          </p:nvPr>
        </p:nvSpPr>
        <p:spPr/>
        <p:txBody>
          <a:bodyPr/>
          <a:lstStyle/>
          <a:p>
            <a:fld id="{10C62F09-D574-49A8-B3BA-2D723A4AB652}" type="datetimeFigureOut">
              <a:rPr lang="ru-RU" smtClean="0"/>
              <a:t>04.02.2026</a:t>
            </a:fld>
            <a:endParaRPr lang="ru-RU"/>
          </a:p>
        </p:txBody>
      </p:sp>
      <p:sp>
        <p:nvSpPr>
          <p:cNvPr id="5" name="Нижний колонтитул 4">
            <a:extLst>
              <a:ext uri="{FF2B5EF4-FFF2-40B4-BE49-F238E27FC236}">
                <a16:creationId xmlns:a16="http://schemas.microsoft.com/office/drawing/2014/main" id="{E56D3588-62E1-FC8A-02F8-BD5753A56E6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BEDD72B-A857-34FB-055B-F6D237C494A3}"/>
              </a:ext>
            </a:extLst>
          </p:cNvPr>
          <p:cNvSpPr>
            <a:spLocks noGrp="1"/>
          </p:cNvSpPr>
          <p:nvPr>
            <p:ph type="sldNum" sz="quarter" idx="12"/>
          </p:nvPr>
        </p:nvSpPr>
        <p:spPr/>
        <p:txBody>
          <a:bodyPr/>
          <a:lstStyle/>
          <a:p>
            <a:fld id="{9F172D6F-031E-408D-8796-AA0C173A0AAC}" type="slidenum">
              <a:rPr lang="ru-RU" smtClean="0"/>
              <a:t>‹№›</a:t>
            </a:fld>
            <a:endParaRPr lang="ru-RU"/>
          </a:p>
        </p:txBody>
      </p:sp>
    </p:spTree>
    <p:extLst>
      <p:ext uri="{BB962C8B-B14F-4D97-AF65-F5344CB8AC3E}">
        <p14:creationId xmlns:p14="http://schemas.microsoft.com/office/powerpoint/2010/main" val="3084900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8C53DB-22D4-CBEA-FA90-5DE9E1ED97A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CE174974-6AFA-25CA-CEAE-01BC19B5F6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693635A9-B3AD-38A8-D50C-2C68F05EA3FE}"/>
              </a:ext>
            </a:extLst>
          </p:cNvPr>
          <p:cNvSpPr>
            <a:spLocks noGrp="1"/>
          </p:cNvSpPr>
          <p:nvPr>
            <p:ph type="dt" sz="half" idx="10"/>
          </p:nvPr>
        </p:nvSpPr>
        <p:spPr/>
        <p:txBody>
          <a:bodyPr/>
          <a:lstStyle/>
          <a:p>
            <a:fld id="{10C62F09-D574-49A8-B3BA-2D723A4AB652}" type="datetimeFigureOut">
              <a:rPr lang="ru-RU" smtClean="0"/>
              <a:t>04.02.2026</a:t>
            </a:fld>
            <a:endParaRPr lang="ru-RU"/>
          </a:p>
        </p:txBody>
      </p:sp>
      <p:sp>
        <p:nvSpPr>
          <p:cNvPr id="5" name="Нижний колонтитул 4">
            <a:extLst>
              <a:ext uri="{FF2B5EF4-FFF2-40B4-BE49-F238E27FC236}">
                <a16:creationId xmlns:a16="http://schemas.microsoft.com/office/drawing/2014/main" id="{E266CE4E-F5B3-75D6-97E8-5EEBBD63F77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C63AB2A-95B6-13FD-2083-4E11539C0CFD}"/>
              </a:ext>
            </a:extLst>
          </p:cNvPr>
          <p:cNvSpPr>
            <a:spLocks noGrp="1"/>
          </p:cNvSpPr>
          <p:nvPr>
            <p:ph type="sldNum" sz="quarter" idx="12"/>
          </p:nvPr>
        </p:nvSpPr>
        <p:spPr/>
        <p:txBody>
          <a:bodyPr/>
          <a:lstStyle/>
          <a:p>
            <a:fld id="{9F172D6F-031E-408D-8796-AA0C173A0AAC}" type="slidenum">
              <a:rPr lang="ru-RU" smtClean="0"/>
              <a:t>‹№›</a:t>
            </a:fld>
            <a:endParaRPr lang="ru-RU"/>
          </a:p>
        </p:txBody>
      </p:sp>
    </p:spTree>
    <p:extLst>
      <p:ext uri="{BB962C8B-B14F-4D97-AF65-F5344CB8AC3E}">
        <p14:creationId xmlns:p14="http://schemas.microsoft.com/office/powerpoint/2010/main" val="31364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6AD41E-9C1C-2377-2D99-4DC89BFA6F0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DC91778-019A-580F-E584-4550F21EF787}"/>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98E283F-07A3-D7BE-2F17-E5C1EBC954E3}"/>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1F5385B-009A-FD24-E677-AE1AB6590624}"/>
              </a:ext>
            </a:extLst>
          </p:cNvPr>
          <p:cNvSpPr>
            <a:spLocks noGrp="1"/>
          </p:cNvSpPr>
          <p:nvPr>
            <p:ph type="dt" sz="half" idx="10"/>
          </p:nvPr>
        </p:nvSpPr>
        <p:spPr/>
        <p:txBody>
          <a:bodyPr/>
          <a:lstStyle/>
          <a:p>
            <a:fld id="{10C62F09-D574-49A8-B3BA-2D723A4AB652}" type="datetimeFigureOut">
              <a:rPr lang="ru-RU" smtClean="0"/>
              <a:t>04.02.2026</a:t>
            </a:fld>
            <a:endParaRPr lang="ru-RU"/>
          </a:p>
        </p:txBody>
      </p:sp>
      <p:sp>
        <p:nvSpPr>
          <p:cNvPr id="6" name="Нижний колонтитул 5">
            <a:extLst>
              <a:ext uri="{FF2B5EF4-FFF2-40B4-BE49-F238E27FC236}">
                <a16:creationId xmlns:a16="http://schemas.microsoft.com/office/drawing/2014/main" id="{6FA5FD32-3F64-D693-E745-EDAAA44DA5F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7C92E5B-0BD8-1DF8-9DCC-3A7594D0F001}"/>
              </a:ext>
            </a:extLst>
          </p:cNvPr>
          <p:cNvSpPr>
            <a:spLocks noGrp="1"/>
          </p:cNvSpPr>
          <p:nvPr>
            <p:ph type="sldNum" sz="quarter" idx="12"/>
          </p:nvPr>
        </p:nvSpPr>
        <p:spPr/>
        <p:txBody>
          <a:bodyPr/>
          <a:lstStyle/>
          <a:p>
            <a:fld id="{9F172D6F-031E-408D-8796-AA0C173A0AAC}" type="slidenum">
              <a:rPr lang="ru-RU" smtClean="0"/>
              <a:t>‹№›</a:t>
            </a:fld>
            <a:endParaRPr lang="ru-RU"/>
          </a:p>
        </p:txBody>
      </p:sp>
    </p:spTree>
    <p:extLst>
      <p:ext uri="{BB962C8B-B14F-4D97-AF65-F5344CB8AC3E}">
        <p14:creationId xmlns:p14="http://schemas.microsoft.com/office/powerpoint/2010/main" val="3132622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A721CA-7E8A-315F-31E7-00D6D85BEA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DC079B4-DA10-924B-3E54-B764F8E32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8D0512B6-D822-8E89-289F-308F4E3D8F4B}"/>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D7F67E1-35D1-E2D9-5D33-F88B797581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4C72396-990A-25FA-3C5A-450A2E27B7D2}"/>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1283209-8472-E9D3-391E-6F6367304560}"/>
              </a:ext>
            </a:extLst>
          </p:cNvPr>
          <p:cNvSpPr>
            <a:spLocks noGrp="1"/>
          </p:cNvSpPr>
          <p:nvPr>
            <p:ph type="dt" sz="half" idx="10"/>
          </p:nvPr>
        </p:nvSpPr>
        <p:spPr/>
        <p:txBody>
          <a:bodyPr/>
          <a:lstStyle/>
          <a:p>
            <a:fld id="{10C62F09-D574-49A8-B3BA-2D723A4AB652}" type="datetimeFigureOut">
              <a:rPr lang="ru-RU" smtClean="0"/>
              <a:t>04.02.2026</a:t>
            </a:fld>
            <a:endParaRPr lang="ru-RU"/>
          </a:p>
        </p:txBody>
      </p:sp>
      <p:sp>
        <p:nvSpPr>
          <p:cNvPr id="8" name="Нижний колонтитул 7">
            <a:extLst>
              <a:ext uri="{FF2B5EF4-FFF2-40B4-BE49-F238E27FC236}">
                <a16:creationId xmlns:a16="http://schemas.microsoft.com/office/drawing/2014/main" id="{D672ED94-F83B-E905-51BD-4AF9EB6AC1E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4A4A5A0-B59C-BBC0-AF41-4E8BE492CC64}"/>
              </a:ext>
            </a:extLst>
          </p:cNvPr>
          <p:cNvSpPr>
            <a:spLocks noGrp="1"/>
          </p:cNvSpPr>
          <p:nvPr>
            <p:ph type="sldNum" sz="quarter" idx="12"/>
          </p:nvPr>
        </p:nvSpPr>
        <p:spPr/>
        <p:txBody>
          <a:bodyPr/>
          <a:lstStyle/>
          <a:p>
            <a:fld id="{9F172D6F-031E-408D-8796-AA0C173A0AAC}" type="slidenum">
              <a:rPr lang="ru-RU" smtClean="0"/>
              <a:t>‹№›</a:t>
            </a:fld>
            <a:endParaRPr lang="ru-RU"/>
          </a:p>
        </p:txBody>
      </p:sp>
    </p:spTree>
    <p:extLst>
      <p:ext uri="{BB962C8B-B14F-4D97-AF65-F5344CB8AC3E}">
        <p14:creationId xmlns:p14="http://schemas.microsoft.com/office/powerpoint/2010/main" val="3179578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E4D99C-45E4-4012-06B2-9CC1F09FF3AB}"/>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F4A2A421-3B40-A8D8-D149-DAAF5180583E}"/>
              </a:ext>
            </a:extLst>
          </p:cNvPr>
          <p:cNvSpPr>
            <a:spLocks noGrp="1"/>
          </p:cNvSpPr>
          <p:nvPr>
            <p:ph type="dt" sz="half" idx="10"/>
          </p:nvPr>
        </p:nvSpPr>
        <p:spPr/>
        <p:txBody>
          <a:bodyPr/>
          <a:lstStyle/>
          <a:p>
            <a:fld id="{10C62F09-D574-49A8-B3BA-2D723A4AB652}" type="datetimeFigureOut">
              <a:rPr lang="ru-RU" smtClean="0"/>
              <a:t>04.02.2026</a:t>
            </a:fld>
            <a:endParaRPr lang="ru-RU"/>
          </a:p>
        </p:txBody>
      </p:sp>
      <p:sp>
        <p:nvSpPr>
          <p:cNvPr id="4" name="Нижний колонтитул 3">
            <a:extLst>
              <a:ext uri="{FF2B5EF4-FFF2-40B4-BE49-F238E27FC236}">
                <a16:creationId xmlns:a16="http://schemas.microsoft.com/office/drawing/2014/main" id="{19D4357C-E831-08DE-ECD6-7E62BD2C280E}"/>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0BE10ECE-DDD8-8D10-25FC-051E0D69A647}"/>
              </a:ext>
            </a:extLst>
          </p:cNvPr>
          <p:cNvSpPr>
            <a:spLocks noGrp="1"/>
          </p:cNvSpPr>
          <p:nvPr>
            <p:ph type="sldNum" sz="quarter" idx="12"/>
          </p:nvPr>
        </p:nvSpPr>
        <p:spPr/>
        <p:txBody>
          <a:bodyPr/>
          <a:lstStyle/>
          <a:p>
            <a:fld id="{9F172D6F-031E-408D-8796-AA0C173A0AAC}" type="slidenum">
              <a:rPr lang="ru-RU" smtClean="0"/>
              <a:t>‹№›</a:t>
            </a:fld>
            <a:endParaRPr lang="ru-RU"/>
          </a:p>
        </p:txBody>
      </p:sp>
    </p:spTree>
    <p:extLst>
      <p:ext uri="{BB962C8B-B14F-4D97-AF65-F5344CB8AC3E}">
        <p14:creationId xmlns:p14="http://schemas.microsoft.com/office/powerpoint/2010/main" val="4282534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30B6ABF-1EE8-EE8D-0D2E-4ADA492B2DE3}"/>
              </a:ext>
            </a:extLst>
          </p:cNvPr>
          <p:cNvSpPr>
            <a:spLocks noGrp="1"/>
          </p:cNvSpPr>
          <p:nvPr>
            <p:ph type="dt" sz="half" idx="10"/>
          </p:nvPr>
        </p:nvSpPr>
        <p:spPr/>
        <p:txBody>
          <a:bodyPr/>
          <a:lstStyle/>
          <a:p>
            <a:fld id="{10C62F09-D574-49A8-B3BA-2D723A4AB652}" type="datetimeFigureOut">
              <a:rPr lang="ru-RU" smtClean="0"/>
              <a:t>04.02.2026</a:t>
            </a:fld>
            <a:endParaRPr lang="ru-RU"/>
          </a:p>
        </p:txBody>
      </p:sp>
      <p:sp>
        <p:nvSpPr>
          <p:cNvPr id="3" name="Нижний колонтитул 2">
            <a:extLst>
              <a:ext uri="{FF2B5EF4-FFF2-40B4-BE49-F238E27FC236}">
                <a16:creationId xmlns:a16="http://schemas.microsoft.com/office/drawing/2014/main" id="{C9294C82-1E83-A844-92AE-E698A9F879B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6E07908-7BCF-19CC-ED3F-F486F4E6B85E}"/>
              </a:ext>
            </a:extLst>
          </p:cNvPr>
          <p:cNvSpPr>
            <a:spLocks noGrp="1"/>
          </p:cNvSpPr>
          <p:nvPr>
            <p:ph type="sldNum" sz="quarter" idx="12"/>
          </p:nvPr>
        </p:nvSpPr>
        <p:spPr/>
        <p:txBody>
          <a:bodyPr/>
          <a:lstStyle/>
          <a:p>
            <a:fld id="{9F172D6F-031E-408D-8796-AA0C173A0AAC}" type="slidenum">
              <a:rPr lang="ru-RU" smtClean="0"/>
              <a:t>‹№›</a:t>
            </a:fld>
            <a:endParaRPr lang="ru-RU"/>
          </a:p>
        </p:txBody>
      </p:sp>
    </p:spTree>
    <p:extLst>
      <p:ext uri="{BB962C8B-B14F-4D97-AF65-F5344CB8AC3E}">
        <p14:creationId xmlns:p14="http://schemas.microsoft.com/office/powerpoint/2010/main" val="4283899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16A04F-87AE-2775-6AFB-6A3455C1829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BD075ED2-B0E6-78E5-3569-AC5C76F271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5163B46D-1A4A-A85B-0B5E-8745B45C3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F73E24D-3B52-B24A-17BC-9D749C3527B6}"/>
              </a:ext>
            </a:extLst>
          </p:cNvPr>
          <p:cNvSpPr>
            <a:spLocks noGrp="1"/>
          </p:cNvSpPr>
          <p:nvPr>
            <p:ph type="dt" sz="half" idx="10"/>
          </p:nvPr>
        </p:nvSpPr>
        <p:spPr/>
        <p:txBody>
          <a:bodyPr/>
          <a:lstStyle/>
          <a:p>
            <a:fld id="{10C62F09-D574-49A8-B3BA-2D723A4AB652}" type="datetimeFigureOut">
              <a:rPr lang="ru-RU" smtClean="0"/>
              <a:t>04.02.2026</a:t>
            </a:fld>
            <a:endParaRPr lang="ru-RU"/>
          </a:p>
        </p:txBody>
      </p:sp>
      <p:sp>
        <p:nvSpPr>
          <p:cNvPr id="6" name="Нижний колонтитул 5">
            <a:extLst>
              <a:ext uri="{FF2B5EF4-FFF2-40B4-BE49-F238E27FC236}">
                <a16:creationId xmlns:a16="http://schemas.microsoft.com/office/drawing/2014/main" id="{229D45EC-9584-422A-91E0-11208F8AB48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CFF530F-476B-FD40-8C80-9CA933D65CA5}"/>
              </a:ext>
            </a:extLst>
          </p:cNvPr>
          <p:cNvSpPr>
            <a:spLocks noGrp="1"/>
          </p:cNvSpPr>
          <p:nvPr>
            <p:ph type="sldNum" sz="quarter" idx="12"/>
          </p:nvPr>
        </p:nvSpPr>
        <p:spPr/>
        <p:txBody>
          <a:bodyPr/>
          <a:lstStyle/>
          <a:p>
            <a:fld id="{9F172D6F-031E-408D-8796-AA0C173A0AAC}" type="slidenum">
              <a:rPr lang="ru-RU" smtClean="0"/>
              <a:t>‹№›</a:t>
            </a:fld>
            <a:endParaRPr lang="ru-RU"/>
          </a:p>
        </p:txBody>
      </p:sp>
    </p:spTree>
    <p:extLst>
      <p:ext uri="{BB962C8B-B14F-4D97-AF65-F5344CB8AC3E}">
        <p14:creationId xmlns:p14="http://schemas.microsoft.com/office/powerpoint/2010/main" val="3260372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014EDC-BADE-8C90-47AF-863AC8178A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0C95F09-AA30-E59C-0211-018CE579D5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A230EBD4-A96F-8DB3-C060-26E120D48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CDE7C3E-1BA6-C4E3-D073-85B1A9F0A8C9}"/>
              </a:ext>
            </a:extLst>
          </p:cNvPr>
          <p:cNvSpPr>
            <a:spLocks noGrp="1"/>
          </p:cNvSpPr>
          <p:nvPr>
            <p:ph type="dt" sz="half" idx="10"/>
          </p:nvPr>
        </p:nvSpPr>
        <p:spPr/>
        <p:txBody>
          <a:bodyPr/>
          <a:lstStyle/>
          <a:p>
            <a:fld id="{10C62F09-D574-49A8-B3BA-2D723A4AB652}" type="datetimeFigureOut">
              <a:rPr lang="ru-RU" smtClean="0"/>
              <a:t>04.02.2026</a:t>
            </a:fld>
            <a:endParaRPr lang="ru-RU"/>
          </a:p>
        </p:txBody>
      </p:sp>
      <p:sp>
        <p:nvSpPr>
          <p:cNvPr id="6" name="Нижний колонтитул 5">
            <a:extLst>
              <a:ext uri="{FF2B5EF4-FFF2-40B4-BE49-F238E27FC236}">
                <a16:creationId xmlns:a16="http://schemas.microsoft.com/office/drawing/2014/main" id="{725A5BEB-A669-6203-E1AF-46E3FC1018D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E78145D-9BDB-6332-7536-4E9645D99FFC}"/>
              </a:ext>
            </a:extLst>
          </p:cNvPr>
          <p:cNvSpPr>
            <a:spLocks noGrp="1"/>
          </p:cNvSpPr>
          <p:nvPr>
            <p:ph type="sldNum" sz="quarter" idx="12"/>
          </p:nvPr>
        </p:nvSpPr>
        <p:spPr/>
        <p:txBody>
          <a:bodyPr/>
          <a:lstStyle/>
          <a:p>
            <a:fld id="{9F172D6F-031E-408D-8796-AA0C173A0AAC}" type="slidenum">
              <a:rPr lang="ru-RU" smtClean="0"/>
              <a:t>‹№›</a:t>
            </a:fld>
            <a:endParaRPr lang="ru-RU"/>
          </a:p>
        </p:txBody>
      </p:sp>
    </p:spTree>
    <p:extLst>
      <p:ext uri="{BB962C8B-B14F-4D97-AF65-F5344CB8AC3E}">
        <p14:creationId xmlns:p14="http://schemas.microsoft.com/office/powerpoint/2010/main" val="2324707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DEE942-1B25-6229-CFF5-09442AEBAB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6B96135E-FBD7-D285-07A2-9D5BCFC2E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FDEAD28-908C-7606-424E-0AC7A82179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C62F09-D574-49A8-B3BA-2D723A4AB652}" type="datetimeFigureOut">
              <a:rPr lang="ru-RU" smtClean="0"/>
              <a:t>04.02.2026</a:t>
            </a:fld>
            <a:endParaRPr lang="ru-RU"/>
          </a:p>
        </p:txBody>
      </p:sp>
      <p:sp>
        <p:nvSpPr>
          <p:cNvPr id="5" name="Нижний колонтитул 4">
            <a:extLst>
              <a:ext uri="{FF2B5EF4-FFF2-40B4-BE49-F238E27FC236}">
                <a16:creationId xmlns:a16="http://schemas.microsoft.com/office/drawing/2014/main" id="{B923003B-38EC-2699-5927-5672BBEBAE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2089ED4-14D8-82E7-418F-7193221496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172D6F-031E-408D-8796-AA0C173A0AAC}" type="slidenum">
              <a:rPr lang="ru-RU" smtClean="0"/>
              <a:t>‹№›</a:t>
            </a:fld>
            <a:endParaRPr lang="ru-RU"/>
          </a:p>
        </p:txBody>
      </p:sp>
    </p:spTree>
    <p:extLst>
      <p:ext uri="{BB962C8B-B14F-4D97-AF65-F5344CB8AC3E}">
        <p14:creationId xmlns:p14="http://schemas.microsoft.com/office/powerpoint/2010/main" val="2562359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46.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17.png"/><Relationship Id="rId10" Type="http://schemas.openxmlformats.org/officeDocument/2006/relationships/image" Target="../media/image74.png"/><Relationship Id="rId4" Type="http://schemas.openxmlformats.org/officeDocument/2006/relationships/image" Target="../media/image69.png"/><Relationship Id="rId9" Type="http://schemas.openxmlformats.org/officeDocument/2006/relationships/image" Target="../media/image73.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60.png"/><Relationship Id="rId18" Type="http://schemas.openxmlformats.org/officeDocument/2006/relationships/image" Target="../media/image91.png"/><Relationship Id="rId3" Type="http://schemas.openxmlformats.org/officeDocument/2006/relationships/image" Target="../media/image75.png"/><Relationship Id="rId7" Type="http://schemas.openxmlformats.org/officeDocument/2006/relationships/image" Target="../media/image800.png"/><Relationship Id="rId12" Type="http://schemas.openxmlformats.org/officeDocument/2006/relationships/image" Target="../media/image850.png"/><Relationship Id="rId17" Type="http://schemas.openxmlformats.org/officeDocument/2006/relationships/image" Target="../media/image90.png"/><Relationship Id="rId2" Type="http://schemas.openxmlformats.org/officeDocument/2006/relationships/notesSlide" Target="../notesSlides/notesSlide3.xml"/><Relationship Id="rId16"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90.png"/><Relationship Id="rId11" Type="http://schemas.openxmlformats.org/officeDocument/2006/relationships/image" Target="../media/image840.png"/><Relationship Id="rId5" Type="http://schemas.openxmlformats.org/officeDocument/2006/relationships/image" Target="../media/image77.png"/><Relationship Id="rId15" Type="http://schemas.openxmlformats.org/officeDocument/2006/relationships/image" Target="../media/image88.png"/><Relationship Id="rId10" Type="http://schemas.openxmlformats.org/officeDocument/2006/relationships/image" Target="../media/image80.png"/><Relationship Id="rId19" Type="http://schemas.openxmlformats.org/officeDocument/2006/relationships/image" Target="../media/image92.png"/><Relationship Id="rId4" Type="http://schemas.openxmlformats.org/officeDocument/2006/relationships/image" Target="../media/image76.png"/><Relationship Id="rId9" Type="http://schemas.openxmlformats.org/officeDocument/2006/relationships/image" Target="../media/image79.png"/><Relationship Id="rId14" Type="http://schemas.openxmlformats.org/officeDocument/2006/relationships/image" Target="../media/image870.png"/></Relationships>
</file>

<file path=ppt/slides/_rels/slide1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83.png"/><Relationship Id="rId9" Type="http://schemas.openxmlformats.org/officeDocument/2006/relationships/image" Target="../media/image100.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1.png"/></Relationships>
</file>

<file path=ppt/slides/_rels/slide1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3.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xml"/><Relationship Id="rId16"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8.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5.png"/><Relationship Id="rId9" Type="http://schemas.openxmlformats.org/officeDocument/2006/relationships/image" Target="../media/image104.png"/><Relationship Id="rId14" Type="http://schemas.openxmlformats.org/officeDocument/2006/relationships/image" Target="../media/image109.png"/></Relationships>
</file>

<file path=ppt/slides/_rels/slide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1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6.png"/><Relationship Id="rId3" Type="http://schemas.openxmlformats.org/officeDocument/2006/relationships/image" Target="../media/image17.png"/><Relationship Id="rId7" Type="http://schemas.openxmlformats.org/officeDocument/2006/relationships/image" Target="../media/image1200.png"/><Relationship Id="rId12" Type="http://schemas.openxmlformats.org/officeDocument/2006/relationships/image" Target="../media/image125.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180.png"/><Relationship Id="rId11" Type="http://schemas.openxmlformats.org/officeDocument/2006/relationships/image" Target="../media/image124.png"/><Relationship Id="rId5" Type="http://schemas.openxmlformats.org/officeDocument/2006/relationships/image" Target="../media/image1170.PNG"/><Relationship Id="rId10" Type="http://schemas.openxmlformats.org/officeDocument/2006/relationships/image" Target="../media/image123.png"/><Relationship Id="rId4" Type="http://schemas.openxmlformats.org/officeDocument/2006/relationships/image" Target="../media/image1160.png"/><Relationship Id="rId9" Type="http://schemas.openxmlformats.org/officeDocument/2006/relationships/image" Target="../media/image122.png"/><Relationship Id="rId14" Type="http://schemas.openxmlformats.org/officeDocument/2006/relationships/image" Target="../media/image127.png"/></Relationships>
</file>

<file path=ppt/slides/_rels/slide19.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4.png"/><Relationship Id="rId7" Type="http://schemas.openxmlformats.org/officeDocument/2006/relationships/image" Target="../media/image142.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2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18" Type="http://schemas.openxmlformats.org/officeDocument/2006/relationships/image" Target="../media/image164.png"/><Relationship Id="rId3" Type="http://schemas.openxmlformats.org/officeDocument/2006/relationships/image" Target="../media/image150.png"/><Relationship Id="rId21" Type="http://schemas.openxmlformats.org/officeDocument/2006/relationships/image" Target="../media/image168.pn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png"/><Relationship Id="rId2" Type="http://schemas.openxmlformats.org/officeDocument/2006/relationships/image" Target="../media/image141.png"/><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5" Type="http://schemas.openxmlformats.org/officeDocument/2006/relationships/image" Target="../media/image161.png"/><Relationship Id="rId10" Type="http://schemas.openxmlformats.org/officeDocument/2006/relationships/image" Target="../media/image156.png"/><Relationship Id="rId19" Type="http://schemas.openxmlformats.org/officeDocument/2006/relationships/image" Target="../media/image165.png"/><Relationship Id="rId4" Type="http://schemas.openxmlformats.org/officeDocument/2006/relationships/image" Target="../media/image149.png"/><Relationship Id="rId9" Type="http://schemas.openxmlformats.org/officeDocument/2006/relationships/image" Target="../media/image155.png"/><Relationship Id="rId14" Type="http://schemas.openxmlformats.org/officeDocument/2006/relationships/image" Target="../media/image160.png"/><Relationship Id="rId22" Type="http://schemas.openxmlformats.org/officeDocument/2006/relationships/image" Target="../media/image167.png"/></Relationships>
</file>

<file path=ppt/slides/_rels/slide2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79.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8.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41.png"/><Relationship Id="rId10" Type="http://schemas.openxmlformats.org/officeDocument/2006/relationships/image" Target="../media/image176.png"/><Relationship Id="rId4" Type="http://schemas.openxmlformats.org/officeDocument/2006/relationships/image" Target="../media/image171.png"/><Relationship Id="rId9" Type="http://schemas.openxmlformats.org/officeDocument/2006/relationships/image" Target="../media/image173.png"/><Relationship Id="rId14" Type="http://schemas.openxmlformats.org/officeDocument/2006/relationships/image" Target="../media/image180.png"/></Relationships>
</file>

<file path=ppt/slides/_rels/slide2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27.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6.png"/><Relationship Id="rId7" Type="http://schemas.openxmlformats.org/officeDocument/2006/relationships/image" Target="../media/image1720.png"/><Relationship Id="rId2" Type="http://schemas.openxmlformats.org/officeDocument/2006/relationships/image" Target="../media/image1670.png"/><Relationship Id="rId1" Type="http://schemas.openxmlformats.org/officeDocument/2006/relationships/slideLayout" Target="../slideLayouts/slideLayout7.xml"/><Relationship Id="rId6" Type="http://schemas.openxmlformats.org/officeDocument/2006/relationships/image" Target="../media/image1710.png"/><Relationship Id="rId5" Type="http://schemas.openxmlformats.org/officeDocument/2006/relationships/image" Target="../media/image1700.png"/><Relationship Id="rId4" Type="http://schemas.openxmlformats.org/officeDocument/2006/relationships/image" Target="../media/image187.png"/></Relationships>
</file>

<file path=ppt/slides/_rels/slide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8.png"/></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7.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32.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10" Type="http://schemas.openxmlformats.org/officeDocument/2006/relationships/image" Target="../media/image214.png"/><Relationship Id="rId4" Type="http://schemas.openxmlformats.org/officeDocument/2006/relationships/image" Target="../media/image207.png"/><Relationship Id="rId9" Type="http://schemas.openxmlformats.org/officeDocument/2006/relationships/image" Target="../media/image212.png"/></Relationships>
</file>

<file path=ppt/slides/_rels/slide3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3.png"/><Relationship Id="rId1" Type="http://schemas.openxmlformats.org/officeDocument/2006/relationships/slideLayout" Target="../slideLayouts/slideLayout7.xml"/><Relationship Id="rId5" Type="http://schemas.openxmlformats.org/officeDocument/2006/relationships/image" Target="../media/image217.png"/><Relationship Id="rId4" Type="http://schemas.openxmlformats.org/officeDocument/2006/relationships/image" Target="../media/image216.png"/></Relationships>
</file>

<file path=ppt/slides/_rels/slide3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doi/"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6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90.png"/><Relationship Id="rId5" Type="http://schemas.openxmlformats.org/officeDocument/2006/relationships/image" Target="../media/image2080.png"/><Relationship Id="rId4" Type="http://schemas.openxmlformats.org/officeDocument/2006/relationships/image" Target="../media/image2070.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7.png"/><Relationship Id="rId7"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77C5C-EB6F-4F67-CAEF-E555D3EC3009}"/>
            </a:ext>
          </a:extLst>
        </p:cNvPr>
        <p:cNvGrpSpPr/>
        <p:nvPr/>
      </p:nvGrpSpPr>
      <p:grpSpPr>
        <a:xfrm>
          <a:off x="0" y="0"/>
          <a:ext cx="0" cy="0"/>
          <a:chOff x="0" y="0"/>
          <a:chExt cx="0" cy="0"/>
        </a:xfrm>
      </p:grpSpPr>
      <p:pic>
        <p:nvPicPr>
          <p:cNvPr id="6" name="Рисунок 5">
            <a:extLst>
              <a:ext uri="{FF2B5EF4-FFF2-40B4-BE49-F238E27FC236}">
                <a16:creationId xmlns:a16="http://schemas.microsoft.com/office/drawing/2014/main" id="{5ABE8D83-E4B7-04BD-9E66-31E8A4B07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12" y="154965"/>
            <a:ext cx="1856556" cy="1856556"/>
          </a:xfrm>
          <a:prstGeom prst="rect">
            <a:avLst/>
          </a:prstGeom>
        </p:spPr>
      </p:pic>
      <p:pic>
        <p:nvPicPr>
          <p:cNvPr id="7" name="Рисунок 6">
            <a:extLst>
              <a:ext uri="{FF2B5EF4-FFF2-40B4-BE49-F238E27FC236}">
                <a16:creationId xmlns:a16="http://schemas.microsoft.com/office/drawing/2014/main" id="{2BA9CA1A-8F72-D1D0-485E-CE46B70199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12731" y="154965"/>
            <a:ext cx="1856556" cy="1856556"/>
          </a:xfrm>
          <a:prstGeom prst="rect">
            <a:avLst/>
          </a:prstGeom>
        </p:spPr>
      </p:pic>
      <p:sp>
        <p:nvSpPr>
          <p:cNvPr id="9" name="TextBox 8">
            <a:extLst>
              <a:ext uri="{FF2B5EF4-FFF2-40B4-BE49-F238E27FC236}">
                <a16:creationId xmlns:a16="http://schemas.microsoft.com/office/drawing/2014/main" id="{E57770BA-DF85-AAE0-C058-8FD7387DD4F6}"/>
              </a:ext>
            </a:extLst>
          </p:cNvPr>
          <p:cNvSpPr txBox="1"/>
          <p:nvPr/>
        </p:nvSpPr>
        <p:spPr>
          <a:xfrm>
            <a:off x="155131" y="2625122"/>
            <a:ext cx="11914156" cy="1938992"/>
          </a:xfrm>
          <a:prstGeom prst="rect">
            <a:avLst/>
          </a:prstGeom>
          <a:noFill/>
        </p:spPr>
        <p:txBody>
          <a:bodyPr wrap="square" rtlCol="0">
            <a:spAutoFit/>
          </a:bodyPr>
          <a:lstStyle/>
          <a:p>
            <a:pPr algn="ctr"/>
            <a:r>
              <a:rPr lang="uk-UA" sz="4000" dirty="0">
                <a:latin typeface="Times New Roman" panose="02020603050405020304" pitchFamily="18" charset="0"/>
                <a:cs typeface="Times New Roman" panose="02020603050405020304" pitchFamily="18" charset="0"/>
              </a:rPr>
              <a:t>«Дослідження методами машинного навчання залізовмісних дефектів у кремнієвих </a:t>
            </a:r>
            <a:r>
              <a:rPr lang="uk-UA" sz="4000" i="1" dirty="0">
                <a:latin typeface="Times New Roman" panose="02020603050405020304" pitchFamily="18" charset="0"/>
                <a:cs typeface="Times New Roman" panose="02020603050405020304" pitchFamily="18" charset="0"/>
              </a:rPr>
              <a:t>n</a:t>
            </a:r>
            <a:r>
              <a:rPr lang="uk-UA" sz="4000" i="1" baseline="30000" dirty="0">
                <a:latin typeface="Times New Roman" panose="02020603050405020304" pitchFamily="18" charset="0"/>
                <a:cs typeface="Times New Roman" panose="02020603050405020304" pitchFamily="18" charset="0"/>
              </a:rPr>
              <a:t>+</a:t>
            </a:r>
            <a:r>
              <a:rPr lang="uk-UA" sz="4000" i="1" dirty="0">
                <a:latin typeface="Times New Roman" panose="02020603050405020304" pitchFamily="18" charset="0"/>
                <a:cs typeface="Times New Roman" panose="02020603050405020304" pitchFamily="18" charset="0"/>
              </a:rPr>
              <a:t>-p-p</a:t>
            </a:r>
            <a:r>
              <a:rPr lang="uk-UA" sz="4000" i="1" baseline="30000" dirty="0">
                <a:latin typeface="Times New Roman" panose="02020603050405020304" pitchFamily="18" charset="0"/>
                <a:cs typeface="Times New Roman" panose="02020603050405020304" pitchFamily="18" charset="0"/>
              </a:rPr>
              <a:t>+</a:t>
            </a:r>
            <a:r>
              <a:rPr lang="uk-UA" sz="4000" dirty="0">
                <a:latin typeface="Times New Roman" panose="02020603050405020304" pitchFamily="18" charset="0"/>
                <a:cs typeface="Times New Roman" panose="02020603050405020304" pitchFamily="18" charset="0"/>
              </a:rPr>
              <a:t> структурах»</a:t>
            </a:r>
            <a:endParaRPr lang="ru-RU"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5A16527-665F-3676-77B6-37FF154D8532}"/>
              </a:ext>
            </a:extLst>
          </p:cNvPr>
          <p:cNvSpPr txBox="1"/>
          <p:nvPr/>
        </p:nvSpPr>
        <p:spPr>
          <a:xfrm>
            <a:off x="155131" y="5009650"/>
            <a:ext cx="4769681" cy="369332"/>
          </a:xfrm>
          <a:prstGeom prst="rect">
            <a:avLst/>
          </a:prstGeom>
          <a:noFill/>
        </p:spPr>
        <p:txBody>
          <a:bodyPr wrap="square" rtlCol="0">
            <a:spAutoFit/>
          </a:bodyPr>
          <a:lstStyle/>
          <a:p>
            <a:r>
              <a:rPr lang="uk-UA" dirty="0">
                <a:latin typeface="Times New Roman" panose="02020603050405020304" pitchFamily="18" charset="0"/>
                <a:cs typeface="Times New Roman" panose="02020603050405020304" pitchFamily="18" charset="0"/>
              </a:rPr>
              <a:t>Виконав: Завгородній Олексій Володимирович</a:t>
            </a:r>
            <a:endParaRPr lang="ru-RU"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B64A83A-C7F7-CD30-7C15-3617A42EB9DD}"/>
              </a:ext>
            </a:extLst>
          </p:cNvPr>
          <p:cNvSpPr txBox="1"/>
          <p:nvPr/>
        </p:nvSpPr>
        <p:spPr>
          <a:xfrm>
            <a:off x="2072643" y="1113791"/>
            <a:ext cx="8079132" cy="461665"/>
          </a:xfrm>
          <a:prstGeom prst="rect">
            <a:avLst/>
          </a:prstGeom>
          <a:noFill/>
        </p:spPr>
        <p:txBody>
          <a:bodyPr wrap="square" rtlCol="0">
            <a:spAutoFit/>
          </a:bodyPr>
          <a:lstStyle/>
          <a:p>
            <a:pPr algn="ctr"/>
            <a:r>
              <a:rPr lang="uk-UA" sz="2400" dirty="0">
                <a:latin typeface="Times New Roman" panose="02020603050405020304" pitchFamily="18" charset="0"/>
                <a:cs typeface="Times New Roman" panose="02020603050405020304" pitchFamily="18" charset="0"/>
              </a:rPr>
              <a:t>Київський національний університет імені Тараса Шевченка</a:t>
            </a:r>
            <a:endParaRPr lang="ru-RU"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8B57EC7-DB2C-094A-71DD-8506BB27505C}"/>
              </a:ext>
            </a:extLst>
          </p:cNvPr>
          <p:cNvSpPr txBox="1"/>
          <p:nvPr/>
        </p:nvSpPr>
        <p:spPr>
          <a:xfrm>
            <a:off x="155131" y="5493283"/>
            <a:ext cx="6536040" cy="369332"/>
          </a:xfrm>
          <a:prstGeom prst="rect">
            <a:avLst/>
          </a:prstGeom>
          <a:noFill/>
        </p:spPr>
        <p:txBody>
          <a:bodyPr wrap="square" rtlCol="0">
            <a:spAutoFit/>
          </a:bodyPr>
          <a:lstStyle/>
          <a:p>
            <a:r>
              <a:rPr lang="uk-UA" dirty="0">
                <a:latin typeface="Times New Roman" panose="02020603050405020304" pitchFamily="18" charset="0"/>
                <a:cs typeface="Times New Roman" panose="02020603050405020304" pitchFamily="18" charset="0"/>
              </a:rPr>
              <a:t>Науковий керівник: д. ф.-м. н., професор </a:t>
            </a:r>
            <a:r>
              <a:rPr lang="uk-UA" dirty="0" err="1">
                <a:latin typeface="Times New Roman" panose="02020603050405020304" pitchFamily="18" charset="0"/>
                <a:cs typeface="Times New Roman" panose="02020603050405020304" pitchFamily="18" charset="0"/>
              </a:rPr>
              <a:t>Оліх</a:t>
            </a:r>
            <a:r>
              <a:rPr lang="uk-UA" dirty="0">
                <a:latin typeface="Times New Roman" panose="02020603050405020304" pitchFamily="18" charset="0"/>
                <a:cs typeface="Times New Roman" panose="02020603050405020304" pitchFamily="18" charset="0"/>
              </a:rPr>
              <a:t> Олег Ярославович</a:t>
            </a:r>
            <a:endParaRPr lang="ru-RU"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0BBF7FF-DE92-04BC-FF48-A3B73F0B857F}"/>
              </a:ext>
            </a:extLst>
          </p:cNvPr>
          <p:cNvSpPr txBox="1"/>
          <p:nvPr/>
        </p:nvSpPr>
        <p:spPr>
          <a:xfrm>
            <a:off x="5449107" y="6308151"/>
            <a:ext cx="1293778" cy="369332"/>
          </a:xfrm>
          <a:prstGeom prst="rect">
            <a:avLst/>
          </a:prstGeom>
          <a:noFill/>
        </p:spPr>
        <p:txBody>
          <a:bodyPr wrap="square" rtlCol="0">
            <a:spAutoFit/>
          </a:bodyPr>
          <a:lstStyle/>
          <a:p>
            <a:r>
              <a:rPr lang="uk-UA" dirty="0">
                <a:latin typeface="Times New Roman" panose="02020603050405020304" pitchFamily="18" charset="0"/>
                <a:cs typeface="Times New Roman" panose="02020603050405020304" pitchFamily="18" charset="0"/>
              </a:rPr>
              <a:t>Київ - 2026</a:t>
            </a: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1ADFFA7-7CF1-5AD6-50F0-F49CFA4E93E3}"/>
              </a:ext>
            </a:extLst>
          </p:cNvPr>
          <p:cNvSpPr txBox="1"/>
          <p:nvPr/>
        </p:nvSpPr>
        <p:spPr>
          <a:xfrm>
            <a:off x="7711296" y="5009650"/>
            <a:ext cx="3871609" cy="369332"/>
          </a:xfrm>
          <a:prstGeom prst="rect">
            <a:avLst/>
          </a:prstGeom>
          <a:noFill/>
        </p:spPr>
        <p:txBody>
          <a:bodyPr wrap="square" rtlCol="0">
            <a:spAutoFit/>
          </a:bodyPr>
          <a:lstStyle/>
          <a:p>
            <a:r>
              <a:rPr lang="uk-UA" dirty="0">
                <a:latin typeface="Times New Roman" panose="02020603050405020304" pitchFamily="18" charset="0"/>
                <a:cs typeface="Times New Roman" panose="02020603050405020304" pitchFamily="18" charset="0"/>
              </a:rPr>
              <a:t>Галузь знань: 10 – Природничі науки</a:t>
            </a:r>
          </a:p>
        </p:txBody>
      </p:sp>
      <p:sp>
        <p:nvSpPr>
          <p:cNvPr id="13" name="TextBox 12">
            <a:extLst>
              <a:ext uri="{FF2B5EF4-FFF2-40B4-BE49-F238E27FC236}">
                <a16:creationId xmlns:a16="http://schemas.microsoft.com/office/drawing/2014/main" id="{F97253AE-5A0C-3239-A842-31C6BB19622B}"/>
              </a:ext>
            </a:extLst>
          </p:cNvPr>
          <p:cNvSpPr txBox="1"/>
          <p:nvPr/>
        </p:nvSpPr>
        <p:spPr>
          <a:xfrm>
            <a:off x="7711296" y="5493283"/>
            <a:ext cx="4325573" cy="369332"/>
          </a:xfrm>
          <a:prstGeom prst="rect">
            <a:avLst/>
          </a:prstGeom>
          <a:noFill/>
        </p:spPr>
        <p:txBody>
          <a:bodyPr wrap="square" rtlCol="0">
            <a:spAutoFit/>
          </a:bodyPr>
          <a:lstStyle/>
          <a:p>
            <a:r>
              <a:rPr lang="uk-UA" dirty="0">
                <a:latin typeface="Times New Roman" panose="02020603050405020304" pitchFamily="18" charset="0"/>
                <a:cs typeface="Times New Roman" panose="02020603050405020304" pitchFamily="18" charset="0"/>
              </a:rPr>
              <a:t>Спеціальність: 104 – Фізика та астрономія</a:t>
            </a:r>
            <a:endParaRPr lang="ru-RU" dirty="0"/>
          </a:p>
        </p:txBody>
      </p:sp>
      <p:sp>
        <p:nvSpPr>
          <p:cNvPr id="14" name="TextBox 13">
            <a:extLst>
              <a:ext uri="{FF2B5EF4-FFF2-40B4-BE49-F238E27FC236}">
                <a16:creationId xmlns:a16="http://schemas.microsoft.com/office/drawing/2014/main" id="{8D2330E3-3253-ABF8-878F-08961FA05B19}"/>
              </a:ext>
            </a:extLst>
          </p:cNvPr>
          <p:cNvSpPr txBox="1"/>
          <p:nvPr/>
        </p:nvSpPr>
        <p:spPr>
          <a:xfrm>
            <a:off x="3656905" y="621298"/>
            <a:ext cx="4910608" cy="461665"/>
          </a:xfrm>
          <a:prstGeom prst="rect">
            <a:avLst/>
          </a:prstGeom>
          <a:noFill/>
        </p:spPr>
        <p:txBody>
          <a:bodyPr wrap="square" rtlCol="0">
            <a:spAutoFit/>
          </a:bodyPr>
          <a:lstStyle/>
          <a:p>
            <a:r>
              <a:rPr lang="uk-UA" sz="2400" dirty="0">
                <a:latin typeface="Times New Roman" panose="02020603050405020304" pitchFamily="18" charset="0"/>
                <a:cs typeface="Times New Roman" panose="02020603050405020304" pitchFamily="18" charset="0"/>
              </a:rPr>
              <a:t>Міністерство освіти і науки України</a:t>
            </a:r>
            <a:endParaRPr lang="ru-RU"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21B3F17-0531-715D-140C-149A084E8264}"/>
              </a:ext>
            </a:extLst>
          </p:cNvPr>
          <p:cNvSpPr txBox="1"/>
          <p:nvPr/>
        </p:nvSpPr>
        <p:spPr>
          <a:xfrm>
            <a:off x="834478" y="2252476"/>
            <a:ext cx="10523036" cy="461665"/>
          </a:xfrm>
          <a:prstGeom prst="rect">
            <a:avLst/>
          </a:prstGeom>
          <a:noFill/>
        </p:spPr>
        <p:txBody>
          <a:bodyPr wrap="square" rtlCol="0">
            <a:spAutoFit/>
          </a:bodyPr>
          <a:lstStyle/>
          <a:p>
            <a:r>
              <a:rPr lang="uk-UA" sz="2400" dirty="0">
                <a:latin typeface="Times New Roman" panose="02020603050405020304" pitchFamily="18" charset="0"/>
                <a:cs typeface="Times New Roman" panose="02020603050405020304" pitchFamily="18" charset="0"/>
              </a:rPr>
              <a:t>Дисертаційна робота на здобуття наукового ступеня доктора філософії на тему:</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3436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C6DD2200-EC01-F913-D438-3491182855A6}"/>
              </a:ext>
            </a:extLst>
          </p:cNvPr>
          <p:cNvSpPr/>
          <p:nvPr/>
        </p:nvSpPr>
        <p:spPr>
          <a:xfrm>
            <a:off x="3555643" y="75950"/>
            <a:ext cx="5080714" cy="57393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Методи машинного навчання</a:t>
            </a:r>
            <a:endParaRPr lang="uk-UA" sz="3000" noProof="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5326B5D-FD27-4F23-5DBF-A5528F0A2305}"/>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10</a:t>
            </a:r>
            <a:endParaRPr lang="ru-RU"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7A5EFF0-0708-4AD4-5990-5ADF27F263AF}"/>
                  </a:ext>
                </a:extLst>
              </p:cNvPr>
              <p:cNvSpPr txBox="1"/>
              <p:nvPr/>
            </p:nvSpPr>
            <p:spPr>
              <a:xfrm>
                <a:off x="7199817" y="1262879"/>
                <a:ext cx="3954295"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ru-RU" b="0" i="0" smtClean="0">
                          <a:latin typeface="Cambria Math" panose="02040503050406030204" pitchFamily="18" charset="0"/>
                        </a:rPr>
                        <m:t>MSE</m:t>
                      </m:r>
                      <m:r>
                        <a:rPr lang="ru-RU" b="0" i="1" smtClean="0">
                          <a:latin typeface="Cambria Math" panose="02040503050406030204" pitchFamily="18" charset="0"/>
                        </a:rPr>
                        <m:t> = </m:t>
                      </m:r>
                      <m:f>
                        <m:fPr>
                          <m:ctrlPr>
                            <a:rPr lang="ru-RU" b="0" i="1">
                              <a:latin typeface="Cambria Math" panose="02040503050406030204" pitchFamily="18" charset="0"/>
                            </a:rPr>
                          </m:ctrlPr>
                        </m:fPr>
                        <m:num>
                          <m:r>
                            <a:rPr lang="ru-RU" b="0" i="0">
                              <a:latin typeface="Cambria Math" panose="02040503050406030204" pitchFamily="18" charset="0"/>
                            </a:rPr>
                            <m:t>1</m:t>
                          </m:r>
                        </m:num>
                        <m:den>
                          <m:r>
                            <m:rPr>
                              <m:sty m:val="p"/>
                            </m:rPr>
                            <a:rPr lang="ru-RU" b="0" i="0">
                              <a:latin typeface="Cambria Math" panose="02040503050406030204" pitchFamily="18" charset="0"/>
                            </a:rPr>
                            <m:t>N</m:t>
                          </m:r>
                        </m:den>
                      </m:f>
                      <m:nary>
                        <m:naryPr>
                          <m:chr m:val="∑"/>
                          <m:limLoc m:val="undOvr"/>
                          <m:ctrlPr>
                            <a:rPr lang="ru-RU" b="0" i="1">
                              <a:latin typeface="Cambria Math" panose="02040503050406030204" pitchFamily="18" charset="0"/>
                            </a:rPr>
                          </m:ctrlPr>
                        </m:naryPr>
                        <m:sub>
                          <m:r>
                            <a:rPr lang="ru-RU" b="0" i="1">
                              <a:latin typeface="Cambria Math" panose="02040503050406030204" pitchFamily="18" charset="0"/>
                            </a:rPr>
                            <m:t>𝑖</m:t>
                          </m:r>
                          <m:r>
                            <a:rPr lang="ru-RU" b="0" i="1">
                              <a:latin typeface="Cambria Math" panose="02040503050406030204" pitchFamily="18" charset="0"/>
                            </a:rPr>
                            <m:t>=1</m:t>
                          </m:r>
                        </m:sub>
                        <m:sup>
                          <m:r>
                            <m:rPr>
                              <m:sty m:val="p"/>
                            </m:rPr>
                            <a:rPr lang="ru-RU" b="0" i="0">
                              <a:latin typeface="Cambria Math" panose="02040503050406030204" pitchFamily="18" charset="0"/>
                            </a:rPr>
                            <m:t>N</m:t>
                          </m:r>
                        </m:sup>
                        <m:e>
                          <m:sSup>
                            <m:sSupPr>
                              <m:ctrlPr>
                                <a:rPr lang="ru-RU" b="0" i="1">
                                  <a:latin typeface="Cambria Math" panose="02040503050406030204" pitchFamily="18" charset="0"/>
                                </a:rPr>
                              </m:ctrlPr>
                            </m:sSupPr>
                            <m:e>
                              <m:r>
                                <a:rPr lang="ru-RU" b="0"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a:latin typeface="Cambria Math" panose="02040503050406030204" pitchFamily="18" charset="0"/>
                                    </a:rPr>
                                    <m:t>Fe</m:t>
                                  </m:r>
                                  <m:r>
                                    <a:rPr lang="ru-RU" i="1">
                                      <a:latin typeface="Cambria Math" panose="02040503050406030204" pitchFamily="18" charset="0"/>
                                    </a:rPr>
                                    <m:t>,</m:t>
                                  </m:r>
                                  <m:r>
                                    <m:rPr>
                                      <m:sty m:val="p"/>
                                    </m:rPr>
                                    <a:rPr lang="ru-RU">
                                      <a:latin typeface="Cambria Math" panose="02040503050406030204" pitchFamily="18" charset="0"/>
                                    </a:rPr>
                                    <m:t>PRED</m:t>
                                  </m:r>
                                  <m:r>
                                    <a:rPr lang="ru-RU" i="1">
                                      <a:latin typeface="Cambria Math" panose="02040503050406030204" pitchFamily="18" charset="0"/>
                                    </a:rPr>
                                    <m:t>,</m:t>
                                  </m:r>
                                  <m:r>
                                    <a:rPr lang="ru-RU" i="1">
                                      <a:latin typeface="Cambria Math" panose="02040503050406030204" pitchFamily="18" charset="0"/>
                                    </a:rPr>
                                    <m:t>𝑖</m:t>
                                  </m:r>
                                </m:sub>
                              </m:sSub>
                              <m:r>
                                <a:rPr lang="ru-RU" b="0"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a:latin typeface="Cambria Math" panose="02040503050406030204" pitchFamily="18" charset="0"/>
                                    </a:rPr>
                                    <m:t>Fe</m:t>
                                  </m:r>
                                  <m:r>
                                    <a:rPr lang="ru-RU">
                                      <a:latin typeface="Cambria Math" panose="02040503050406030204" pitchFamily="18" charset="0"/>
                                    </a:rPr>
                                    <m:t>,</m:t>
                                  </m:r>
                                  <m:r>
                                    <m:rPr>
                                      <m:sty m:val="p"/>
                                    </m:rPr>
                                    <a:rPr lang="ru-RU">
                                      <a:latin typeface="Cambria Math" panose="02040503050406030204" pitchFamily="18" charset="0"/>
                                    </a:rPr>
                                    <m:t>TRUE</m:t>
                                  </m:r>
                                  <m:r>
                                    <a:rPr lang="ru-RU" i="1">
                                      <a:latin typeface="Cambria Math" panose="02040503050406030204" pitchFamily="18" charset="0"/>
                                    </a:rPr>
                                    <m:t>,</m:t>
                                  </m:r>
                                  <m:r>
                                    <a:rPr lang="ru-RU" i="1">
                                      <a:latin typeface="Cambria Math" panose="02040503050406030204" pitchFamily="18" charset="0"/>
                                    </a:rPr>
                                    <m:t>𝑖</m:t>
                                  </m:r>
                                </m:sub>
                              </m:sSub>
                              <m:r>
                                <a:rPr lang="ru-RU" b="0" i="1">
                                  <a:latin typeface="Cambria Math" panose="02040503050406030204" pitchFamily="18" charset="0"/>
                                </a:rPr>
                                <m:t>)</m:t>
                              </m:r>
                            </m:e>
                            <m:sup>
                              <m:r>
                                <a:rPr lang="ru-RU" b="0" i="1">
                                  <a:latin typeface="Cambria Math" panose="02040503050406030204" pitchFamily="18" charset="0"/>
                                </a:rPr>
                                <m:t>2</m:t>
                              </m:r>
                            </m:sup>
                          </m:sSup>
                        </m:e>
                      </m:nary>
                    </m:oMath>
                  </m:oMathPara>
                </a14:m>
                <a:endParaRPr lang="ru-RU"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B7A5EFF0-0708-4AD4-5990-5ADF27F263AF}"/>
                  </a:ext>
                </a:extLst>
              </p:cNvPr>
              <p:cNvSpPr txBox="1">
                <a:spLocks noRot="1" noChangeAspect="1" noMove="1" noResize="1" noEditPoints="1" noAdjustHandles="1" noChangeArrowheads="1" noChangeShapeType="1" noTextEdit="1"/>
              </p:cNvSpPr>
              <p:nvPr/>
            </p:nvSpPr>
            <p:spPr>
              <a:xfrm>
                <a:off x="7199817" y="1262879"/>
                <a:ext cx="3954295" cy="876907"/>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C32F677-7D47-AA6F-717D-0160C4B711F0}"/>
                  </a:ext>
                </a:extLst>
              </p:cNvPr>
              <p:cNvSpPr txBox="1"/>
              <p:nvPr/>
            </p:nvSpPr>
            <p:spPr>
              <a:xfrm>
                <a:off x="6805058" y="2265736"/>
                <a:ext cx="4902740" cy="7319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ru-RU" b="0" i="0" smtClean="0">
                          <a:latin typeface="Times New Roman" panose="02020603050405020304" pitchFamily="18" charset="0"/>
                          <a:cs typeface="Times New Roman" panose="02020603050405020304" pitchFamily="18" charset="0"/>
                        </a:rPr>
                        <m:t>MAPE</m:t>
                      </m:r>
                      <m:r>
                        <a:rPr lang="ru-RU" b="0" i="1" smtClean="0">
                          <a:latin typeface="Cambria Math" panose="02040503050406030204" pitchFamily="18" charset="0"/>
                        </a:rPr>
                        <m:t> = </m:t>
                      </m:r>
                      <m:f>
                        <m:fPr>
                          <m:ctrlPr>
                            <a:rPr lang="ru-RU" b="0" i="1">
                              <a:latin typeface="Cambria Math" panose="02040503050406030204" pitchFamily="18" charset="0"/>
                            </a:rPr>
                          </m:ctrlPr>
                        </m:fPr>
                        <m:num>
                          <m:r>
                            <a:rPr lang="ru-RU" b="0" i="0">
                              <a:latin typeface="Cambria Math" panose="02040503050406030204" pitchFamily="18" charset="0"/>
                            </a:rPr>
                            <m:t>1</m:t>
                          </m:r>
                        </m:num>
                        <m:den>
                          <m:r>
                            <m:rPr>
                              <m:sty m:val="p"/>
                            </m:rPr>
                            <a:rPr lang="ru-RU" b="0" i="0">
                              <a:latin typeface="Cambria Math" panose="02040503050406030204" pitchFamily="18" charset="0"/>
                            </a:rPr>
                            <m:t>N</m:t>
                          </m:r>
                        </m:den>
                      </m:f>
                      <m:nary>
                        <m:naryPr>
                          <m:chr m:val="∑"/>
                          <m:limLoc m:val="subSup"/>
                          <m:ctrlPr>
                            <a:rPr lang="ru-RU" b="0" i="1">
                              <a:latin typeface="Cambria Math" panose="02040503050406030204" pitchFamily="18" charset="0"/>
                            </a:rPr>
                          </m:ctrlPr>
                        </m:naryPr>
                        <m:sub>
                          <m:r>
                            <a:rPr lang="ru-RU" b="0" i="1">
                              <a:latin typeface="Cambria Math" panose="02040503050406030204" pitchFamily="18" charset="0"/>
                            </a:rPr>
                            <m:t>𝑖</m:t>
                          </m:r>
                          <m:r>
                            <a:rPr lang="ru-RU" b="0" i="1">
                              <a:latin typeface="Cambria Math" panose="02040503050406030204" pitchFamily="18" charset="0"/>
                            </a:rPr>
                            <m:t>=1</m:t>
                          </m:r>
                        </m:sub>
                        <m:sup>
                          <m:r>
                            <m:rPr>
                              <m:sty m:val="p"/>
                            </m:rPr>
                            <a:rPr lang="ru-RU" b="0" i="0">
                              <a:latin typeface="Cambria Math" panose="02040503050406030204" pitchFamily="18" charset="0"/>
                            </a:rPr>
                            <m:t>N</m:t>
                          </m:r>
                        </m:sup>
                        <m:e>
                          <m:f>
                            <m:fPr>
                              <m:ctrlPr>
                                <a:rPr lang="ru-RU" b="0" i="1">
                                  <a:latin typeface="Cambria Math" panose="02040503050406030204" pitchFamily="18" charset="0"/>
                                </a:rPr>
                              </m:ctrlPr>
                            </m:fPr>
                            <m:num>
                              <m:d>
                                <m:dPr>
                                  <m:begChr m:val="|"/>
                                  <m:endChr m:val="|"/>
                                  <m:ctrlPr>
                                    <a:rPr lang="ru-RU" b="0"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i="0">
                                          <a:latin typeface="Cambria Math" panose="02040503050406030204" pitchFamily="18" charset="0"/>
                                        </a:rPr>
                                        <m:t>Fe</m:t>
                                      </m:r>
                                      <m:r>
                                        <a:rPr lang="ru-RU" i="0">
                                          <a:latin typeface="Cambria Math" panose="02040503050406030204" pitchFamily="18" charset="0"/>
                                        </a:rPr>
                                        <m:t>,</m:t>
                                      </m:r>
                                      <m:r>
                                        <m:rPr>
                                          <m:sty m:val="p"/>
                                        </m:rPr>
                                        <a:rPr lang="ru-RU" i="0">
                                          <a:latin typeface="Cambria Math" panose="02040503050406030204" pitchFamily="18" charset="0"/>
                                        </a:rPr>
                                        <m:t>PRED</m:t>
                                      </m:r>
                                    </m:sub>
                                  </m:sSub>
                                  <m:r>
                                    <a:rPr lang="ru-RU" b="0"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a:latin typeface="Cambria Math" panose="02040503050406030204" pitchFamily="18" charset="0"/>
                                        </a:rPr>
                                        <m:t>Fe</m:t>
                                      </m:r>
                                      <m:r>
                                        <a:rPr lang="ru-RU">
                                          <a:latin typeface="Cambria Math" panose="02040503050406030204" pitchFamily="18" charset="0"/>
                                        </a:rPr>
                                        <m:t>,</m:t>
                                      </m:r>
                                      <m:r>
                                        <m:rPr>
                                          <m:sty m:val="p"/>
                                        </m:rPr>
                                        <a:rPr lang="en-US" b="0" i="0" smtClean="0">
                                          <a:latin typeface="Cambria Math" panose="02040503050406030204" pitchFamily="18" charset="0"/>
                                        </a:rPr>
                                        <m:t>TRUE</m:t>
                                      </m:r>
                                    </m:sub>
                                  </m:sSub>
                                </m:e>
                              </m:d>
                            </m:num>
                            <m:den>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a:latin typeface="Cambria Math" panose="02040503050406030204" pitchFamily="18" charset="0"/>
                                    </a:rPr>
                                    <m:t>Fe</m:t>
                                  </m:r>
                                  <m:r>
                                    <a:rPr lang="ru-RU">
                                      <a:latin typeface="Cambria Math" panose="02040503050406030204" pitchFamily="18" charset="0"/>
                                    </a:rPr>
                                    <m:t>,</m:t>
                                  </m:r>
                                  <m:r>
                                    <m:rPr>
                                      <m:sty m:val="p"/>
                                    </m:rPr>
                                    <a:rPr lang="en-US">
                                      <a:latin typeface="Cambria Math" panose="02040503050406030204" pitchFamily="18" charset="0"/>
                                    </a:rPr>
                                    <m:t>TRUE</m:t>
                                  </m:r>
                                </m:sub>
                              </m:sSub>
                            </m:den>
                          </m:f>
                        </m:e>
                      </m:nary>
                      <m:r>
                        <a:rPr lang="ru-RU" b="0" i="1">
                          <a:latin typeface="Cambria Math" panose="02040503050406030204" pitchFamily="18" charset="0"/>
                        </a:rPr>
                        <m:t>⋅100%</m:t>
                      </m:r>
                    </m:oMath>
                  </m:oMathPara>
                </a14:m>
                <a:endParaRPr lang="ru-RU"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7C32F677-7D47-AA6F-717D-0160C4B711F0}"/>
                  </a:ext>
                </a:extLst>
              </p:cNvPr>
              <p:cNvSpPr txBox="1">
                <a:spLocks noRot="1" noChangeAspect="1" noMove="1" noResize="1" noEditPoints="1" noAdjustHandles="1" noChangeArrowheads="1" noChangeShapeType="1" noTextEdit="1"/>
              </p:cNvSpPr>
              <p:nvPr/>
            </p:nvSpPr>
            <p:spPr>
              <a:xfrm>
                <a:off x="6805058" y="2265736"/>
                <a:ext cx="4902740" cy="731932"/>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821A13-B2B3-F2B7-CF3C-4AD88B41FB29}"/>
                  </a:ext>
                </a:extLst>
              </p:cNvPr>
              <p:cNvSpPr txBox="1"/>
              <p:nvPr/>
            </p:nvSpPr>
            <p:spPr>
              <a:xfrm>
                <a:off x="6679658" y="3117385"/>
                <a:ext cx="5176230"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MdAPE</m:t>
                      </m:r>
                      <m:r>
                        <a:rPr lang="ru-RU" b="0" i="1" smtClean="0">
                          <a:latin typeface="Cambria Math" panose="02040503050406030204" pitchFamily="18" charset="0"/>
                        </a:rPr>
                        <m:t> =</m:t>
                      </m:r>
                      <m:r>
                        <a:rPr lang="en-US" b="0" i="1" smtClean="0">
                          <a:latin typeface="Cambria Math" panose="02040503050406030204" pitchFamily="18" charset="0"/>
                        </a:rPr>
                        <m:t>𝑚𝑒𝑑𝑖𝑎𝑛</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a:latin typeface="Cambria Math" panose="02040503050406030204" pitchFamily="18" charset="0"/>
                                        </a:rPr>
                                        <m:t>Fe</m:t>
                                      </m:r>
                                      <m:r>
                                        <a:rPr lang="ru-RU">
                                          <a:latin typeface="Cambria Math" panose="02040503050406030204" pitchFamily="18" charset="0"/>
                                        </a:rPr>
                                        <m:t>,</m:t>
                                      </m:r>
                                      <m:r>
                                        <m:rPr>
                                          <m:sty m:val="p"/>
                                        </m:rPr>
                                        <a:rPr lang="en-US">
                                          <a:latin typeface="Cambria Math" panose="02040503050406030204" pitchFamily="18" charset="0"/>
                                        </a:rPr>
                                        <m:t>TRUE</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a:latin typeface="Cambria Math" panose="02040503050406030204" pitchFamily="18" charset="0"/>
                                        </a:rPr>
                                        <m:t>Fe</m:t>
                                      </m:r>
                                      <m:r>
                                        <a:rPr lang="ru-RU">
                                          <a:latin typeface="Cambria Math" panose="02040503050406030204" pitchFamily="18" charset="0"/>
                                        </a:rPr>
                                        <m:t>,</m:t>
                                      </m:r>
                                      <m:r>
                                        <m:rPr>
                                          <m:sty m:val="p"/>
                                        </m:rPr>
                                        <a:rPr lang="ru-RU">
                                          <a:latin typeface="Cambria Math" panose="02040503050406030204" pitchFamily="18" charset="0"/>
                                        </a:rPr>
                                        <m:t>PRED</m:t>
                                      </m:r>
                                    </m:sub>
                                  </m:sSub>
                                </m:num>
                                <m:den>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a:latin typeface="Cambria Math" panose="02040503050406030204" pitchFamily="18" charset="0"/>
                                        </a:rPr>
                                        <m:t>Fe</m:t>
                                      </m:r>
                                      <m:r>
                                        <a:rPr lang="ru-RU">
                                          <a:latin typeface="Cambria Math" panose="02040503050406030204" pitchFamily="18" charset="0"/>
                                        </a:rPr>
                                        <m:t>,</m:t>
                                      </m:r>
                                      <m:r>
                                        <m:rPr>
                                          <m:sty m:val="p"/>
                                        </m:rPr>
                                        <a:rPr lang="en-US">
                                          <a:latin typeface="Cambria Math" panose="02040503050406030204" pitchFamily="18" charset="0"/>
                                        </a:rPr>
                                        <m:t>TRUE</m:t>
                                      </m:r>
                                    </m:sub>
                                  </m:sSub>
                                </m:den>
                              </m:f>
                            </m:e>
                          </m:d>
                        </m:e>
                      </m:d>
                      <m:r>
                        <a:rPr lang="ru-RU" b="0" i="1" smtClean="0">
                          <a:latin typeface="Cambria Math" panose="02040503050406030204" pitchFamily="18" charset="0"/>
                        </a:rPr>
                        <m:t>⋅100%</m:t>
                      </m:r>
                    </m:oMath>
                  </m:oMathPara>
                </a14:m>
                <a:endParaRPr lang="ru-RU"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6E821A13-B2B3-F2B7-CF3C-4AD88B41FB29}"/>
                  </a:ext>
                </a:extLst>
              </p:cNvPr>
              <p:cNvSpPr txBox="1">
                <a:spLocks noRot="1" noChangeAspect="1" noMove="1" noResize="1" noEditPoints="1" noAdjustHandles="1" noChangeArrowheads="1" noChangeShapeType="1" noTextEdit="1"/>
              </p:cNvSpPr>
              <p:nvPr/>
            </p:nvSpPr>
            <p:spPr>
              <a:xfrm>
                <a:off x="6679658" y="3117385"/>
                <a:ext cx="5176230" cy="71468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9F0451-3631-B46F-B1B1-B5509D6F58E3}"/>
                  </a:ext>
                </a:extLst>
              </p:cNvPr>
              <p:cNvSpPr txBox="1"/>
              <p:nvPr/>
            </p:nvSpPr>
            <p:spPr>
              <a:xfrm>
                <a:off x="6331074" y="4842411"/>
                <a:ext cx="2300591"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ru-RU" b="0" i="0" smtClean="0">
                          <a:latin typeface="Cambria Math" panose="02040503050406030204" pitchFamily="18" charset="0"/>
                        </a:rPr>
                        <m:t>MSRE</m:t>
                      </m:r>
                      <m:r>
                        <a:rPr lang="ru-RU" b="0" i="1" smtClean="0">
                          <a:latin typeface="Cambria Math" panose="02040503050406030204" pitchFamily="18" charset="0"/>
                        </a:rPr>
                        <m:t> = </m:t>
                      </m:r>
                      <m:f>
                        <m:fPr>
                          <m:ctrlPr>
                            <a:rPr lang="ru-RU" b="0" i="1">
                              <a:latin typeface="Cambria Math" panose="02040503050406030204" pitchFamily="18" charset="0"/>
                            </a:rPr>
                          </m:ctrlPr>
                        </m:fPr>
                        <m:num>
                          <m:r>
                            <a:rPr lang="ru-RU" b="0" i="0">
                              <a:latin typeface="Cambria Math" panose="02040503050406030204" pitchFamily="18" charset="0"/>
                            </a:rPr>
                            <m:t>1</m:t>
                          </m:r>
                        </m:num>
                        <m:den>
                          <m:r>
                            <m:rPr>
                              <m:sty m:val="p"/>
                            </m:rPr>
                            <a:rPr lang="ru-RU" b="0" i="0">
                              <a:latin typeface="Cambria Math" panose="02040503050406030204" pitchFamily="18" charset="0"/>
                            </a:rPr>
                            <m:t>N</m:t>
                          </m:r>
                        </m:den>
                      </m:f>
                      <m:nary>
                        <m:naryPr>
                          <m:chr m:val="∑"/>
                          <m:limLoc m:val="undOvr"/>
                          <m:ctrlPr>
                            <a:rPr lang="ru-RU" b="0" i="1">
                              <a:latin typeface="Cambria Math" panose="02040503050406030204" pitchFamily="18" charset="0"/>
                            </a:rPr>
                          </m:ctrlPr>
                        </m:naryPr>
                        <m:sub>
                          <m:r>
                            <a:rPr lang="ru-RU" b="0" i="1">
                              <a:latin typeface="Cambria Math" panose="02040503050406030204" pitchFamily="18" charset="0"/>
                            </a:rPr>
                            <m:t>𝑖</m:t>
                          </m:r>
                          <m:r>
                            <a:rPr lang="ru-RU" b="0" i="1">
                              <a:latin typeface="Cambria Math" panose="02040503050406030204" pitchFamily="18" charset="0"/>
                            </a:rPr>
                            <m:t>=1</m:t>
                          </m:r>
                        </m:sub>
                        <m:sup>
                          <m:r>
                            <m:rPr>
                              <m:sty m:val="p"/>
                            </m:rPr>
                            <a:rPr lang="ru-RU" b="0" i="0">
                              <a:latin typeface="Cambria Math" panose="02040503050406030204" pitchFamily="18" charset="0"/>
                            </a:rPr>
                            <m:t>N</m:t>
                          </m:r>
                        </m:sup>
                        <m:e>
                          <m:sSub>
                            <m:sSubPr>
                              <m:ctrlPr>
                                <a:rPr lang="ru-RU" b="0" i="1">
                                  <a:latin typeface="Cambria Math" panose="02040503050406030204" pitchFamily="18" charset="0"/>
                                </a:rPr>
                              </m:ctrlPr>
                            </m:sSubPr>
                            <m:e>
                              <m:r>
                                <m:rPr>
                                  <m:sty m:val="p"/>
                                </m:rPr>
                                <a:rPr lang="ru-RU" b="0" i="0">
                                  <a:latin typeface="Cambria Math" panose="02040503050406030204" pitchFamily="18" charset="0"/>
                                </a:rPr>
                                <m:t>SRE</m:t>
                              </m:r>
                            </m:e>
                            <m:sub>
                              <m:r>
                                <a:rPr lang="ru-RU" b="0" i="1">
                                  <a:latin typeface="Cambria Math" panose="02040503050406030204" pitchFamily="18" charset="0"/>
                                </a:rPr>
                                <m:t>𝑖</m:t>
                              </m:r>
                            </m:sub>
                          </m:sSub>
                          <m:r>
                            <a:rPr lang="en-US" b="0" i="1" smtClean="0">
                              <a:latin typeface="Cambria Math" panose="02040503050406030204" pitchFamily="18" charset="0"/>
                            </a:rPr>
                            <m:t>,</m:t>
                          </m:r>
                        </m:e>
                      </m:nary>
                    </m:oMath>
                  </m:oMathPara>
                </a14:m>
                <a:endParaRPr lang="ru-RU" dirty="0"/>
              </a:p>
            </p:txBody>
          </p:sp>
        </mc:Choice>
        <mc:Fallback xmlns="">
          <p:sp>
            <p:nvSpPr>
              <p:cNvPr id="10" name="TextBox 9">
                <a:extLst>
                  <a:ext uri="{FF2B5EF4-FFF2-40B4-BE49-F238E27FC236}">
                    <a16:creationId xmlns:a16="http://schemas.microsoft.com/office/drawing/2014/main" id="{7E9F0451-3631-B46F-B1B1-B5509D6F58E3}"/>
                  </a:ext>
                </a:extLst>
              </p:cNvPr>
              <p:cNvSpPr txBox="1">
                <a:spLocks noRot="1" noChangeAspect="1" noMove="1" noResize="1" noEditPoints="1" noAdjustHandles="1" noChangeArrowheads="1" noChangeShapeType="1" noTextEdit="1"/>
              </p:cNvSpPr>
              <p:nvPr/>
            </p:nvSpPr>
            <p:spPr>
              <a:xfrm>
                <a:off x="6331074" y="4842411"/>
                <a:ext cx="2300591" cy="876907"/>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ADA021-4B27-2928-0C18-512A332B177E}"/>
                  </a:ext>
                </a:extLst>
              </p:cNvPr>
              <p:cNvSpPr txBox="1"/>
              <p:nvPr/>
            </p:nvSpPr>
            <p:spPr>
              <a:xfrm>
                <a:off x="8465304" y="4936087"/>
                <a:ext cx="3662464" cy="7161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b="0" i="1" smtClean="0">
                              <a:latin typeface="Cambria Math" panose="02040503050406030204" pitchFamily="18" charset="0"/>
                            </a:rPr>
                          </m:ctrlPr>
                        </m:sSubPr>
                        <m:e>
                          <m:r>
                            <m:rPr>
                              <m:sty m:val="p"/>
                            </m:rPr>
                            <a:rPr lang="ru-RU" b="0" i="0">
                              <a:latin typeface="Cambria Math" panose="02040503050406030204" pitchFamily="18" charset="0"/>
                            </a:rPr>
                            <m:t>SRE</m:t>
                          </m:r>
                        </m:e>
                        <m:sub>
                          <m:r>
                            <a:rPr lang="ru-RU" b="0" i="1">
                              <a:latin typeface="Cambria Math" panose="02040503050406030204" pitchFamily="18" charset="0"/>
                            </a:rPr>
                            <m:t>𝑖</m:t>
                          </m:r>
                        </m:sub>
                      </m:sSub>
                      <m:r>
                        <a:rPr lang="ru-RU" b="0" i="1">
                          <a:latin typeface="Cambria Math" panose="02040503050406030204" pitchFamily="18" charset="0"/>
                        </a:rPr>
                        <m:t> = </m:t>
                      </m:r>
                      <m:f>
                        <m:fPr>
                          <m:ctrlPr>
                            <a:rPr lang="ru-RU" b="0" i="1">
                              <a:latin typeface="Cambria Math" panose="02040503050406030204" pitchFamily="18" charset="0"/>
                            </a:rPr>
                          </m:ctrlPr>
                        </m:fPr>
                        <m:num>
                          <m:sSup>
                            <m:sSupPr>
                              <m:ctrlPr>
                                <a:rPr lang="ru-RU" b="0" i="1">
                                  <a:latin typeface="Cambria Math" panose="02040503050406030204" pitchFamily="18" charset="0"/>
                                </a:rPr>
                              </m:ctrlPr>
                            </m:sSupPr>
                            <m:e>
                              <m:r>
                                <a:rPr lang="ru-RU" b="0" i="1">
                                  <a:latin typeface="Cambria Math" panose="02040503050406030204" pitchFamily="18" charset="0"/>
                                </a:rPr>
                                <m:t>(</m:t>
                              </m:r>
                              <m:sSub>
                                <m:sSubPr>
                                  <m:ctrlPr>
                                    <a:rPr lang="ru-RU" b="0" i="1">
                                      <a:latin typeface="Cambria Math" panose="02040503050406030204" pitchFamily="18" charset="0"/>
                                    </a:rPr>
                                  </m:ctrlPr>
                                </m:sSubPr>
                                <m:e>
                                  <m:r>
                                    <a:rPr lang="ru-RU" b="0" i="1">
                                      <a:latin typeface="Cambria Math" panose="02040503050406030204" pitchFamily="18" charset="0"/>
                                    </a:rPr>
                                    <m:t>𝑁</m:t>
                                  </m:r>
                                </m:e>
                                <m:sub>
                                  <m:r>
                                    <m:rPr>
                                      <m:sty m:val="p"/>
                                    </m:rPr>
                                    <a:rPr lang="ru-RU" b="0" i="0">
                                      <a:latin typeface="Cambria Math" panose="02040503050406030204" pitchFamily="18" charset="0"/>
                                    </a:rPr>
                                    <m:t>Fe</m:t>
                                  </m:r>
                                  <m:r>
                                    <a:rPr lang="ru-RU" b="0" i="0">
                                      <a:latin typeface="Cambria Math" panose="02040503050406030204" pitchFamily="18" charset="0"/>
                                    </a:rPr>
                                    <m:t>,</m:t>
                                  </m:r>
                                  <m:r>
                                    <m:rPr>
                                      <m:sty m:val="p"/>
                                    </m:rPr>
                                    <a:rPr lang="ru-RU" b="0" i="0">
                                      <a:latin typeface="Cambria Math" panose="02040503050406030204" pitchFamily="18" charset="0"/>
                                    </a:rPr>
                                    <m:t>TRUE</m:t>
                                  </m:r>
                                  <m:r>
                                    <a:rPr lang="ru-RU" b="0" i="1">
                                      <a:latin typeface="Cambria Math" panose="02040503050406030204" pitchFamily="18" charset="0"/>
                                    </a:rPr>
                                    <m:t>,</m:t>
                                  </m:r>
                                  <m:r>
                                    <a:rPr lang="ru-RU" b="0" i="1">
                                      <a:latin typeface="Cambria Math" panose="02040503050406030204" pitchFamily="18" charset="0"/>
                                    </a:rPr>
                                    <m:t>𝑖</m:t>
                                  </m:r>
                                </m:sub>
                              </m:sSub>
                              <m:r>
                                <a:rPr lang="ru-RU" b="0" i="1">
                                  <a:latin typeface="Cambria Math" panose="02040503050406030204" pitchFamily="18" charset="0"/>
                                </a:rPr>
                                <m:t> − </m:t>
                              </m:r>
                              <m:sSub>
                                <m:sSubPr>
                                  <m:ctrlPr>
                                    <a:rPr lang="ru-RU" b="0" i="1">
                                      <a:latin typeface="Cambria Math" panose="02040503050406030204" pitchFamily="18" charset="0"/>
                                    </a:rPr>
                                  </m:ctrlPr>
                                </m:sSubPr>
                                <m:e>
                                  <m:r>
                                    <a:rPr lang="ru-RU" b="0" i="1">
                                      <a:latin typeface="Cambria Math" panose="02040503050406030204" pitchFamily="18" charset="0"/>
                                    </a:rPr>
                                    <m:t>𝑁</m:t>
                                  </m:r>
                                </m:e>
                                <m:sub>
                                  <m:r>
                                    <m:rPr>
                                      <m:sty m:val="p"/>
                                    </m:rPr>
                                    <a:rPr lang="ru-RU" b="0" i="0">
                                      <a:latin typeface="Cambria Math" panose="02040503050406030204" pitchFamily="18" charset="0"/>
                                    </a:rPr>
                                    <m:t>Fe</m:t>
                                  </m:r>
                                  <m:r>
                                    <a:rPr lang="ru-RU" b="0" i="1">
                                      <a:latin typeface="Cambria Math" panose="02040503050406030204" pitchFamily="18" charset="0"/>
                                    </a:rPr>
                                    <m:t>,</m:t>
                                  </m:r>
                                  <m:r>
                                    <m:rPr>
                                      <m:sty m:val="p"/>
                                    </m:rPr>
                                    <a:rPr lang="ru-RU" b="0" i="0">
                                      <a:latin typeface="Cambria Math" panose="02040503050406030204" pitchFamily="18" charset="0"/>
                                    </a:rPr>
                                    <m:t>PRED</m:t>
                                  </m:r>
                                  <m:r>
                                    <a:rPr lang="ru-RU" b="0" i="1">
                                      <a:latin typeface="Cambria Math" panose="02040503050406030204" pitchFamily="18" charset="0"/>
                                    </a:rPr>
                                    <m:t>,</m:t>
                                  </m:r>
                                  <m:r>
                                    <a:rPr lang="ru-RU" b="0" i="1">
                                      <a:latin typeface="Cambria Math" panose="02040503050406030204" pitchFamily="18" charset="0"/>
                                    </a:rPr>
                                    <m:t>𝑖</m:t>
                                  </m:r>
                                </m:sub>
                              </m:sSub>
                              <m:r>
                                <a:rPr lang="ru-RU" b="0" i="1">
                                  <a:latin typeface="Cambria Math" panose="02040503050406030204" pitchFamily="18" charset="0"/>
                                </a:rPr>
                                <m:t>)</m:t>
                              </m:r>
                            </m:e>
                            <m:sup>
                              <m:r>
                                <a:rPr lang="ru-RU" b="0" i="1">
                                  <a:latin typeface="Cambria Math" panose="02040503050406030204" pitchFamily="18" charset="0"/>
                                </a:rPr>
                                <m:t>2</m:t>
                              </m:r>
                            </m:sup>
                          </m:sSup>
                        </m:num>
                        <m:den>
                          <m:sSub>
                            <m:sSubPr>
                              <m:ctrlPr>
                                <a:rPr lang="ru-RU" b="0" i="1">
                                  <a:latin typeface="Cambria Math" panose="02040503050406030204" pitchFamily="18" charset="0"/>
                                </a:rPr>
                              </m:ctrlPr>
                            </m:sSubPr>
                            <m:e>
                              <m:r>
                                <a:rPr lang="ru-RU" b="0" i="1">
                                  <a:latin typeface="Cambria Math" panose="02040503050406030204" pitchFamily="18" charset="0"/>
                                </a:rPr>
                                <m:t>𝑁</m:t>
                              </m:r>
                            </m:e>
                            <m:sub>
                              <m:r>
                                <m:rPr>
                                  <m:sty m:val="p"/>
                                </m:rPr>
                                <a:rPr lang="ru-RU" b="0" i="0">
                                  <a:latin typeface="Cambria Math" panose="02040503050406030204" pitchFamily="18" charset="0"/>
                                </a:rPr>
                                <m:t>Fe</m:t>
                              </m:r>
                              <m:r>
                                <a:rPr lang="ru-RU" b="0" i="1">
                                  <a:latin typeface="Cambria Math" panose="02040503050406030204" pitchFamily="18" charset="0"/>
                                </a:rPr>
                                <m:t>,</m:t>
                              </m:r>
                              <m:r>
                                <m:rPr>
                                  <m:sty m:val="p"/>
                                </m:rPr>
                                <a:rPr lang="ru-RU" b="0" i="0">
                                  <a:latin typeface="Cambria Math" panose="02040503050406030204" pitchFamily="18" charset="0"/>
                                </a:rPr>
                                <m:t>TRUE</m:t>
                              </m:r>
                              <m:r>
                                <a:rPr lang="ru-RU" b="0" i="1">
                                  <a:latin typeface="Cambria Math" panose="02040503050406030204" pitchFamily="18" charset="0"/>
                                </a:rPr>
                                <m:t>,</m:t>
                              </m:r>
                              <m:r>
                                <a:rPr lang="ru-RU" b="0" i="1">
                                  <a:latin typeface="Cambria Math" panose="02040503050406030204" pitchFamily="18" charset="0"/>
                                </a:rPr>
                                <m:t>𝑖</m:t>
                              </m:r>
                            </m:sub>
                          </m:sSub>
                          <m:sSub>
                            <m:sSubPr>
                              <m:ctrlPr>
                                <a:rPr lang="ru-RU" b="0" i="1">
                                  <a:latin typeface="Cambria Math" panose="02040503050406030204" pitchFamily="18" charset="0"/>
                                </a:rPr>
                              </m:ctrlPr>
                            </m:sSubPr>
                            <m:e>
                              <m:r>
                                <a:rPr lang="ru-RU" b="0" i="1">
                                  <a:latin typeface="Cambria Math" panose="02040503050406030204" pitchFamily="18" charset="0"/>
                                </a:rPr>
                                <m:t> </m:t>
                              </m:r>
                              <m:r>
                                <a:rPr lang="ru-RU" b="0" i="1">
                                  <a:latin typeface="Cambria Math" panose="02040503050406030204" pitchFamily="18" charset="0"/>
                                </a:rPr>
                                <m:t>𝑁</m:t>
                              </m:r>
                            </m:e>
                            <m:sub>
                              <m:r>
                                <m:rPr>
                                  <m:sty m:val="p"/>
                                </m:rPr>
                                <a:rPr lang="ru-RU" b="0" i="0">
                                  <a:latin typeface="Cambria Math" panose="02040503050406030204" pitchFamily="18" charset="0"/>
                                </a:rPr>
                                <m:t>Fe</m:t>
                              </m:r>
                              <m:r>
                                <a:rPr lang="ru-RU" b="0" i="1">
                                  <a:latin typeface="Cambria Math" panose="02040503050406030204" pitchFamily="18" charset="0"/>
                                </a:rPr>
                                <m:t>,</m:t>
                              </m:r>
                              <m:r>
                                <m:rPr>
                                  <m:sty m:val="p"/>
                                </m:rPr>
                                <a:rPr lang="ru-RU" b="0" i="0">
                                  <a:latin typeface="Cambria Math" panose="02040503050406030204" pitchFamily="18" charset="0"/>
                                </a:rPr>
                                <m:t>PRED</m:t>
                              </m:r>
                              <m:r>
                                <a:rPr lang="ru-RU" b="0" i="1">
                                  <a:latin typeface="Cambria Math" panose="02040503050406030204" pitchFamily="18" charset="0"/>
                                </a:rPr>
                                <m:t>,</m:t>
                              </m:r>
                              <m:r>
                                <a:rPr lang="ru-RU" b="0" i="1">
                                  <a:latin typeface="Cambria Math" panose="02040503050406030204" pitchFamily="18" charset="0"/>
                                </a:rPr>
                                <m:t>𝑖</m:t>
                              </m:r>
                            </m:sub>
                          </m:sSub>
                        </m:den>
                      </m:f>
                    </m:oMath>
                  </m:oMathPara>
                </a14:m>
                <a:endParaRPr lang="ru-RU" dirty="0"/>
              </a:p>
            </p:txBody>
          </p:sp>
        </mc:Choice>
        <mc:Fallback xmlns="">
          <p:sp>
            <p:nvSpPr>
              <p:cNvPr id="12" name="TextBox 11">
                <a:extLst>
                  <a:ext uri="{FF2B5EF4-FFF2-40B4-BE49-F238E27FC236}">
                    <a16:creationId xmlns:a16="http://schemas.microsoft.com/office/drawing/2014/main" id="{B4ADA021-4B27-2928-0C18-512A332B177E}"/>
                  </a:ext>
                </a:extLst>
              </p:cNvPr>
              <p:cNvSpPr txBox="1">
                <a:spLocks noRot="1" noChangeAspect="1" noMove="1" noResize="1" noEditPoints="1" noAdjustHandles="1" noChangeArrowheads="1" noChangeShapeType="1" noTextEdit="1"/>
              </p:cNvSpPr>
              <p:nvPr/>
            </p:nvSpPr>
            <p:spPr>
              <a:xfrm>
                <a:off x="8465304" y="4936087"/>
                <a:ext cx="3662464" cy="716158"/>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1C2EB0A-0745-9FCF-2D4C-B2A0CA7599B4}"/>
                  </a:ext>
                </a:extLst>
              </p:cNvPr>
              <p:cNvSpPr txBox="1"/>
              <p:nvPr/>
            </p:nvSpPr>
            <p:spPr>
              <a:xfrm>
                <a:off x="7049369" y="3917609"/>
                <a:ext cx="4462565" cy="8668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b="0" i="1" smtClean="0">
                              <a:latin typeface="Cambria Math" panose="02040503050406030204" pitchFamily="18" charset="0"/>
                            </a:rPr>
                          </m:ctrlPr>
                        </m:sSupPr>
                        <m:e>
                          <m:r>
                            <m:rPr>
                              <m:sty m:val="p"/>
                            </m:rPr>
                            <a:rPr lang="ru-RU" b="0" i="0">
                              <a:latin typeface="Cambria Math" panose="02040503050406030204" pitchFamily="18" charset="0"/>
                            </a:rPr>
                            <m:t>R</m:t>
                          </m:r>
                        </m:e>
                        <m:sup>
                          <m:r>
                            <a:rPr lang="ru-RU" b="0" i="1">
                              <a:latin typeface="Cambria Math" panose="02040503050406030204" pitchFamily="18" charset="0"/>
                            </a:rPr>
                            <m:t>2</m:t>
                          </m:r>
                        </m:sup>
                      </m:sSup>
                      <m:r>
                        <a:rPr lang="ru-RU" b="0" i="1">
                          <a:latin typeface="Cambria Math" panose="02040503050406030204" pitchFamily="18" charset="0"/>
                        </a:rPr>
                        <m:t> = 1 − </m:t>
                      </m:r>
                      <m:f>
                        <m:fPr>
                          <m:ctrlPr>
                            <a:rPr lang="ru-RU" b="0" i="1">
                              <a:latin typeface="Cambria Math" panose="02040503050406030204" pitchFamily="18" charset="0"/>
                            </a:rPr>
                          </m:ctrlPr>
                        </m:fPr>
                        <m:num>
                          <m:nary>
                            <m:naryPr>
                              <m:chr m:val="∑"/>
                              <m:limLoc m:val="subSup"/>
                              <m:ctrlPr>
                                <a:rPr lang="ru-RU" b="0" i="1">
                                  <a:latin typeface="Cambria Math" panose="02040503050406030204" pitchFamily="18" charset="0"/>
                                </a:rPr>
                              </m:ctrlPr>
                            </m:naryPr>
                            <m:sub>
                              <m:r>
                                <a:rPr lang="ru-RU" b="0" i="1">
                                  <a:latin typeface="Cambria Math" panose="02040503050406030204" pitchFamily="18" charset="0"/>
                                </a:rPr>
                                <m:t>𝑖</m:t>
                              </m:r>
                              <m:r>
                                <a:rPr lang="ru-RU" b="0" i="1">
                                  <a:latin typeface="Cambria Math" panose="02040503050406030204" pitchFamily="18" charset="0"/>
                                </a:rPr>
                                <m:t>=1</m:t>
                              </m:r>
                            </m:sub>
                            <m:sup>
                              <m:r>
                                <m:rPr>
                                  <m:sty m:val="p"/>
                                </m:rPr>
                                <a:rPr lang="ru-RU" b="0" i="0">
                                  <a:latin typeface="Cambria Math" panose="02040503050406030204" pitchFamily="18" charset="0"/>
                                </a:rPr>
                                <m:t>N</m:t>
                              </m:r>
                            </m:sup>
                            <m:e>
                              <m:sSup>
                                <m:sSupPr>
                                  <m:ctrlPr>
                                    <a:rPr lang="ru-RU" b="0" i="1">
                                      <a:latin typeface="Cambria Math" panose="02040503050406030204" pitchFamily="18" charset="0"/>
                                    </a:rPr>
                                  </m:ctrlPr>
                                </m:sSupPr>
                                <m:e>
                                  <m:d>
                                    <m:dPr>
                                      <m:ctrlPr>
                                        <a:rPr lang="ru-RU" b="0"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a:latin typeface="Cambria Math" panose="02040503050406030204" pitchFamily="18" charset="0"/>
                                            </a:rPr>
                                            <m:t>Fe</m:t>
                                          </m:r>
                                          <m:r>
                                            <a:rPr lang="ru-RU">
                                              <a:latin typeface="Cambria Math" panose="02040503050406030204" pitchFamily="18" charset="0"/>
                                            </a:rPr>
                                            <m:t>,</m:t>
                                          </m:r>
                                          <m:r>
                                            <m:rPr>
                                              <m:sty m:val="p"/>
                                            </m:rPr>
                                            <a:rPr lang="ru-RU">
                                              <a:latin typeface="Cambria Math" panose="02040503050406030204" pitchFamily="18" charset="0"/>
                                            </a:rPr>
                                            <m:t>TRUE</m:t>
                                          </m:r>
                                          <m:r>
                                            <a:rPr lang="ru-RU" i="1">
                                              <a:latin typeface="Cambria Math" panose="02040503050406030204" pitchFamily="18" charset="0"/>
                                            </a:rPr>
                                            <m:t>,</m:t>
                                          </m:r>
                                          <m:r>
                                            <a:rPr lang="ru-RU" i="1">
                                              <a:latin typeface="Cambria Math" panose="02040503050406030204" pitchFamily="18" charset="0"/>
                                            </a:rPr>
                                            <m:t>𝑖</m:t>
                                          </m:r>
                                        </m:sub>
                                      </m:sSub>
                                      <m:r>
                                        <a:rPr lang="ru-RU" b="0"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a:latin typeface="Cambria Math" panose="02040503050406030204" pitchFamily="18" charset="0"/>
                                            </a:rPr>
                                            <m:t>Fe</m:t>
                                          </m:r>
                                          <m:r>
                                            <a:rPr lang="ru-RU" i="1">
                                              <a:latin typeface="Cambria Math" panose="02040503050406030204" pitchFamily="18" charset="0"/>
                                            </a:rPr>
                                            <m:t>,</m:t>
                                          </m:r>
                                          <m:r>
                                            <m:rPr>
                                              <m:sty m:val="p"/>
                                            </m:rPr>
                                            <a:rPr lang="ru-RU">
                                              <a:latin typeface="Cambria Math" panose="02040503050406030204" pitchFamily="18" charset="0"/>
                                            </a:rPr>
                                            <m:t>PRED</m:t>
                                          </m:r>
                                          <m:r>
                                            <a:rPr lang="ru-RU" i="1">
                                              <a:latin typeface="Cambria Math" panose="02040503050406030204" pitchFamily="18" charset="0"/>
                                            </a:rPr>
                                            <m:t>,</m:t>
                                          </m:r>
                                          <m:r>
                                            <a:rPr lang="ru-RU" i="1">
                                              <a:latin typeface="Cambria Math" panose="02040503050406030204" pitchFamily="18" charset="0"/>
                                            </a:rPr>
                                            <m:t>𝑖</m:t>
                                          </m:r>
                                        </m:sub>
                                      </m:sSub>
                                    </m:e>
                                  </m:d>
                                </m:e>
                                <m:sup>
                                  <m:r>
                                    <a:rPr lang="ru-RU" b="0" i="1">
                                      <a:latin typeface="Cambria Math" panose="02040503050406030204" pitchFamily="18" charset="0"/>
                                    </a:rPr>
                                    <m:t>2</m:t>
                                  </m:r>
                                </m:sup>
                              </m:sSup>
                            </m:e>
                          </m:nary>
                        </m:num>
                        <m:den>
                          <m:nary>
                            <m:naryPr>
                              <m:chr m:val="∑"/>
                              <m:limLoc m:val="subSup"/>
                              <m:ctrlPr>
                                <a:rPr lang="ru-RU" b="0" i="1">
                                  <a:latin typeface="Cambria Math" panose="02040503050406030204" pitchFamily="18" charset="0"/>
                                </a:rPr>
                              </m:ctrlPr>
                            </m:naryPr>
                            <m:sub>
                              <m:r>
                                <a:rPr lang="ru-RU" b="0" i="1">
                                  <a:latin typeface="Cambria Math" panose="02040503050406030204" pitchFamily="18" charset="0"/>
                                </a:rPr>
                                <m:t>𝑖</m:t>
                              </m:r>
                              <m:r>
                                <a:rPr lang="ru-RU" b="0" i="1">
                                  <a:latin typeface="Cambria Math" panose="02040503050406030204" pitchFamily="18" charset="0"/>
                                </a:rPr>
                                <m:t>=1</m:t>
                              </m:r>
                            </m:sub>
                            <m:sup>
                              <m:r>
                                <m:rPr>
                                  <m:sty m:val="p"/>
                                </m:rPr>
                                <a:rPr lang="ru-RU" b="0" i="0">
                                  <a:latin typeface="Cambria Math" panose="02040503050406030204" pitchFamily="18" charset="0"/>
                                </a:rPr>
                                <m:t>N</m:t>
                              </m:r>
                            </m:sup>
                            <m:e>
                              <m:sSup>
                                <m:sSupPr>
                                  <m:ctrlPr>
                                    <a:rPr lang="ru-RU" b="0" i="1">
                                      <a:latin typeface="Cambria Math" panose="02040503050406030204" pitchFamily="18" charset="0"/>
                                    </a:rPr>
                                  </m:ctrlPr>
                                </m:sSupPr>
                                <m:e>
                                  <m:d>
                                    <m:dPr>
                                      <m:ctrlPr>
                                        <a:rPr lang="ru-RU" b="0"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a:latin typeface="Cambria Math" panose="02040503050406030204" pitchFamily="18" charset="0"/>
                                            </a:rPr>
                                            <m:t>Fe</m:t>
                                          </m:r>
                                          <m:r>
                                            <a:rPr lang="ru-RU" i="1">
                                              <a:latin typeface="Cambria Math" panose="02040503050406030204" pitchFamily="18" charset="0"/>
                                            </a:rPr>
                                            <m:t>,</m:t>
                                          </m:r>
                                          <m:r>
                                            <m:rPr>
                                              <m:sty m:val="p"/>
                                            </m:rPr>
                                            <a:rPr lang="ru-RU">
                                              <a:latin typeface="Cambria Math" panose="02040503050406030204" pitchFamily="18" charset="0"/>
                                            </a:rPr>
                                            <m:t>TRUE</m:t>
                                          </m:r>
                                          <m:r>
                                            <a:rPr lang="ru-RU" i="1">
                                              <a:latin typeface="Cambria Math" panose="02040503050406030204" pitchFamily="18" charset="0"/>
                                            </a:rPr>
                                            <m:t>,</m:t>
                                          </m:r>
                                          <m:r>
                                            <a:rPr lang="ru-RU" i="1">
                                              <a:latin typeface="Cambria Math" panose="02040503050406030204" pitchFamily="18" charset="0"/>
                                            </a:rPr>
                                            <m:t>𝑖</m:t>
                                          </m:r>
                                        </m:sub>
                                      </m:sSub>
                                      <m:r>
                                        <a:rPr lang="ru-RU" b="0" i="1">
                                          <a:latin typeface="Cambria Math" panose="02040503050406030204" pitchFamily="18" charset="0"/>
                                        </a:rPr>
                                        <m:t>− </m:t>
                                      </m:r>
                                      <m:d>
                                        <m:dPr>
                                          <m:begChr m:val="⟨"/>
                                          <m:endChr m:val="⟩"/>
                                          <m:ctrlPr>
                                            <a:rPr lang="ru-RU" b="0"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𝑁</m:t>
                                              </m:r>
                                            </m:e>
                                            <m:sub>
                                              <m:r>
                                                <m:rPr>
                                                  <m:sty m:val="p"/>
                                                </m:rPr>
                                                <a:rPr lang="ru-RU">
                                                  <a:latin typeface="Cambria Math" panose="02040503050406030204" pitchFamily="18" charset="0"/>
                                                </a:rPr>
                                                <m:t>Fe</m:t>
                                              </m:r>
                                              <m:r>
                                                <a:rPr lang="ru-RU">
                                                  <a:latin typeface="Cambria Math" panose="02040503050406030204" pitchFamily="18" charset="0"/>
                                                </a:rPr>
                                                <m:t>,</m:t>
                                              </m:r>
                                              <m:r>
                                                <m:rPr>
                                                  <m:sty m:val="p"/>
                                                </m:rPr>
                                                <a:rPr lang="ru-RU">
                                                  <a:latin typeface="Cambria Math" panose="02040503050406030204" pitchFamily="18" charset="0"/>
                                                </a:rPr>
                                                <m:t>TRUE</m:t>
                                              </m:r>
                                              <m:r>
                                                <a:rPr lang="ru-RU" i="1">
                                                  <a:latin typeface="Cambria Math" panose="02040503050406030204" pitchFamily="18" charset="0"/>
                                                </a:rPr>
                                                <m:t>,</m:t>
                                              </m:r>
                                              <m:r>
                                                <a:rPr lang="ru-RU" i="1">
                                                  <a:latin typeface="Cambria Math" panose="02040503050406030204" pitchFamily="18" charset="0"/>
                                                </a:rPr>
                                                <m:t>𝑖</m:t>
                                              </m:r>
                                            </m:sub>
                                          </m:sSub>
                                        </m:e>
                                      </m:d>
                                    </m:e>
                                  </m:d>
                                </m:e>
                                <m:sup>
                                  <m:r>
                                    <a:rPr lang="ru-RU" b="0" i="1">
                                      <a:latin typeface="Cambria Math" panose="02040503050406030204" pitchFamily="18" charset="0"/>
                                    </a:rPr>
                                    <m:t>2</m:t>
                                  </m:r>
                                </m:sup>
                              </m:sSup>
                            </m:e>
                          </m:nary>
                        </m:den>
                      </m:f>
                    </m:oMath>
                  </m:oMathPara>
                </a14:m>
                <a:endParaRPr lang="ru-RU" dirty="0"/>
              </a:p>
            </p:txBody>
          </p:sp>
        </mc:Choice>
        <mc:Fallback xmlns="">
          <p:sp>
            <p:nvSpPr>
              <p:cNvPr id="14" name="TextBox 13">
                <a:extLst>
                  <a:ext uri="{FF2B5EF4-FFF2-40B4-BE49-F238E27FC236}">
                    <a16:creationId xmlns:a16="http://schemas.microsoft.com/office/drawing/2014/main" id="{A1C2EB0A-0745-9FCF-2D4C-B2A0CA7599B4}"/>
                  </a:ext>
                </a:extLst>
              </p:cNvPr>
              <p:cNvSpPr txBox="1">
                <a:spLocks noRot="1" noChangeAspect="1" noMove="1" noResize="1" noEditPoints="1" noAdjustHandles="1" noChangeArrowheads="1" noChangeShapeType="1" noTextEdit="1"/>
              </p:cNvSpPr>
              <p:nvPr/>
            </p:nvSpPr>
            <p:spPr>
              <a:xfrm>
                <a:off x="7049369" y="3917609"/>
                <a:ext cx="4462565" cy="86684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D51D731-4FAD-7139-4678-4BF1D88D261D}"/>
                  </a:ext>
                </a:extLst>
              </p:cNvPr>
              <p:cNvSpPr txBox="1"/>
              <p:nvPr/>
            </p:nvSpPr>
            <p:spPr>
              <a:xfrm>
                <a:off x="7103987" y="5789180"/>
                <a:ext cx="4462565" cy="10020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ru-RU" b="0" i="0" smtClean="0">
                          <a:latin typeface="Cambria Math" panose="02040503050406030204" pitchFamily="18" charset="0"/>
                        </a:rPr>
                        <m:t>R</m:t>
                      </m:r>
                      <m:r>
                        <a:rPr lang="ru-RU" b="0" i="0">
                          <a:latin typeface="Cambria Math" panose="02040503050406030204" pitchFamily="18" charset="0"/>
                        </a:rPr>
                        <m:t> </m:t>
                      </m:r>
                      <m:r>
                        <a:rPr lang="ru-RU" b="0" i="1">
                          <a:latin typeface="Cambria Math" panose="02040503050406030204" pitchFamily="18" charset="0"/>
                        </a:rPr>
                        <m:t>= </m:t>
                      </m:r>
                      <m:f>
                        <m:fPr>
                          <m:ctrlPr>
                            <a:rPr lang="ru-RU" b="0" i="1">
                              <a:latin typeface="Cambria Math" panose="02040503050406030204" pitchFamily="18" charset="0"/>
                            </a:rPr>
                          </m:ctrlPr>
                        </m:fPr>
                        <m:num>
                          <m:nary>
                            <m:naryPr>
                              <m:chr m:val="∑"/>
                              <m:limLoc m:val="subSup"/>
                              <m:ctrlPr>
                                <a:rPr lang="ru-RU" b="0" i="1">
                                  <a:latin typeface="Cambria Math" panose="02040503050406030204" pitchFamily="18" charset="0"/>
                                </a:rPr>
                              </m:ctrlPr>
                            </m:naryPr>
                            <m:sub>
                              <m:r>
                                <a:rPr lang="ru-RU" b="0" i="1">
                                  <a:latin typeface="Cambria Math" panose="02040503050406030204" pitchFamily="18" charset="0"/>
                                </a:rPr>
                                <m:t>𝑖</m:t>
                              </m:r>
                              <m:r>
                                <a:rPr lang="ru-RU" b="0" i="1">
                                  <a:latin typeface="Cambria Math" panose="02040503050406030204" pitchFamily="18" charset="0"/>
                                </a:rPr>
                                <m:t>=1</m:t>
                              </m:r>
                            </m:sub>
                            <m:sup>
                              <m:r>
                                <m:rPr>
                                  <m:sty m:val="p"/>
                                </m:rPr>
                                <a:rPr lang="ru-RU" b="0" i="0">
                                  <a:latin typeface="Cambria Math" panose="02040503050406030204" pitchFamily="18" charset="0"/>
                                </a:rPr>
                                <m:t>N</m:t>
                              </m:r>
                            </m:sup>
                            <m:e>
                              <m:d>
                                <m:dPr>
                                  <m:ctrlPr>
                                    <a:rPr lang="ru-RU" b="0" i="1">
                                      <a:latin typeface="Cambria Math" panose="02040503050406030204" pitchFamily="18" charset="0"/>
                                    </a:rPr>
                                  </m:ctrlPr>
                                </m:dPr>
                                <m:e>
                                  <m:sSub>
                                    <m:sSubPr>
                                      <m:ctrlPr>
                                        <a:rPr lang="ru-RU" b="0" i="1">
                                          <a:latin typeface="Cambria Math" panose="02040503050406030204" pitchFamily="18" charset="0"/>
                                        </a:rPr>
                                      </m:ctrlPr>
                                    </m:sSubPr>
                                    <m:e>
                                      <m:r>
                                        <a:rPr lang="ru-RU" b="0" i="1">
                                          <a:latin typeface="Cambria Math" panose="02040503050406030204" pitchFamily="18" charset="0"/>
                                        </a:rPr>
                                        <m:t>𝑋</m:t>
                                      </m:r>
                                    </m:e>
                                    <m:sub>
                                      <m:r>
                                        <a:rPr lang="ru-RU" b="0" i="1">
                                          <a:latin typeface="Cambria Math" panose="02040503050406030204" pitchFamily="18" charset="0"/>
                                        </a:rPr>
                                        <m:t>𝑖</m:t>
                                      </m:r>
                                    </m:sub>
                                  </m:sSub>
                                  <m:r>
                                    <a:rPr lang="ru-RU" b="0" i="0">
                                      <a:latin typeface="Cambria Math" panose="02040503050406030204" pitchFamily="18" charset="0"/>
                                    </a:rPr>
                                    <m:t> </m:t>
                                  </m:r>
                                  <m:r>
                                    <a:rPr lang="ru-RU" b="0" i="1">
                                      <a:latin typeface="Cambria Math" panose="02040503050406030204" pitchFamily="18" charset="0"/>
                                    </a:rPr>
                                    <m:t>− </m:t>
                                  </m:r>
                                  <m:d>
                                    <m:dPr>
                                      <m:begChr m:val="⟨"/>
                                      <m:endChr m:val="⟩"/>
                                      <m:ctrlPr>
                                        <a:rPr lang="ru-RU" b="0" i="1">
                                          <a:latin typeface="Cambria Math" panose="02040503050406030204" pitchFamily="18" charset="0"/>
                                        </a:rPr>
                                      </m:ctrlPr>
                                    </m:dPr>
                                    <m:e>
                                      <m:r>
                                        <a:rPr lang="ru-RU" b="0" i="1">
                                          <a:latin typeface="Cambria Math" panose="02040503050406030204" pitchFamily="18" charset="0"/>
                                        </a:rPr>
                                        <m:t>𝑋</m:t>
                                      </m:r>
                                      <m:r>
                                        <a:rPr lang="ru-RU" b="0" i="1">
                                          <a:latin typeface="Cambria Math" panose="02040503050406030204" pitchFamily="18" charset="0"/>
                                        </a:rPr>
                                        <m:t> </m:t>
                                      </m:r>
                                    </m:e>
                                  </m:d>
                                </m:e>
                              </m:d>
                              <m:d>
                                <m:dPr>
                                  <m:ctrlPr>
                                    <a:rPr lang="ru-RU" b="0" i="1">
                                      <a:latin typeface="Cambria Math" panose="02040503050406030204" pitchFamily="18" charset="0"/>
                                    </a:rPr>
                                  </m:ctrlPr>
                                </m:dPr>
                                <m:e>
                                  <m:sSub>
                                    <m:sSubPr>
                                      <m:ctrlPr>
                                        <a:rPr lang="ru-RU" b="0" i="1">
                                          <a:latin typeface="Cambria Math" panose="02040503050406030204" pitchFamily="18" charset="0"/>
                                        </a:rPr>
                                      </m:ctrlPr>
                                    </m:sSubPr>
                                    <m:e>
                                      <m:r>
                                        <a:rPr lang="ru-RU" b="0" i="1">
                                          <a:latin typeface="Cambria Math" panose="02040503050406030204" pitchFamily="18" charset="0"/>
                                        </a:rPr>
                                        <m:t>𝑌</m:t>
                                      </m:r>
                                    </m:e>
                                    <m:sub>
                                      <m:r>
                                        <a:rPr lang="ru-RU" b="0" i="1">
                                          <a:latin typeface="Cambria Math" panose="02040503050406030204" pitchFamily="18" charset="0"/>
                                        </a:rPr>
                                        <m:t>𝑖</m:t>
                                      </m:r>
                                    </m:sub>
                                  </m:sSub>
                                  <m:r>
                                    <a:rPr lang="ru-RU" b="0" i="1">
                                      <a:latin typeface="Cambria Math" panose="02040503050406030204" pitchFamily="18" charset="0"/>
                                    </a:rPr>
                                    <m:t> − </m:t>
                                  </m:r>
                                  <m:d>
                                    <m:dPr>
                                      <m:begChr m:val="⟨"/>
                                      <m:endChr m:val="⟩"/>
                                      <m:ctrlPr>
                                        <a:rPr lang="ru-RU" b="0" i="1">
                                          <a:latin typeface="Cambria Math" panose="02040503050406030204" pitchFamily="18" charset="0"/>
                                        </a:rPr>
                                      </m:ctrlPr>
                                    </m:dPr>
                                    <m:e>
                                      <m:r>
                                        <a:rPr lang="ru-RU" b="0" i="1">
                                          <a:latin typeface="Cambria Math" panose="02040503050406030204" pitchFamily="18" charset="0"/>
                                        </a:rPr>
                                        <m:t>𝑌</m:t>
                                      </m:r>
                                      <m:r>
                                        <a:rPr lang="ru-RU" b="0" i="1">
                                          <a:latin typeface="Cambria Math" panose="02040503050406030204" pitchFamily="18" charset="0"/>
                                        </a:rPr>
                                        <m:t> </m:t>
                                      </m:r>
                                    </m:e>
                                  </m:d>
                                </m:e>
                              </m:d>
                            </m:e>
                          </m:nary>
                        </m:num>
                        <m:den>
                          <m:rad>
                            <m:radPr>
                              <m:degHide m:val="on"/>
                              <m:ctrlPr>
                                <a:rPr lang="ru-RU" b="0" i="1">
                                  <a:latin typeface="Cambria Math" panose="02040503050406030204" pitchFamily="18" charset="0"/>
                                </a:rPr>
                              </m:ctrlPr>
                            </m:radPr>
                            <m:deg/>
                            <m:e>
                              <m:nary>
                                <m:naryPr>
                                  <m:chr m:val="∑"/>
                                  <m:limLoc m:val="subSup"/>
                                  <m:ctrlPr>
                                    <a:rPr lang="ru-RU" b="0" i="1">
                                      <a:latin typeface="Cambria Math" panose="02040503050406030204" pitchFamily="18" charset="0"/>
                                    </a:rPr>
                                  </m:ctrlPr>
                                </m:naryPr>
                                <m:sub>
                                  <m:r>
                                    <a:rPr lang="ru-RU" b="0" i="1">
                                      <a:latin typeface="Cambria Math" panose="02040503050406030204" pitchFamily="18" charset="0"/>
                                    </a:rPr>
                                    <m:t>𝑖</m:t>
                                  </m:r>
                                  <m:r>
                                    <a:rPr lang="ru-RU" b="0" i="1">
                                      <a:latin typeface="Cambria Math" panose="02040503050406030204" pitchFamily="18" charset="0"/>
                                    </a:rPr>
                                    <m:t>=1</m:t>
                                  </m:r>
                                </m:sub>
                                <m:sup>
                                  <m:r>
                                    <m:rPr>
                                      <m:sty m:val="p"/>
                                    </m:rPr>
                                    <a:rPr lang="ru-RU" b="0" i="0">
                                      <a:latin typeface="Cambria Math" panose="02040503050406030204" pitchFamily="18" charset="0"/>
                                    </a:rPr>
                                    <m:t>N</m:t>
                                  </m:r>
                                </m:sup>
                                <m:e>
                                  <m:sSup>
                                    <m:sSupPr>
                                      <m:ctrlPr>
                                        <a:rPr lang="ru-RU" b="0" i="1">
                                          <a:latin typeface="Cambria Math" panose="02040503050406030204" pitchFamily="18" charset="0"/>
                                        </a:rPr>
                                      </m:ctrlPr>
                                    </m:sSupPr>
                                    <m:e>
                                      <m:d>
                                        <m:dPr>
                                          <m:ctrlPr>
                                            <a:rPr lang="ru-RU" b="0" i="1">
                                              <a:latin typeface="Cambria Math" panose="02040503050406030204" pitchFamily="18" charset="0"/>
                                            </a:rPr>
                                          </m:ctrlPr>
                                        </m:dPr>
                                        <m:e>
                                          <m:sSub>
                                            <m:sSubPr>
                                              <m:ctrlPr>
                                                <a:rPr lang="ru-RU" b="0" i="1">
                                                  <a:latin typeface="Cambria Math" panose="02040503050406030204" pitchFamily="18" charset="0"/>
                                                </a:rPr>
                                              </m:ctrlPr>
                                            </m:sSubPr>
                                            <m:e>
                                              <m:r>
                                                <a:rPr lang="ru-RU" b="0" i="1">
                                                  <a:latin typeface="Cambria Math" panose="02040503050406030204" pitchFamily="18" charset="0"/>
                                                </a:rPr>
                                                <m:t>𝑋</m:t>
                                              </m:r>
                                            </m:e>
                                            <m:sub>
                                              <m:r>
                                                <a:rPr lang="ru-RU" b="0" i="1">
                                                  <a:latin typeface="Cambria Math" panose="02040503050406030204" pitchFamily="18" charset="0"/>
                                                </a:rPr>
                                                <m:t>𝑖</m:t>
                                              </m:r>
                                            </m:sub>
                                          </m:sSub>
                                          <m:r>
                                            <a:rPr lang="ru-RU" b="0" i="0">
                                              <a:latin typeface="Cambria Math" panose="02040503050406030204" pitchFamily="18" charset="0"/>
                                            </a:rPr>
                                            <m:t> </m:t>
                                          </m:r>
                                          <m:r>
                                            <a:rPr lang="ru-RU" b="0" i="1">
                                              <a:latin typeface="Cambria Math" panose="02040503050406030204" pitchFamily="18" charset="0"/>
                                            </a:rPr>
                                            <m:t>− </m:t>
                                          </m:r>
                                          <m:d>
                                            <m:dPr>
                                              <m:begChr m:val="⟨"/>
                                              <m:endChr m:val="⟩"/>
                                              <m:ctrlPr>
                                                <a:rPr lang="ru-RU" b="0" i="1">
                                                  <a:latin typeface="Cambria Math" panose="02040503050406030204" pitchFamily="18" charset="0"/>
                                                </a:rPr>
                                              </m:ctrlPr>
                                            </m:dPr>
                                            <m:e>
                                              <m:r>
                                                <a:rPr lang="ru-RU" b="0" i="1">
                                                  <a:latin typeface="Cambria Math" panose="02040503050406030204" pitchFamily="18" charset="0"/>
                                                </a:rPr>
                                                <m:t>𝑋</m:t>
                                              </m:r>
                                              <m:r>
                                                <a:rPr lang="ru-RU" b="0" i="1">
                                                  <a:latin typeface="Cambria Math" panose="02040503050406030204" pitchFamily="18" charset="0"/>
                                                </a:rPr>
                                                <m:t> </m:t>
                                              </m:r>
                                            </m:e>
                                          </m:d>
                                        </m:e>
                                      </m:d>
                                    </m:e>
                                    <m:sup>
                                      <m:r>
                                        <a:rPr lang="ru-RU" b="0" i="1">
                                          <a:latin typeface="Cambria Math" panose="02040503050406030204" pitchFamily="18" charset="0"/>
                                        </a:rPr>
                                        <m:t>2</m:t>
                                      </m:r>
                                    </m:sup>
                                  </m:sSup>
                                </m:e>
                              </m:nary>
                            </m:e>
                          </m:rad>
                          <m:rad>
                            <m:radPr>
                              <m:degHide m:val="on"/>
                              <m:ctrlPr>
                                <a:rPr lang="ru-RU" b="0" i="1">
                                  <a:latin typeface="Cambria Math" panose="02040503050406030204" pitchFamily="18" charset="0"/>
                                </a:rPr>
                              </m:ctrlPr>
                            </m:radPr>
                            <m:deg/>
                            <m:e>
                              <m:nary>
                                <m:naryPr>
                                  <m:chr m:val="∑"/>
                                  <m:limLoc m:val="subSup"/>
                                  <m:ctrlPr>
                                    <a:rPr lang="ru-RU" b="0" i="1">
                                      <a:latin typeface="Cambria Math" panose="02040503050406030204" pitchFamily="18" charset="0"/>
                                    </a:rPr>
                                  </m:ctrlPr>
                                </m:naryPr>
                                <m:sub>
                                  <m:r>
                                    <a:rPr lang="ru-RU" b="0" i="1">
                                      <a:latin typeface="Cambria Math" panose="02040503050406030204" pitchFamily="18" charset="0"/>
                                    </a:rPr>
                                    <m:t>𝑖</m:t>
                                  </m:r>
                                  <m:r>
                                    <a:rPr lang="ru-RU" b="0" i="1">
                                      <a:latin typeface="Cambria Math" panose="02040503050406030204" pitchFamily="18" charset="0"/>
                                    </a:rPr>
                                    <m:t>=1</m:t>
                                  </m:r>
                                </m:sub>
                                <m:sup>
                                  <m:r>
                                    <m:rPr>
                                      <m:sty m:val="p"/>
                                    </m:rPr>
                                    <a:rPr lang="ru-RU" b="0" i="0">
                                      <a:latin typeface="Cambria Math" panose="02040503050406030204" pitchFamily="18" charset="0"/>
                                    </a:rPr>
                                    <m:t>N</m:t>
                                  </m:r>
                                </m:sup>
                                <m:e>
                                  <m:sSup>
                                    <m:sSupPr>
                                      <m:ctrlPr>
                                        <a:rPr lang="ru-RU" b="0" i="1">
                                          <a:latin typeface="Cambria Math" panose="02040503050406030204" pitchFamily="18" charset="0"/>
                                        </a:rPr>
                                      </m:ctrlPr>
                                    </m:sSupPr>
                                    <m:e>
                                      <m:d>
                                        <m:dPr>
                                          <m:ctrlPr>
                                            <a:rPr lang="ru-RU" b="0" i="1">
                                              <a:latin typeface="Cambria Math" panose="02040503050406030204" pitchFamily="18" charset="0"/>
                                            </a:rPr>
                                          </m:ctrlPr>
                                        </m:dPr>
                                        <m:e>
                                          <m:sSub>
                                            <m:sSubPr>
                                              <m:ctrlPr>
                                                <a:rPr lang="ru-RU" b="0" i="1">
                                                  <a:latin typeface="Cambria Math" panose="02040503050406030204" pitchFamily="18" charset="0"/>
                                                </a:rPr>
                                              </m:ctrlPr>
                                            </m:sSubPr>
                                            <m:e>
                                              <m:r>
                                                <a:rPr lang="ru-RU" b="0" i="1">
                                                  <a:latin typeface="Cambria Math" panose="02040503050406030204" pitchFamily="18" charset="0"/>
                                                </a:rPr>
                                                <m:t>𝑌</m:t>
                                              </m:r>
                                            </m:e>
                                            <m:sub>
                                              <m:r>
                                                <a:rPr lang="ru-RU" b="0" i="1">
                                                  <a:latin typeface="Cambria Math" panose="02040503050406030204" pitchFamily="18" charset="0"/>
                                                </a:rPr>
                                                <m:t>𝑖</m:t>
                                              </m:r>
                                            </m:sub>
                                          </m:sSub>
                                          <m:r>
                                            <a:rPr lang="ru-RU" b="0" i="0">
                                              <a:latin typeface="Cambria Math" panose="02040503050406030204" pitchFamily="18" charset="0"/>
                                            </a:rPr>
                                            <m:t> </m:t>
                                          </m:r>
                                          <m:r>
                                            <a:rPr lang="ru-RU" b="0" i="1">
                                              <a:latin typeface="Cambria Math" panose="02040503050406030204" pitchFamily="18" charset="0"/>
                                            </a:rPr>
                                            <m:t>− </m:t>
                                          </m:r>
                                          <m:d>
                                            <m:dPr>
                                              <m:begChr m:val="⟨"/>
                                              <m:endChr m:val="⟩"/>
                                              <m:ctrlPr>
                                                <a:rPr lang="ru-RU" b="0" i="1">
                                                  <a:latin typeface="Cambria Math" panose="02040503050406030204" pitchFamily="18" charset="0"/>
                                                </a:rPr>
                                              </m:ctrlPr>
                                            </m:dPr>
                                            <m:e>
                                              <m:r>
                                                <a:rPr lang="ru-RU" b="0" i="1">
                                                  <a:latin typeface="Cambria Math" panose="02040503050406030204" pitchFamily="18" charset="0"/>
                                                </a:rPr>
                                                <m:t>𝑌</m:t>
                                              </m:r>
                                              <m:r>
                                                <a:rPr lang="ru-RU" b="0" i="1">
                                                  <a:latin typeface="Cambria Math" panose="02040503050406030204" pitchFamily="18" charset="0"/>
                                                </a:rPr>
                                                <m:t> </m:t>
                                              </m:r>
                                            </m:e>
                                          </m:d>
                                        </m:e>
                                      </m:d>
                                    </m:e>
                                    <m:sup>
                                      <m:r>
                                        <a:rPr lang="ru-RU" b="0" i="1">
                                          <a:latin typeface="Cambria Math" panose="02040503050406030204" pitchFamily="18" charset="0"/>
                                        </a:rPr>
                                        <m:t>2</m:t>
                                      </m:r>
                                    </m:sup>
                                  </m:sSup>
                                </m:e>
                              </m:nary>
                            </m:e>
                          </m:rad>
                        </m:den>
                      </m:f>
                    </m:oMath>
                  </m:oMathPara>
                </a14:m>
                <a:endParaRPr lang="ru-RU" dirty="0"/>
              </a:p>
            </p:txBody>
          </p:sp>
        </mc:Choice>
        <mc:Fallback xmlns="">
          <p:sp>
            <p:nvSpPr>
              <p:cNvPr id="16" name="TextBox 15">
                <a:extLst>
                  <a:ext uri="{FF2B5EF4-FFF2-40B4-BE49-F238E27FC236}">
                    <a16:creationId xmlns:a16="http://schemas.microsoft.com/office/drawing/2014/main" id="{3D51D731-4FAD-7139-4678-4BF1D88D261D}"/>
                  </a:ext>
                </a:extLst>
              </p:cNvPr>
              <p:cNvSpPr txBox="1">
                <a:spLocks noRot="1" noChangeAspect="1" noMove="1" noResize="1" noEditPoints="1" noAdjustHandles="1" noChangeArrowheads="1" noChangeShapeType="1" noTextEdit="1"/>
              </p:cNvSpPr>
              <p:nvPr/>
            </p:nvSpPr>
            <p:spPr>
              <a:xfrm>
                <a:off x="7103987" y="5789180"/>
                <a:ext cx="4462565" cy="1002069"/>
              </a:xfrm>
              <a:prstGeom prst="rect">
                <a:avLst/>
              </a:prstGeom>
              <a:blipFill>
                <a:blip r:embed="rId8"/>
                <a:stretch>
                  <a:fillRect/>
                </a:stretch>
              </a:blipFill>
            </p:spPr>
            <p:txBody>
              <a:bodyPr/>
              <a:lstStyle/>
              <a:p>
                <a:r>
                  <a:rPr lang="ru-RU">
                    <a:noFill/>
                  </a:rPr>
                  <a:t> </a:t>
                </a:r>
              </a:p>
            </p:txBody>
          </p:sp>
        </mc:Fallback>
      </mc:AlternateContent>
      <p:sp>
        <p:nvSpPr>
          <p:cNvPr id="17" name="Прямоугольник: скругленные углы 16">
            <a:extLst>
              <a:ext uri="{FF2B5EF4-FFF2-40B4-BE49-F238E27FC236}">
                <a16:creationId xmlns:a16="http://schemas.microsoft.com/office/drawing/2014/main" id="{2241F371-56F8-16F9-1C8B-D979B485ABD0}"/>
              </a:ext>
            </a:extLst>
          </p:cNvPr>
          <p:cNvSpPr/>
          <p:nvPr/>
        </p:nvSpPr>
        <p:spPr>
          <a:xfrm>
            <a:off x="7199817" y="1262879"/>
            <a:ext cx="3954295" cy="87636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скругленные углы 17">
            <a:extLst>
              <a:ext uri="{FF2B5EF4-FFF2-40B4-BE49-F238E27FC236}">
                <a16:creationId xmlns:a16="http://schemas.microsoft.com/office/drawing/2014/main" id="{BCDF7D7B-B1D9-D716-30CA-B62B17787654}"/>
              </a:ext>
            </a:extLst>
          </p:cNvPr>
          <p:cNvSpPr/>
          <p:nvPr/>
        </p:nvSpPr>
        <p:spPr>
          <a:xfrm>
            <a:off x="6805058" y="2203318"/>
            <a:ext cx="4829785" cy="80146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скругленные углы 19">
            <a:extLst>
              <a:ext uri="{FF2B5EF4-FFF2-40B4-BE49-F238E27FC236}">
                <a16:creationId xmlns:a16="http://schemas.microsoft.com/office/drawing/2014/main" id="{BD0C5A26-5E75-CCF1-B183-7C4E451925E4}"/>
              </a:ext>
            </a:extLst>
          </p:cNvPr>
          <p:cNvSpPr/>
          <p:nvPr/>
        </p:nvSpPr>
        <p:spPr>
          <a:xfrm>
            <a:off x="6668777" y="3068854"/>
            <a:ext cx="5176230" cy="78724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скругленные углы 20">
            <a:extLst>
              <a:ext uri="{FF2B5EF4-FFF2-40B4-BE49-F238E27FC236}">
                <a16:creationId xmlns:a16="http://schemas.microsoft.com/office/drawing/2014/main" id="{7F5256EE-1013-03A8-6E56-3146C8448559}"/>
              </a:ext>
            </a:extLst>
          </p:cNvPr>
          <p:cNvSpPr/>
          <p:nvPr/>
        </p:nvSpPr>
        <p:spPr>
          <a:xfrm>
            <a:off x="6331074" y="4866225"/>
            <a:ext cx="5796694" cy="85309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скругленные углы 21">
            <a:extLst>
              <a:ext uri="{FF2B5EF4-FFF2-40B4-BE49-F238E27FC236}">
                <a16:creationId xmlns:a16="http://schemas.microsoft.com/office/drawing/2014/main" id="{B9A349BC-3B76-E19E-A641-634F06624C31}"/>
              </a:ext>
            </a:extLst>
          </p:cNvPr>
          <p:cNvSpPr/>
          <p:nvPr/>
        </p:nvSpPr>
        <p:spPr>
          <a:xfrm>
            <a:off x="6980061" y="3917609"/>
            <a:ext cx="4531872" cy="86684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скругленные углы 22">
            <a:extLst>
              <a:ext uri="{FF2B5EF4-FFF2-40B4-BE49-F238E27FC236}">
                <a16:creationId xmlns:a16="http://schemas.microsoft.com/office/drawing/2014/main" id="{5A28028C-BF2E-A26C-79A1-02372F41139F}"/>
              </a:ext>
            </a:extLst>
          </p:cNvPr>
          <p:cNvSpPr/>
          <p:nvPr/>
        </p:nvSpPr>
        <p:spPr>
          <a:xfrm>
            <a:off x="7034680" y="5789180"/>
            <a:ext cx="4531872" cy="100206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8" name="Прямая соединительная линия 27">
            <a:extLst>
              <a:ext uri="{FF2B5EF4-FFF2-40B4-BE49-F238E27FC236}">
                <a16:creationId xmlns:a16="http://schemas.microsoft.com/office/drawing/2014/main" id="{6287DD52-A42E-5FB0-B30D-83DEC5732356}"/>
              </a:ext>
            </a:extLst>
          </p:cNvPr>
          <p:cNvCxnSpPr/>
          <p:nvPr/>
        </p:nvCxnSpPr>
        <p:spPr>
          <a:xfrm>
            <a:off x="6275234" y="917765"/>
            <a:ext cx="0" cy="566110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CE1E0CF-57A3-0EA5-D820-0835FFB622FE}"/>
                  </a:ext>
                </a:extLst>
              </p:cNvPr>
              <p:cNvSpPr txBox="1"/>
              <p:nvPr/>
            </p:nvSpPr>
            <p:spPr>
              <a:xfrm>
                <a:off x="66951" y="3653029"/>
                <a:ext cx="6166499" cy="692497"/>
              </a:xfrm>
              <a:prstGeom prst="rect">
                <a:avLst/>
              </a:prstGeom>
              <a:noFill/>
            </p:spPr>
            <p:txBody>
              <a:bodyPr wrap="square" rtlCol="0">
                <a:spAutoFit/>
              </a:bodyPr>
              <a:lstStyle/>
              <a:p>
                <a:r>
                  <a:rPr lang="uk-UA" sz="1900" dirty="0">
                    <a:latin typeface="Times New Roman" panose="02020603050405020304" pitchFamily="18" charset="0"/>
                    <a:cs typeface="Times New Roman" panose="02020603050405020304" pitchFamily="18" charset="0"/>
                  </a:rPr>
                  <a:t>Приклад: </a:t>
                </a:r>
                <a14:m>
                  <m:oMath xmlns:m="http://schemas.openxmlformats.org/officeDocument/2006/math">
                    <m:sSub>
                      <m:sSubPr>
                        <m:ctrlPr>
                          <a:rPr lang="uk-UA" sz="2000" i="1" smtClean="0">
                            <a:solidFill>
                              <a:srgbClr val="00B050"/>
                            </a:solidFill>
                            <a:latin typeface="Cambria Math" panose="02040503050406030204" pitchFamily="18" charset="0"/>
                            <a:cs typeface="Times New Roman" panose="02020603050405020304" pitchFamily="18" charset="0"/>
                          </a:rPr>
                        </m:ctrlPr>
                      </m:sSubPr>
                      <m:e>
                        <m:r>
                          <a:rPr lang="en-US" sz="2000" i="1">
                            <a:solidFill>
                              <a:srgbClr val="00B050"/>
                            </a:solidFill>
                            <a:latin typeface="Cambria Math" panose="02040503050406030204" pitchFamily="18" charset="0"/>
                            <a:cs typeface="Times New Roman" panose="02020603050405020304" pitchFamily="18" charset="0"/>
                          </a:rPr>
                          <m:t>𝑁</m:t>
                        </m:r>
                      </m:e>
                      <m:sub>
                        <m:r>
                          <m:rPr>
                            <m:sty m:val="p"/>
                          </m:rPr>
                          <a:rPr lang="en-US" sz="2000">
                            <a:solidFill>
                              <a:srgbClr val="00B050"/>
                            </a:solidFill>
                            <a:latin typeface="Cambria Math" panose="02040503050406030204" pitchFamily="18" charset="0"/>
                            <a:cs typeface="Times New Roman" panose="02020603050405020304" pitchFamily="18" charset="0"/>
                          </a:rPr>
                          <m:t>Fe</m:t>
                        </m:r>
                      </m:sub>
                    </m:sSub>
                  </m:oMath>
                </a14:m>
                <a:r>
                  <a:rPr lang="uk-UA" sz="2000" dirty="0">
                    <a:solidFill>
                      <a:srgbClr val="00B050"/>
                    </a:solidFill>
                    <a:latin typeface="Times New Roman" panose="02020603050405020304" pitchFamily="18" charset="0"/>
                    <a:cs typeface="Times New Roman" panose="02020603050405020304" pitchFamily="18" charset="0"/>
                  </a:rPr>
                  <a:t>-</a:t>
                </a:r>
                <a:r>
                  <a:rPr lang="en-US" sz="2000" dirty="0">
                    <a:solidFill>
                      <a:srgbClr val="00B050"/>
                    </a:solidFill>
                    <a:latin typeface="Times New Roman" panose="02020603050405020304" pitchFamily="18" charset="0"/>
                    <a:cs typeface="Times New Roman" panose="02020603050405020304" pitchFamily="18" charset="0"/>
                  </a:rPr>
                  <a:t>altered</a:t>
                </a:r>
                <a:r>
                  <a:rPr lang="en-US" sz="1900" dirty="0">
                    <a:latin typeface="Times New Roman" panose="02020603050405020304" pitchFamily="18" charset="0"/>
                    <a:cs typeface="Times New Roman" panose="02020603050405020304" pitchFamily="18" charset="0"/>
                  </a:rPr>
                  <a:t> </a:t>
                </a:r>
                <a:r>
                  <a:rPr lang="uk-UA" sz="1900" dirty="0">
                    <a:latin typeface="Times New Roman" panose="02020603050405020304" pitchFamily="18" charset="0"/>
                    <a:cs typeface="Times New Roman" panose="02020603050405020304" pitchFamily="18" charset="0"/>
                  </a:rPr>
                  <a:t>мав</a:t>
                </a:r>
                <a:r>
                  <a:rPr lang="en-US" sz="1900" dirty="0">
                    <a:latin typeface="Times New Roman" panose="02020603050405020304" pitchFamily="18" charset="0"/>
                    <a:cs typeface="Times New Roman" panose="02020603050405020304" pitchFamily="18" charset="0"/>
                  </a:rPr>
                  <a:t> </a:t>
                </a:r>
                <a:r>
                  <a:rPr lang="uk-UA" sz="1900" dirty="0">
                    <a:latin typeface="Times New Roman" panose="02020603050405020304" pitchFamily="18" charset="0"/>
                    <a:cs typeface="Times New Roman" panose="02020603050405020304" pitchFamily="18" charset="0"/>
                  </a:rPr>
                  <a:t>значення </a:t>
                </a:r>
                <a14:m>
                  <m:oMath xmlns:m="http://schemas.openxmlformats.org/officeDocument/2006/math">
                    <m:sSub>
                      <m:sSubPr>
                        <m:ctrlPr>
                          <a:rPr lang="uk-UA" sz="1900" i="1" smtClean="0">
                            <a:solidFill>
                              <a:srgbClr val="0000FF"/>
                            </a:solidFill>
                            <a:latin typeface="Cambria Math" panose="02040503050406030204" pitchFamily="18" charset="0"/>
                            <a:cs typeface="Times New Roman" panose="02020603050405020304" pitchFamily="18" charset="0"/>
                          </a:rPr>
                        </m:ctrlPr>
                      </m:sSubPr>
                      <m:e>
                        <m:r>
                          <a:rPr lang="en-US" sz="1900" b="0" i="1" smtClean="0">
                            <a:solidFill>
                              <a:srgbClr val="0000FF"/>
                            </a:solidFill>
                            <a:latin typeface="Cambria Math" panose="02040503050406030204" pitchFamily="18" charset="0"/>
                            <a:cs typeface="Times New Roman" panose="02020603050405020304" pitchFamily="18" charset="0"/>
                          </a:rPr>
                          <m:t>𝑁</m:t>
                        </m:r>
                      </m:e>
                      <m:sub>
                        <m:r>
                          <m:rPr>
                            <m:sty m:val="p"/>
                          </m:rPr>
                          <a:rPr lang="en-US" sz="1900" b="0" i="0" smtClean="0">
                            <a:solidFill>
                              <a:srgbClr val="0000FF"/>
                            </a:solidFill>
                            <a:latin typeface="Cambria Math" panose="02040503050406030204" pitchFamily="18" charset="0"/>
                            <a:cs typeface="Times New Roman" panose="02020603050405020304" pitchFamily="18" charset="0"/>
                          </a:rPr>
                          <m:t>Fe</m:t>
                        </m:r>
                      </m:sub>
                    </m:sSub>
                  </m:oMath>
                </a14:m>
                <a:r>
                  <a:rPr lang="uk-UA" sz="1900" dirty="0">
                    <a:latin typeface="Times New Roman" panose="02020603050405020304" pitchFamily="18" charset="0"/>
                    <a:cs typeface="Times New Roman" panose="02020603050405020304" pitchFamily="18" charset="0"/>
                  </a:rPr>
                  <a:t>, що відрізнялися </a:t>
                </a:r>
                <a:endParaRPr lang="en-US" sz="1900" dirty="0">
                  <a:latin typeface="Times New Roman" panose="02020603050405020304" pitchFamily="18" charset="0"/>
                  <a:cs typeface="Times New Roman" panose="02020603050405020304" pitchFamily="18" charset="0"/>
                </a:endParaRPr>
              </a:p>
              <a:p>
                <a:r>
                  <a:rPr lang="uk-UA" sz="1900" dirty="0">
                    <a:latin typeface="Times New Roman" panose="02020603050405020304" pitchFamily="18" charset="0"/>
                    <a:cs typeface="Times New Roman" panose="02020603050405020304" pitchFamily="18" charset="0"/>
                  </a:rPr>
                  <a:t>від тренувального набору, інші параметри </a:t>
                </a:r>
                <a:r>
                  <a:rPr lang="uk-UA" sz="1900" u="sng" dirty="0">
                    <a:latin typeface="Times New Roman" panose="02020603050405020304" pitchFamily="18" charset="0"/>
                    <a:cs typeface="Times New Roman" panose="02020603050405020304" pitchFamily="18" charset="0"/>
                  </a:rPr>
                  <a:t>не змінювалися</a:t>
                </a:r>
                <a:endParaRPr lang="ru-RU" sz="1900" u="sng" dirty="0">
                  <a:latin typeface="Times New Roman" panose="02020603050405020304" pitchFamily="18"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CE1E0CF-57A3-0EA5-D820-0835FFB622FE}"/>
                  </a:ext>
                </a:extLst>
              </p:cNvPr>
              <p:cNvSpPr txBox="1">
                <a:spLocks noRot="1" noChangeAspect="1" noMove="1" noResize="1" noEditPoints="1" noAdjustHandles="1" noChangeArrowheads="1" noChangeShapeType="1" noTextEdit="1"/>
              </p:cNvSpPr>
              <p:nvPr/>
            </p:nvSpPr>
            <p:spPr>
              <a:xfrm>
                <a:off x="66951" y="3653029"/>
                <a:ext cx="6166499" cy="692497"/>
              </a:xfrm>
              <a:prstGeom prst="rect">
                <a:avLst/>
              </a:prstGeom>
              <a:blipFill>
                <a:blip r:embed="rId9"/>
                <a:stretch>
                  <a:fillRect l="-988" t="-4386" r="-791" b="-14035"/>
                </a:stretch>
              </a:blipFill>
            </p:spPr>
            <p:txBody>
              <a:bodyPr/>
              <a:lstStyle/>
              <a:p>
                <a:r>
                  <a:rPr lang="ru-RU">
                    <a:noFill/>
                  </a:rPr>
                  <a:t> </a:t>
                </a:r>
              </a:p>
            </p:txBody>
          </p:sp>
        </mc:Fallback>
      </mc:AlternateContent>
      <p:sp>
        <p:nvSpPr>
          <p:cNvPr id="34" name="Прямоугольник: скругленные углы 33">
            <a:extLst>
              <a:ext uri="{FF2B5EF4-FFF2-40B4-BE49-F238E27FC236}">
                <a16:creationId xmlns:a16="http://schemas.microsoft.com/office/drawing/2014/main" id="{77FC1DF8-8A73-24A6-B593-21B8662EC226}"/>
              </a:ext>
            </a:extLst>
          </p:cNvPr>
          <p:cNvSpPr/>
          <p:nvPr/>
        </p:nvSpPr>
        <p:spPr>
          <a:xfrm>
            <a:off x="167055" y="2391267"/>
            <a:ext cx="1157160" cy="430887"/>
          </a:xfrm>
          <a:prstGeom prst="round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Прямоугольник: скругленные углы 34">
            <a:extLst>
              <a:ext uri="{FF2B5EF4-FFF2-40B4-BE49-F238E27FC236}">
                <a16:creationId xmlns:a16="http://schemas.microsoft.com/office/drawing/2014/main" id="{19D204C9-59FD-D912-83C8-0FEBA869631D}"/>
              </a:ext>
            </a:extLst>
          </p:cNvPr>
          <p:cNvSpPr/>
          <p:nvPr/>
        </p:nvSpPr>
        <p:spPr>
          <a:xfrm>
            <a:off x="1426470" y="2391267"/>
            <a:ext cx="1157160" cy="430887"/>
          </a:xfrm>
          <a:prstGeom prst="round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7" name="Прямоугольник: скругленные углы 36">
            <a:extLst>
              <a:ext uri="{FF2B5EF4-FFF2-40B4-BE49-F238E27FC236}">
                <a16:creationId xmlns:a16="http://schemas.microsoft.com/office/drawing/2014/main" id="{0BD11AB2-3659-B620-E479-CA587618C70D}"/>
              </a:ext>
            </a:extLst>
          </p:cNvPr>
          <p:cNvSpPr/>
          <p:nvPr/>
        </p:nvSpPr>
        <p:spPr>
          <a:xfrm>
            <a:off x="2658939" y="2389566"/>
            <a:ext cx="1037946" cy="430887"/>
          </a:xfrm>
          <a:prstGeom prst="round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Прямоугольник: скругленные углы 37">
            <a:extLst>
              <a:ext uri="{FF2B5EF4-FFF2-40B4-BE49-F238E27FC236}">
                <a16:creationId xmlns:a16="http://schemas.microsoft.com/office/drawing/2014/main" id="{25F3A9A1-A7E7-E03D-1136-8AE6BF368A7F}"/>
              </a:ext>
            </a:extLst>
          </p:cNvPr>
          <p:cNvSpPr/>
          <p:nvPr/>
        </p:nvSpPr>
        <p:spPr>
          <a:xfrm>
            <a:off x="3764639" y="2391267"/>
            <a:ext cx="1058618" cy="430887"/>
          </a:xfrm>
          <a:prstGeom prst="round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Прямоугольник: скругленные углы 38">
            <a:extLst>
              <a:ext uri="{FF2B5EF4-FFF2-40B4-BE49-F238E27FC236}">
                <a16:creationId xmlns:a16="http://schemas.microsoft.com/office/drawing/2014/main" id="{1E2CCF99-040C-32B7-13FD-036A58BFA3F1}"/>
              </a:ext>
            </a:extLst>
          </p:cNvPr>
          <p:cNvSpPr/>
          <p:nvPr/>
        </p:nvSpPr>
        <p:spPr>
          <a:xfrm>
            <a:off x="4894633" y="2391267"/>
            <a:ext cx="1246315" cy="430887"/>
          </a:xfrm>
          <a:prstGeom prst="round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DA82027-AB6A-90D6-97E5-8F20DBF16AEA}"/>
                  </a:ext>
                </a:extLst>
              </p:cNvPr>
              <p:cNvSpPr txBox="1"/>
              <p:nvPr/>
            </p:nvSpPr>
            <p:spPr>
              <a:xfrm>
                <a:off x="120771" y="4379564"/>
                <a:ext cx="3013410" cy="877163"/>
              </a:xfrm>
              <a:prstGeom prst="rect">
                <a:avLst/>
              </a:prstGeom>
              <a:noFill/>
            </p:spPr>
            <p:txBody>
              <a:bodyPr wrap="square" rtlCol="0">
                <a:spAutoFit/>
              </a:bodyPr>
              <a:lstStyle/>
              <a:p>
                <a:pPr algn="ctr"/>
                <a14:m>
                  <m:oMath xmlns:m="http://schemas.openxmlformats.org/officeDocument/2006/math">
                    <m:sSub>
                      <m:sSubPr>
                        <m:ctrlPr>
                          <a:rPr lang="uk-UA" sz="1600" i="1" smtClean="0">
                            <a:solidFill>
                              <a:srgbClr val="00B050"/>
                            </a:solidFill>
                            <a:latin typeface="Cambria Math" panose="02040503050406030204" pitchFamily="18" charset="0"/>
                            <a:cs typeface="Times New Roman" panose="02020603050405020304" pitchFamily="18" charset="0"/>
                          </a:rPr>
                        </m:ctrlPr>
                      </m:sSubPr>
                      <m:e>
                        <m:r>
                          <a:rPr lang="en-US" sz="1600" i="1">
                            <a:solidFill>
                              <a:srgbClr val="00B050"/>
                            </a:solidFill>
                            <a:latin typeface="Cambria Math" panose="02040503050406030204" pitchFamily="18" charset="0"/>
                            <a:cs typeface="Times New Roman" panose="02020603050405020304" pitchFamily="18" charset="0"/>
                          </a:rPr>
                          <m:t>𝑁</m:t>
                        </m:r>
                      </m:e>
                      <m:sub>
                        <m:r>
                          <m:rPr>
                            <m:sty m:val="p"/>
                          </m:rPr>
                          <a:rPr lang="en-US" sz="1600">
                            <a:solidFill>
                              <a:srgbClr val="00B050"/>
                            </a:solidFill>
                            <a:latin typeface="Cambria Math" panose="02040503050406030204" pitchFamily="18" charset="0"/>
                            <a:cs typeface="Times New Roman" panose="02020603050405020304" pitchFamily="18" charset="0"/>
                          </a:rPr>
                          <m:t>Fe</m:t>
                        </m:r>
                      </m:sub>
                    </m:sSub>
                  </m:oMath>
                </a14:m>
                <a:r>
                  <a:rPr lang="uk-UA" sz="1600" dirty="0">
                    <a:solidFill>
                      <a:srgbClr val="00B050"/>
                    </a:solidFill>
                    <a:latin typeface="Times New Roman" panose="02020603050405020304" pitchFamily="18" charset="0"/>
                    <a:cs typeface="Times New Roman" panose="02020603050405020304" pitchFamily="18" charset="0"/>
                  </a:rPr>
                  <a:t>-</a:t>
                </a:r>
                <a:r>
                  <a:rPr lang="en-US" sz="1600" dirty="0">
                    <a:solidFill>
                      <a:srgbClr val="00B050"/>
                    </a:solidFill>
                    <a:latin typeface="Times New Roman" panose="02020603050405020304" pitchFamily="18" charset="0"/>
                    <a:cs typeface="Times New Roman" panose="02020603050405020304" pitchFamily="18" charset="0"/>
                  </a:rPr>
                  <a:t>altered</a:t>
                </a:r>
                <a:r>
                  <a:rPr lang="en-US" sz="1700" dirty="0">
                    <a:solidFill>
                      <a:srgbClr val="00B050"/>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можливість</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навчання</a:t>
                </a:r>
                <a:r>
                  <a:rPr lang="ru-RU" sz="1700" dirty="0">
                    <a:latin typeface="Times New Roman" panose="02020603050405020304" pitchFamily="18" charset="0"/>
                    <a:cs typeface="Times New Roman" panose="02020603050405020304" pitchFamily="18" charset="0"/>
                  </a:rPr>
                  <a:t> з </a:t>
                </a:r>
                <a:r>
                  <a:rPr lang="ru-RU" sz="1700" dirty="0" err="1">
                    <a:latin typeface="Times New Roman" panose="02020603050405020304" pitchFamily="18" charset="0"/>
                    <a:cs typeface="Times New Roman" panose="02020603050405020304" pitchFamily="18" charset="0"/>
                  </a:rPr>
                  <a:t>чітко</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визначеними</a:t>
                </a:r>
                <a:r>
                  <a:rPr lang="ru-RU" sz="1700" dirty="0">
                    <a:latin typeface="Times New Roman" panose="02020603050405020304" pitchFamily="18" charset="0"/>
                    <a:cs typeface="Times New Roman" panose="02020603050405020304" pitchFamily="18" charset="0"/>
                  </a:rPr>
                  <a:t> параметрами КСЕ</a:t>
                </a:r>
              </a:p>
            </p:txBody>
          </p:sp>
        </mc:Choice>
        <mc:Fallback xmlns="">
          <p:sp>
            <p:nvSpPr>
              <p:cNvPr id="41" name="TextBox 40">
                <a:extLst>
                  <a:ext uri="{FF2B5EF4-FFF2-40B4-BE49-F238E27FC236}">
                    <a16:creationId xmlns:a16="http://schemas.microsoft.com/office/drawing/2014/main" id="{4DA82027-AB6A-90D6-97E5-8F20DBF16AEA}"/>
                  </a:ext>
                </a:extLst>
              </p:cNvPr>
              <p:cNvSpPr txBox="1">
                <a:spLocks noRot="1" noChangeAspect="1" noMove="1" noResize="1" noEditPoints="1" noAdjustHandles="1" noChangeArrowheads="1" noChangeShapeType="1" noTextEdit="1"/>
              </p:cNvSpPr>
              <p:nvPr/>
            </p:nvSpPr>
            <p:spPr>
              <a:xfrm>
                <a:off x="120771" y="4379564"/>
                <a:ext cx="3013410" cy="877163"/>
              </a:xfrm>
              <a:prstGeom prst="rect">
                <a:avLst/>
              </a:prstGeom>
              <a:blipFill>
                <a:blip r:embed="rId10"/>
                <a:stretch>
                  <a:fillRect t="-1389" b="-902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5EC235-3FF3-7740-58D7-69F0164E3397}"/>
                  </a:ext>
                </a:extLst>
              </p:cNvPr>
              <p:cNvSpPr txBox="1"/>
              <p:nvPr/>
            </p:nvSpPr>
            <p:spPr>
              <a:xfrm>
                <a:off x="3527723" y="4470561"/>
                <a:ext cx="2775431" cy="1138773"/>
              </a:xfrm>
              <a:prstGeom prst="rect">
                <a:avLst/>
              </a:prstGeom>
              <a:noFill/>
            </p:spPr>
            <p:txBody>
              <a:bodyPr wrap="square" rtlCol="0">
                <a:spAutoFit/>
              </a:bodyPr>
              <a:lstStyle/>
              <a:p>
                <a:pPr algn="ctr"/>
                <a14:m>
                  <m:oMath xmlns:m="http://schemas.openxmlformats.org/officeDocument/2006/math">
                    <m:sSub>
                      <m:sSubPr>
                        <m:ctrlPr>
                          <a:rPr lang="uk-UA" sz="1600" i="1" smtClean="0">
                            <a:solidFill>
                              <a:srgbClr val="00B050"/>
                            </a:solidFill>
                            <a:latin typeface="Cambria Math" panose="02040503050406030204" pitchFamily="18" charset="0"/>
                            <a:cs typeface="Times New Roman" panose="02020603050405020304" pitchFamily="18" charset="0"/>
                          </a:rPr>
                        </m:ctrlPr>
                      </m:sSubPr>
                      <m:e>
                        <m:r>
                          <a:rPr lang="en-US" sz="1600" i="1">
                            <a:solidFill>
                              <a:srgbClr val="00B050"/>
                            </a:solidFill>
                            <a:latin typeface="Cambria Math" panose="02040503050406030204" pitchFamily="18" charset="0"/>
                            <a:cs typeface="Times New Roman" panose="02020603050405020304" pitchFamily="18" charset="0"/>
                          </a:rPr>
                          <m:t>𝑁</m:t>
                        </m:r>
                      </m:e>
                      <m:sub>
                        <m:r>
                          <m:rPr>
                            <m:sty m:val="p"/>
                          </m:rPr>
                          <a:rPr lang="en-US" sz="1600">
                            <a:solidFill>
                              <a:srgbClr val="00B050"/>
                            </a:solidFill>
                            <a:latin typeface="Cambria Math" panose="02040503050406030204" pitchFamily="18" charset="0"/>
                            <a:cs typeface="Times New Roman" panose="02020603050405020304" pitchFamily="18" charset="0"/>
                          </a:rPr>
                          <m:t>B</m:t>
                        </m:r>
                      </m:sub>
                    </m:sSub>
                  </m:oMath>
                </a14:m>
                <a:r>
                  <a:rPr lang="uk-UA" sz="1600" dirty="0">
                    <a:solidFill>
                      <a:srgbClr val="00B050"/>
                    </a:solidFill>
                    <a:latin typeface="Times New Roman" panose="02020603050405020304" pitchFamily="18" charset="0"/>
                    <a:cs typeface="Times New Roman" panose="02020603050405020304" pitchFamily="18" charset="0"/>
                  </a:rPr>
                  <a:t>-</a:t>
                </a:r>
                <a:r>
                  <a:rPr lang="en-US" sz="1600" dirty="0">
                    <a:solidFill>
                      <a:srgbClr val="00B050"/>
                    </a:solidFill>
                    <a:latin typeface="Times New Roman" panose="02020603050405020304" pitchFamily="18" charset="0"/>
                    <a:cs typeface="Times New Roman" panose="02020603050405020304" pitchFamily="18" charset="0"/>
                  </a:rPr>
                  <a:t>altered</a:t>
                </a:r>
                <a:r>
                  <a:rPr lang="en-US" sz="1700" dirty="0">
                    <a:solidFill>
                      <a:srgbClr val="00B050"/>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t>
                </a:r>
                <a:r>
                  <a:rPr lang="uk-UA" sz="1700" dirty="0">
                    <a:latin typeface="Times New Roman" panose="02020603050405020304" pitchFamily="18" charset="0"/>
                    <a:cs typeface="Times New Roman" panose="02020603050405020304" pitchFamily="18" charset="0"/>
                  </a:rPr>
                  <a:t> нарізані з різних частин кремнієвого злитка пластини можуть мати різну концентрацію </a:t>
                </a:r>
                <a14:m>
                  <m:oMath xmlns:m="http://schemas.openxmlformats.org/officeDocument/2006/math">
                    <m:sSub>
                      <m:sSubPr>
                        <m:ctrlPr>
                          <a:rPr lang="uk-UA" sz="1700" i="1" smtClean="0">
                            <a:latin typeface="Cambria Math" panose="02040503050406030204" pitchFamily="18" charset="0"/>
                            <a:cs typeface="Times New Roman" panose="02020603050405020304" pitchFamily="18" charset="0"/>
                          </a:rPr>
                        </m:ctrlPr>
                      </m:sSubPr>
                      <m:e>
                        <m:r>
                          <a:rPr lang="en-US" sz="1700" b="0" i="1" smtClean="0">
                            <a:latin typeface="Cambria Math" panose="02040503050406030204" pitchFamily="18" charset="0"/>
                            <a:cs typeface="Times New Roman" panose="02020603050405020304" pitchFamily="18" charset="0"/>
                          </a:rPr>
                          <m:t>𝑁</m:t>
                        </m:r>
                      </m:e>
                      <m:sub>
                        <m:r>
                          <m:rPr>
                            <m:sty m:val="p"/>
                          </m:rPr>
                          <a:rPr lang="en-US" sz="1700" b="0" i="0" smtClean="0">
                            <a:latin typeface="Cambria Math" panose="02040503050406030204" pitchFamily="18" charset="0"/>
                            <a:cs typeface="Times New Roman" panose="02020603050405020304" pitchFamily="18" charset="0"/>
                          </a:rPr>
                          <m:t>B</m:t>
                        </m:r>
                      </m:sub>
                    </m:sSub>
                  </m:oMath>
                </a14:m>
                <a:endParaRPr lang="ru-RU" sz="1700" dirty="0">
                  <a:latin typeface="Times New Roman" panose="02020603050405020304" pitchFamily="18" charset="0"/>
                  <a:cs typeface="Times New Roman" panose="02020603050405020304" pitchFamily="18" charset="0"/>
                </a:endParaRPr>
              </a:p>
            </p:txBody>
          </p:sp>
        </mc:Choice>
        <mc:Fallback xmlns="">
          <p:sp>
            <p:nvSpPr>
              <p:cNvPr id="42" name="TextBox 41">
                <a:extLst>
                  <a:ext uri="{FF2B5EF4-FFF2-40B4-BE49-F238E27FC236}">
                    <a16:creationId xmlns:a16="http://schemas.microsoft.com/office/drawing/2014/main" id="{275EC235-3FF3-7740-58D7-69F0164E3397}"/>
                  </a:ext>
                </a:extLst>
              </p:cNvPr>
              <p:cNvSpPr txBox="1">
                <a:spLocks noRot="1" noChangeAspect="1" noMove="1" noResize="1" noEditPoints="1" noAdjustHandles="1" noChangeArrowheads="1" noChangeShapeType="1" noTextEdit="1"/>
              </p:cNvSpPr>
              <p:nvPr/>
            </p:nvSpPr>
            <p:spPr>
              <a:xfrm>
                <a:off x="3527723" y="4470561"/>
                <a:ext cx="2775431" cy="1138773"/>
              </a:xfrm>
              <a:prstGeom prst="rect">
                <a:avLst/>
              </a:prstGeom>
              <a:blipFill>
                <a:blip r:embed="rId11"/>
                <a:stretch>
                  <a:fillRect t="-1070" r="-3077" b="-695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C78A6DD-8E35-37F6-67D8-CCCC5C0733B0}"/>
                  </a:ext>
                </a:extLst>
              </p:cNvPr>
              <p:cNvSpPr txBox="1"/>
              <p:nvPr/>
            </p:nvSpPr>
            <p:spPr>
              <a:xfrm>
                <a:off x="3809905" y="5609334"/>
                <a:ext cx="2352309" cy="1138773"/>
              </a:xfrm>
              <a:prstGeom prst="rect">
                <a:avLst/>
              </a:prstGeom>
              <a:noFill/>
            </p:spPr>
            <p:txBody>
              <a:bodyPr wrap="square" rtlCol="0">
                <a:spAutoFit/>
              </a:bodyPr>
              <a:lstStyle/>
              <a:p>
                <a:pPr algn="ctr"/>
                <a14:m>
                  <m:oMath xmlns:m="http://schemas.openxmlformats.org/officeDocument/2006/math">
                    <m:r>
                      <a:rPr lang="en-US" sz="1600" i="1" smtClean="0">
                        <a:solidFill>
                          <a:srgbClr val="00B050"/>
                        </a:solidFill>
                        <a:latin typeface="Cambria Math" panose="02040503050406030204" pitchFamily="18" charset="0"/>
                        <a:cs typeface="Times New Roman" panose="02020603050405020304" pitchFamily="18" charset="0"/>
                      </a:rPr>
                      <m:t>𝑇</m:t>
                    </m:r>
                  </m:oMath>
                </a14:m>
                <a:r>
                  <a:rPr lang="uk-UA" sz="1600" dirty="0">
                    <a:solidFill>
                      <a:srgbClr val="00B050"/>
                    </a:solidFill>
                    <a:latin typeface="Times New Roman" panose="02020603050405020304" pitchFamily="18" charset="0"/>
                    <a:cs typeface="Times New Roman" panose="02020603050405020304" pitchFamily="18" charset="0"/>
                  </a:rPr>
                  <a:t>-</a:t>
                </a:r>
                <a:r>
                  <a:rPr lang="en-US" sz="1600" dirty="0">
                    <a:solidFill>
                      <a:srgbClr val="00B050"/>
                    </a:solidFill>
                    <a:latin typeface="Times New Roman" panose="02020603050405020304" pitchFamily="18" charset="0"/>
                    <a:cs typeface="Times New Roman" panose="02020603050405020304" pitchFamily="18" charset="0"/>
                  </a:rPr>
                  <a:t>altered</a:t>
                </a:r>
                <a:r>
                  <a:rPr lang="en-US" sz="1600" dirty="0"/>
                  <a:t> </a:t>
                </a:r>
                <a:r>
                  <a:rPr lang="en-US" sz="1700" dirty="0">
                    <a:latin typeface="Times New Roman" panose="02020603050405020304" pitchFamily="18" charset="0"/>
                    <a:cs typeface="Times New Roman" panose="02020603050405020304" pitchFamily="18" charset="0"/>
                  </a:rPr>
                  <a:t>- </a:t>
                </a:r>
                <a:r>
                  <a:rPr lang="ru-RU" sz="1700" dirty="0">
                    <a:latin typeface="Times New Roman" panose="02020603050405020304" pitchFamily="18" charset="0"/>
                    <a:cs typeface="Times New Roman" panose="02020603050405020304" pitchFamily="18" charset="0"/>
                  </a:rPr>
                  <a:t>температура в </a:t>
                </a:r>
                <a:r>
                  <a:rPr lang="ru-RU" sz="1700" dirty="0" err="1">
                    <a:latin typeface="Times New Roman" panose="02020603050405020304" pitchFamily="18" charset="0"/>
                    <a:cs typeface="Times New Roman" panose="02020603050405020304" pitchFamily="18" charset="0"/>
                  </a:rPr>
                  <a:t>лабораторії</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або</a:t>
                </a:r>
                <a:r>
                  <a:rPr lang="ru-RU" sz="1700" dirty="0">
                    <a:latin typeface="Times New Roman" panose="02020603050405020304" pitchFamily="18" charset="0"/>
                    <a:cs typeface="Times New Roman" panose="02020603050405020304" pitchFamily="18" charset="0"/>
                  </a:rPr>
                  <a:t> на </a:t>
                </a:r>
                <a:r>
                  <a:rPr lang="ru-RU" sz="1700" dirty="0" err="1">
                    <a:latin typeface="Times New Roman" panose="02020603050405020304" pitchFamily="18" charset="0"/>
                    <a:cs typeface="Times New Roman" panose="02020603050405020304" pitchFamily="18" charset="0"/>
                  </a:rPr>
                  <a:t>виробництві</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може</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коливатися</a:t>
                </a:r>
                <a:endParaRPr lang="ru-RU" sz="1700" dirty="0">
                  <a:latin typeface="Times New Roman" panose="02020603050405020304" pitchFamily="18" charset="0"/>
                  <a:cs typeface="Times New Roman" panose="02020603050405020304" pitchFamily="18" charset="0"/>
                </a:endParaRPr>
              </a:p>
            </p:txBody>
          </p:sp>
        </mc:Choice>
        <mc:Fallback xmlns="">
          <p:sp>
            <p:nvSpPr>
              <p:cNvPr id="43" name="TextBox 42">
                <a:extLst>
                  <a:ext uri="{FF2B5EF4-FFF2-40B4-BE49-F238E27FC236}">
                    <a16:creationId xmlns:a16="http://schemas.microsoft.com/office/drawing/2014/main" id="{4C78A6DD-8E35-37F6-67D8-CCCC5C0733B0}"/>
                  </a:ext>
                </a:extLst>
              </p:cNvPr>
              <p:cNvSpPr txBox="1">
                <a:spLocks noRot="1" noChangeAspect="1" noMove="1" noResize="1" noEditPoints="1" noAdjustHandles="1" noChangeArrowheads="1" noChangeShapeType="1" noTextEdit="1"/>
              </p:cNvSpPr>
              <p:nvPr/>
            </p:nvSpPr>
            <p:spPr>
              <a:xfrm>
                <a:off x="3809905" y="5609334"/>
                <a:ext cx="2352309" cy="1138773"/>
              </a:xfrm>
              <a:prstGeom prst="rect">
                <a:avLst/>
              </a:prstGeom>
              <a:blipFill>
                <a:blip r:embed="rId12"/>
                <a:stretch>
                  <a:fillRect t="-1070" r="-2073" b="-6952"/>
                </a:stretch>
              </a:blipFill>
            </p:spPr>
            <p:txBody>
              <a:bodyPr/>
              <a:lstStyle/>
              <a:p>
                <a:r>
                  <a:rPr lang="ru-RU">
                    <a:noFill/>
                  </a:rPr>
                  <a:t> </a:t>
                </a:r>
              </a:p>
            </p:txBody>
          </p:sp>
        </mc:Fallback>
      </mc:AlternateContent>
      <p:sp>
        <p:nvSpPr>
          <p:cNvPr id="45" name="Прямоугольник: скругленные углы 44">
            <a:extLst>
              <a:ext uri="{FF2B5EF4-FFF2-40B4-BE49-F238E27FC236}">
                <a16:creationId xmlns:a16="http://schemas.microsoft.com/office/drawing/2014/main" id="{2421094C-6FF6-8DEF-EAB3-96C66FB50721}"/>
              </a:ext>
            </a:extLst>
          </p:cNvPr>
          <p:cNvSpPr/>
          <p:nvPr/>
        </p:nvSpPr>
        <p:spPr>
          <a:xfrm>
            <a:off x="66951" y="3653029"/>
            <a:ext cx="6108552" cy="677108"/>
          </a:xfrm>
          <a:prstGeom prst="roundRect">
            <a:avLst/>
          </a:prstGeom>
          <a:noFill/>
          <a:ln w="2540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FF9902F-8CCA-4040-1EAD-401B55541E57}"/>
                  </a:ext>
                </a:extLst>
              </p:cNvPr>
              <p:cNvSpPr txBox="1"/>
              <p:nvPr/>
            </p:nvSpPr>
            <p:spPr>
              <a:xfrm>
                <a:off x="11565" y="5269676"/>
                <a:ext cx="3654854" cy="880754"/>
              </a:xfrm>
              <a:prstGeom prst="rect">
                <a:avLst/>
              </a:prstGeom>
              <a:noFill/>
            </p:spPr>
            <p:txBody>
              <a:bodyPr wrap="square" rtlCol="0">
                <a:spAutoFit/>
              </a:bodyPr>
              <a:lstStyle/>
              <a:p>
                <a:pPr algn="ctr"/>
                <a14:m>
                  <m:oMath xmlns:m="http://schemas.openxmlformats.org/officeDocument/2006/math">
                    <m:sSub>
                      <m:sSubPr>
                        <m:ctrlPr>
                          <a:rPr lang="uk-UA" sz="1600" i="1" smtClean="0">
                            <a:solidFill>
                              <a:srgbClr val="00B050"/>
                            </a:solidFill>
                            <a:latin typeface="Cambria Math" panose="02040503050406030204" pitchFamily="18" charset="0"/>
                            <a:cs typeface="Times New Roman" panose="02020603050405020304" pitchFamily="18" charset="0"/>
                          </a:rPr>
                        </m:ctrlPr>
                      </m:sSubPr>
                      <m:e>
                        <m:r>
                          <a:rPr lang="en-US" sz="1600" i="1">
                            <a:solidFill>
                              <a:srgbClr val="00B050"/>
                            </a:solidFill>
                            <a:latin typeface="Cambria Math" panose="02040503050406030204" pitchFamily="18" charset="0"/>
                            <a:cs typeface="Times New Roman" panose="02020603050405020304" pitchFamily="18" charset="0"/>
                          </a:rPr>
                          <m:t>𝑑</m:t>
                        </m:r>
                      </m:e>
                      <m:sub>
                        <m:r>
                          <a:rPr lang="en-US" sz="1600" i="1">
                            <a:solidFill>
                              <a:srgbClr val="00B050"/>
                            </a:solidFill>
                            <a:latin typeface="Cambria Math" panose="02040503050406030204" pitchFamily="18" charset="0"/>
                            <a:cs typeface="Times New Roman" panose="02020603050405020304" pitchFamily="18" charset="0"/>
                          </a:rPr>
                          <m:t>𝑝</m:t>
                        </m:r>
                      </m:sub>
                    </m:sSub>
                  </m:oMath>
                </a14:m>
                <a:r>
                  <a:rPr lang="uk-UA" sz="1600" dirty="0">
                    <a:solidFill>
                      <a:srgbClr val="00B050"/>
                    </a:solidFill>
                    <a:latin typeface="Times New Roman" panose="02020603050405020304" pitchFamily="18" charset="0"/>
                    <a:cs typeface="Times New Roman" panose="02020603050405020304" pitchFamily="18" charset="0"/>
                  </a:rPr>
                  <a:t>-</a:t>
                </a:r>
                <a:r>
                  <a:rPr lang="en-US" sz="1600" dirty="0">
                    <a:solidFill>
                      <a:srgbClr val="00B050"/>
                    </a:solidFill>
                    <a:latin typeface="Times New Roman" panose="02020603050405020304" pitchFamily="18" charset="0"/>
                    <a:cs typeface="Times New Roman" panose="02020603050405020304" pitchFamily="18" charset="0"/>
                  </a:rPr>
                  <a:t>altered</a:t>
                </a:r>
                <a:r>
                  <a:rPr lang="en-US" sz="1700" dirty="0">
                    <a:latin typeface="Times New Roman" panose="02020603050405020304" pitchFamily="18" charset="0"/>
                    <a:cs typeface="Times New Roman" panose="02020603050405020304" pitchFamily="18" charset="0"/>
                  </a:rPr>
                  <a:t> - </a:t>
                </a:r>
                <a:r>
                  <a:rPr lang="ru-RU" sz="1700" dirty="0" err="1">
                    <a:latin typeface="Times New Roman" panose="02020603050405020304" pitchFamily="18" charset="0"/>
                    <a:cs typeface="Times New Roman" panose="02020603050405020304" pitchFamily="18" charset="0"/>
                  </a:rPr>
                  <a:t>кремнієві</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пластини</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ніколи</a:t>
                </a:r>
                <a:r>
                  <a:rPr lang="ru-RU" sz="1700" dirty="0">
                    <a:latin typeface="Times New Roman" panose="02020603050405020304" pitchFamily="18" charset="0"/>
                    <a:cs typeface="Times New Roman" panose="02020603050405020304" pitchFamily="18" charset="0"/>
                  </a:rPr>
                  <a:t> не </a:t>
                </a:r>
                <a:r>
                  <a:rPr lang="ru-RU" sz="1700" dirty="0" err="1">
                    <a:latin typeface="Times New Roman" panose="02020603050405020304" pitchFamily="18" charset="0"/>
                    <a:cs typeface="Times New Roman" panose="02020603050405020304" pitchFamily="18" charset="0"/>
                  </a:rPr>
                  <a:t>бувають</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ідеально</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однаковими</a:t>
                </a:r>
                <a:r>
                  <a:rPr lang="ru-RU" sz="1700" dirty="0">
                    <a:latin typeface="Times New Roman" panose="02020603050405020304" pitchFamily="18" charset="0"/>
                    <a:cs typeface="Times New Roman" panose="02020603050405020304" pitchFamily="18" charset="0"/>
                  </a:rPr>
                  <a:t> за </a:t>
                </a:r>
                <a:r>
                  <a:rPr lang="ru-RU" sz="1700" dirty="0" err="1">
                    <a:latin typeface="Times New Roman" panose="02020603050405020304" pitchFamily="18" charset="0"/>
                    <a:cs typeface="Times New Roman" panose="02020603050405020304" pitchFamily="18" charset="0"/>
                  </a:rPr>
                  <a:t>товщиною</a:t>
                </a:r>
                <a:endParaRPr lang="ru-RU" sz="1700" dirty="0">
                  <a:latin typeface="Times New Roman" panose="02020603050405020304" pitchFamily="18" charset="0"/>
                  <a:cs typeface="Times New Roman" panose="02020603050405020304" pitchFamily="18" charset="0"/>
                </a:endParaRPr>
              </a:p>
            </p:txBody>
          </p:sp>
        </mc:Choice>
        <mc:Fallback xmlns="">
          <p:sp>
            <p:nvSpPr>
              <p:cNvPr id="44" name="TextBox 43">
                <a:extLst>
                  <a:ext uri="{FF2B5EF4-FFF2-40B4-BE49-F238E27FC236}">
                    <a16:creationId xmlns:a16="http://schemas.microsoft.com/office/drawing/2014/main" id="{DFF9902F-8CCA-4040-1EAD-401B55541E57}"/>
                  </a:ext>
                </a:extLst>
              </p:cNvPr>
              <p:cNvSpPr txBox="1">
                <a:spLocks noRot="1" noChangeAspect="1" noMove="1" noResize="1" noEditPoints="1" noAdjustHandles="1" noChangeArrowheads="1" noChangeShapeType="1" noTextEdit="1"/>
              </p:cNvSpPr>
              <p:nvPr/>
            </p:nvSpPr>
            <p:spPr>
              <a:xfrm>
                <a:off x="11565" y="5269676"/>
                <a:ext cx="3654854" cy="880754"/>
              </a:xfrm>
              <a:prstGeom prst="rect">
                <a:avLst/>
              </a:prstGeom>
              <a:blipFill>
                <a:blip r:embed="rId13"/>
                <a:stretch>
                  <a:fillRect t="-2759" r="-668" b="-896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C60BF75-B5BF-6ADA-F7D0-26F91256880D}"/>
                  </a:ext>
                </a:extLst>
              </p:cNvPr>
              <p:cNvSpPr txBox="1"/>
              <p:nvPr/>
            </p:nvSpPr>
            <p:spPr>
              <a:xfrm>
                <a:off x="72045" y="6207650"/>
                <a:ext cx="3471178" cy="615553"/>
              </a:xfrm>
              <a:prstGeom prst="rect">
                <a:avLst/>
              </a:prstGeom>
              <a:noFill/>
            </p:spPr>
            <p:txBody>
              <a:bodyPr wrap="square" rtlCol="0">
                <a:spAutoFit/>
              </a:bodyPr>
              <a:lstStyle/>
              <a:p>
                <a:pPr algn="ctr"/>
                <a14:m>
                  <m:oMath xmlns:m="http://schemas.openxmlformats.org/officeDocument/2006/math">
                    <m:r>
                      <a:rPr lang="en-US" sz="1600" i="1" smtClean="0">
                        <a:solidFill>
                          <a:srgbClr val="00B050"/>
                        </a:solidFill>
                        <a:latin typeface="Cambria Math" panose="02040503050406030204" pitchFamily="18" charset="0"/>
                        <a:cs typeface="Times New Roman" panose="02020603050405020304" pitchFamily="18" charset="0"/>
                      </a:rPr>
                      <m:t>𝐴𝑙𝑙</m:t>
                    </m:r>
                  </m:oMath>
                </a14:m>
                <a:r>
                  <a:rPr lang="uk-UA" sz="1600" dirty="0">
                    <a:solidFill>
                      <a:srgbClr val="00B050"/>
                    </a:solidFill>
                    <a:latin typeface="Times New Roman" panose="02020603050405020304" pitchFamily="18" charset="0"/>
                    <a:cs typeface="Times New Roman" panose="02020603050405020304" pitchFamily="18" charset="0"/>
                  </a:rPr>
                  <a:t>-</a:t>
                </a:r>
                <a:r>
                  <a:rPr lang="en-US" sz="1600" dirty="0">
                    <a:solidFill>
                      <a:srgbClr val="00B050"/>
                    </a:solidFill>
                    <a:latin typeface="Times New Roman" panose="02020603050405020304" pitchFamily="18" charset="0"/>
                    <a:cs typeface="Times New Roman" panose="02020603050405020304" pitchFamily="18" charset="0"/>
                  </a:rPr>
                  <a:t>altered</a:t>
                </a:r>
                <a:r>
                  <a:rPr lang="en-US" sz="1700" dirty="0">
                    <a:solidFill>
                      <a:srgbClr val="00B050"/>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 </a:t>
                </a:r>
                <a:r>
                  <a:rPr lang="ru-RU" sz="1700" dirty="0">
                    <a:latin typeface="Times New Roman" panose="02020603050405020304" pitchFamily="18" charset="0"/>
                    <a:cs typeface="Times New Roman" panose="02020603050405020304" pitchFamily="18" charset="0"/>
                  </a:rPr>
                  <a:t>комплексна </a:t>
                </a:r>
                <a:r>
                  <a:rPr lang="ru-RU" sz="1700" dirty="0" err="1">
                    <a:latin typeface="Times New Roman" panose="02020603050405020304" pitchFamily="18" charset="0"/>
                    <a:cs typeface="Times New Roman" panose="02020603050405020304" pitchFamily="18" charset="0"/>
                  </a:rPr>
                  <a:t>перевірка</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узагальнювальної</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здатності</a:t>
                </a:r>
                <a:r>
                  <a:rPr lang="ru-RU" sz="1700" dirty="0">
                    <a:latin typeface="Times New Roman" panose="02020603050405020304" pitchFamily="18" charset="0"/>
                    <a:cs typeface="Times New Roman" panose="02020603050405020304" pitchFamily="18" charset="0"/>
                  </a:rPr>
                  <a:t> </a:t>
                </a:r>
                <a:r>
                  <a:rPr lang="ru-RU" sz="1700" dirty="0" err="1">
                    <a:latin typeface="Times New Roman" panose="02020603050405020304" pitchFamily="18" charset="0"/>
                    <a:cs typeface="Times New Roman" panose="02020603050405020304" pitchFamily="18" charset="0"/>
                  </a:rPr>
                  <a:t>моделі</a:t>
                </a:r>
                <a:endParaRPr lang="ru-RU" sz="1700" dirty="0">
                  <a:latin typeface="Times New Roman" panose="02020603050405020304" pitchFamily="18" charset="0"/>
                  <a:cs typeface="Times New Roman" panose="02020603050405020304" pitchFamily="18" charset="0"/>
                </a:endParaRPr>
              </a:p>
            </p:txBody>
          </p:sp>
        </mc:Choice>
        <mc:Fallback xmlns="">
          <p:sp>
            <p:nvSpPr>
              <p:cNvPr id="46" name="TextBox 45">
                <a:extLst>
                  <a:ext uri="{FF2B5EF4-FFF2-40B4-BE49-F238E27FC236}">
                    <a16:creationId xmlns:a16="http://schemas.microsoft.com/office/drawing/2014/main" id="{2C60BF75-B5BF-6ADA-F7D0-26F91256880D}"/>
                  </a:ext>
                </a:extLst>
              </p:cNvPr>
              <p:cNvSpPr txBox="1">
                <a:spLocks noRot="1" noChangeAspect="1" noMove="1" noResize="1" noEditPoints="1" noAdjustHandles="1" noChangeArrowheads="1" noChangeShapeType="1" noTextEdit="1"/>
              </p:cNvSpPr>
              <p:nvPr/>
            </p:nvSpPr>
            <p:spPr>
              <a:xfrm>
                <a:off x="72045" y="6207650"/>
                <a:ext cx="3471178" cy="615553"/>
              </a:xfrm>
              <a:prstGeom prst="rect">
                <a:avLst/>
              </a:prstGeom>
              <a:blipFill>
                <a:blip r:embed="rId14"/>
                <a:stretch>
                  <a:fillRect t="-1980" b="-1386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25F9F9D-A9DA-823B-26E4-2E9C23852C43}"/>
                  </a:ext>
                </a:extLst>
              </p:cNvPr>
              <p:cNvSpPr txBox="1"/>
              <p:nvPr/>
            </p:nvSpPr>
            <p:spPr>
              <a:xfrm>
                <a:off x="136400" y="2430342"/>
                <a:ext cx="1251159" cy="369332"/>
              </a:xfrm>
              <a:prstGeom prst="rect">
                <a:avLst/>
              </a:prstGeom>
              <a:noFill/>
            </p:spPr>
            <p:txBody>
              <a:bodyPr wrap="square">
                <a:spAutoFit/>
              </a:bodyPr>
              <a:lstStyle/>
              <a:p>
                <a14:m>
                  <m:oMath xmlns:m="http://schemas.openxmlformats.org/officeDocument/2006/math">
                    <m:sSub>
                      <m:sSubPr>
                        <m:ctrlPr>
                          <a:rPr lang="uk-UA"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m:t>
                        </m:r>
                      </m:e>
                      <m:sub>
                        <m:r>
                          <m:rPr>
                            <m:sty m:val="p"/>
                          </m:rPr>
                          <a:rPr lang="en-US" b="0" i="0" smtClean="0">
                            <a:latin typeface="Cambria Math" panose="02040503050406030204" pitchFamily="18" charset="0"/>
                            <a:cs typeface="Times New Roman" panose="02020603050405020304" pitchFamily="18" charset="0"/>
                          </a:rPr>
                          <m:t>Fe</m:t>
                        </m:r>
                      </m:sub>
                    </m:sSub>
                  </m:oMath>
                </a14:m>
                <a:r>
                  <a:rPr lang="uk-UA"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altered</a:t>
                </a:r>
                <a:endParaRPr lang="ru-RU" dirty="0"/>
              </a:p>
            </p:txBody>
          </p:sp>
        </mc:Choice>
        <mc:Fallback xmlns="">
          <p:sp>
            <p:nvSpPr>
              <p:cNvPr id="48" name="TextBox 47">
                <a:extLst>
                  <a:ext uri="{FF2B5EF4-FFF2-40B4-BE49-F238E27FC236}">
                    <a16:creationId xmlns:a16="http://schemas.microsoft.com/office/drawing/2014/main" id="{C25F9F9D-A9DA-823B-26E4-2E9C23852C43}"/>
                  </a:ext>
                </a:extLst>
              </p:cNvPr>
              <p:cNvSpPr txBox="1">
                <a:spLocks noRot="1" noChangeAspect="1" noMove="1" noResize="1" noEditPoints="1" noAdjustHandles="1" noChangeArrowheads="1" noChangeShapeType="1" noTextEdit="1"/>
              </p:cNvSpPr>
              <p:nvPr/>
            </p:nvSpPr>
            <p:spPr>
              <a:xfrm>
                <a:off x="136400" y="2430342"/>
                <a:ext cx="1251159" cy="369332"/>
              </a:xfrm>
              <a:prstGeom prst="rect">
                <a:avLst/>
              </a:prstGeom>
              <a:blipFill>
                <a:blip r:embed="rId15"/>
                <a:stretch>
                  <a:fillRect t="-11667" r="-3398" b="-25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4457CCE-C2E9-5351-55C1-4BC140AB926A}"/>
                  </a:ext>
                </a:extLst>
              </p:cNvPr>
              <p:cNvSpPr txBox="1"/>
              <p:nvPr/>
            </p:nvSpPr>
            <p:spPr>
              <a:xfrm>
                <a:off x="1418214" y="2422044"/>
                <a:ext cx="1218440" cy="369332"/>
              </a:xfrm>
              <a:prstGeom prst="rect">
                <a:avLst/>
              </a:prstGeom>
              <a:noFill/>
            </p:spPr>
            <p:txBody>
              <a:bodyPr wrap="square">
                <a:spAutoFit/>
              </a:bodyPr>
              <a:lstStyle/>
              <a:p>
                <a14:m>
                  <m:oMath xmlns:m="http://schemas.openxmlformats.org/officeDocument/2006/math">
                    <m:sSub>
                      <m:sSubPr>
                        <m:ctrlPr>
                          <a:rPr lang="uk-UA"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m:t>
                        </m:r>
                      </m:e>
                      <m:sub>
                        <m:r>
                          <m:rPr>
                            <m:sty m:val="p"/>
                          </m:rPr>
                          <a:rPr lang="en-US" b="0" i="0" smtClean="0">
                            <a:latin typeface="Cambria Math" panose="02040503050406030204" pitchFamily="18" charset="0"/>
                            <a:cs typeface="Times New Roman" panose="02020603050405020304" pitchFamily="18" charset="0"/>
                          </a:rPr>
                          <m:t>B</m:t>
                        </m:r>
                      </m:sub>
                    </m:sSub>
                  </m:oMath>
                </a14:m>
                <a:r>
                  <a:rPr lang="uk-UA"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altered</a:t>
                </a:r>
                <a:endParaRPr lang="ru-RU" dirty="0"/>
              </a:p>
            </p:txBody>
          </p:sp>
        </mc:Choice>
        <mc:Fallback xmlns="">
          <p:sp>
            <p:nvSpPr>
              <p:cNvPr id="52" name="TextBox 51">
                <a:extLst>
                  <a:ext uri="{FF2B5EF4-FFF2-40B4-BE49-F238E27FC236}">
                    <a16:creationId xmlns:a16="http://schemas.microsoft.com/office/drawing/2014/main" id="{C4457CCE-C2E9-5351-55C1-4BC140AB926A}"/>
                  </a:ext>
                </a:extLst>
              </p:cNvPr>
              <p:cNvSpPr txBox="1">
                <a:spLocks noRot="1" noChangeAspect="1" noMove="1" noResize="1" noEditPoints="1" noAdjustHandles="1" noChangeArrowheads="1" noChangeShapeType="1" noTextEdit="1"/>
              </p:cNvSpPr>
              <p:nvPr/>
            </p:nvSpPr>
            <p:spPr>
              <a:xfrm>
                <a:off x="1418214" y="2422044"/>
                <a:ext cx="1218440" cy="369332"/>
              </a:xfrm>
              <a:prstGeom prst="rect">
                <a:avLst/>
              </a:prstGeom>
              <a:blipFill>
                <a:blip r:embed="rId16"/>
                <a:stretch>
                  <a:fillRect t="-9836" b="-229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763AFAC-BB85-4670-3B0F-D7AAC51212DA}"/>
                  </a:ext>
                </a:extLst>
              </p:cNvPr>
              <p:cNvSpPr txBox="1"/>
              <p:nvPr/>
            </p:nvSpPr>
            <p:spPr>
              <a:xfrm>
                <a:off x="2667309" y="2416247"/>
                <a:ext cx="1037946" cy="369332"/>
              </a:xfrm>
              <a:prstGeom prst="rect">
                <a:avLst/>
              </a:prstGeom>
              <a:noFill/>
            </p:spPr>
            <p:txBody>
              <a:bodyPr wrap="square">
                <a:spAutoFit/>
              </a:bodyPr>
              <a:lstStyle/>
              <a:p>
                <a14:m>
                  <m:oMath xmlns:m="http://schemas.openxmlformats.org/officeDocument/2006/math">
                    <m:r>
                      <a:rPr lang="en-US" i="1" smtClean="0">
                        <a:latin typeface="Cambria Math" panose="02040503050406030204" pitchFamily="18" charset="0"/>
                        <a:cs typeface="Times New Roman" panose="02020603050405020304" pitchFamily="18" charset="0"/>
                      </a:rPr>
                      <m:t>𝑇</m:t>
                    </m:r>
                  </m:oMath>
                </a14:m>
                <a:r>
                  <a:rPr lang="uk-UA"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altered</a:t>
                </a:r>
                <a:endParaRPr lang="ru-RU" dirty="0"/>
              </a:p>
            </p:txBody>
          </p:sp>
        </mc:Choice>
        <mc:Fallback xmlns="">
          <p:sp>
            <p:nvSpPr>
              <p:cNvPr id="54" name="TextBox 53">
                <a:extLst>
                  <a:ext uri="{FF2B5EF4-FFF2-40B4-BE49-F238E27FC236}">
                    <a16:creationId xmlns:a16="http://schemas.microsoft.com/office/drawing/2014/main" id="{0763AFAC-BB85-4670-3B0F-D7AAC51212DA}"/>
                  </a:ext>
                </a:extLst>
              </p:cNvPr>
              <p:cNvSpPr txBox="1">
                <a:spLocks noRot="1" noChangeAspect="1" noMove="1" noResize="1" noEditPoints="1" noAdjustHandles="1" noChangeArrowheads="1" noChangeShapeType="1" noTextEdit="1"/>
              </p:cNvSpPr>
              <p:nvPr/>
            </p:nvSpPr>
            <p:spPr>
              <a:xfrm>
                <a:off x="2667309" y="2416247"/>
                <a:ext cx="1037946" cy="369332"/>
              </a:xfrm>
              <a:prstGeom prst="rect">
                <a:avLst/>
              </a:prstGeom>
              <a:blipFill>
                <a:blip r:embed="rId17"/>
                <a:stretch>
                  <a:fillRect t="-9836" r="-4706" b="-229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01F4EDF-AFDA-1551-50BF-8E9DC63028C2}"/>
                  </a:ext>
                </a:extLst>
              </p:cNvPr>
              <p:cNvSpPr txBox="1"/>
              <p:nvPr/>
            </p:nvSpPr>
            <p:spPr>
              <a:xfrm>
                <a:off x="3713625" y="2416247"/>
                <a:ext cx="1141418" cy="394019"/>
              </a:xfrm>
              <a:prstGeom prst="rect">
                <a:avLst/>
              </a:prstGeom>
              <a:noFill/>
            </p:spPr>
            <p:txBody>
              <a:bodyPr wrap="square">
                <a:spAutoFit/>
              </a:bodyPr>
              <a:lstStyle/>
              <a:p>
                <a14:m>
                  <m:oMath xmlns:m="http://schemas.openxmlformats.org/officeDocument/2006/math">
                    <m:sSub>
                      <m:sSubPr>
                        <m:ctrlPr>
                          <a:rPr lang="uk-UA"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𝑑</m:t>
                        </m:r>
                      </m:e>
                      <m:sub>
                        <m:r>
                          <a:rPr lang="en-US" b="0" i="1" smtClean="0">
                            <a:latin typeface="Cambria Math" panose="02040503050406030204" pitchFamily="18" charset="0"/>
                            <a:cs typeface="Times New Roman" panose="02020603050405020304" pitchFamily="18" charset="0"/>
                          </a:rPr>
                          <m:t>𝑝</m:t>
                        </m:r>
                      </m:sub>
                    </m:sSub>
                  </m:oMath>
                </a14:m>
                <a:r>
                  <a:rPr lang="uk-UA"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altered</a:t>
                </a:r>
                <a:endParaRPr lang="ru-RU" dirty="0"/>
              </a:p>
            </p:txBody>
          </p:sp>
        </mc:Choice>
        <mc:Fallback xmlns="">
          <p:sp>
            <p:nvSpPr>
              <p:cNvPr id="56" name="TextBox 55">
                <a:extLst>
                  <a:ext uri="{FF2B5EF4-FFF2-40B4-BE49-F238E27FC236}">
                    <a16:creationId xmlns:a16="http://schemas.microsoft.com/office/drawing/2014/main" id="{F01F4EDF-AFDA-1551-50BF-8E9DC63028C2}"/>
                  </a:ext>
                </a:extLst>
              </p:cNvPr>
              <p:cNvSpPr txBox="1">
                <a:spLocks noRot="1" noChangeAspect="1" noMove="1" noResize="1" noEditPoints="1" noAdjustHandles="1" noChangeArrowheads="1" noChangeShapeType="1" noTextEdit="1"/>
              </p:cNvSpPr>
              <p:nvPr/>
            </p:nvSpPr>
            <p:spPr>
              <a:xfrm>
                <a:off x="3713625" y="2416247"/>
                <a:ext cx="1141418" cy="394019"/>
              </a:xfrm>
              <a:prstGeom prst="rect">
                <a:avLst/>
              </a:prstGeom>
              <a:blipFill>
                <a:blip r:embed="rId18"/>
                <a:stretch>
                  <a:fillRect t="-7692" r="-4813" b="-1692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B310438-A2D5-3F69-270D-26D9FF41890F}"/>
                  </a:ext>
                </a:extLst>
              </p:cNvPr>
              <p:cNvSpPr txBox="1"/>
              <p:nvPr/>
            </p:nvSpPr>
            <p:spPr>
              <a:xfrm>
                <a:off x="4938536" y="2423859"/>
                <a:ext cx="1236967"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cs typeface="Times New Roman" panose="02020603050405020304" pitchFamily="18" charset="0"/>
                      </a:rPr>
                      <m:t>𝐴𝑙𝑙</m:t>
                    </m:r>
                  </m:oMath>
                </a14:m>
                <a:r>
                  <a:rPr lang="uk-UA"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altered</a:t>
                </a:r>
                <a:endParaRPr lang="ru-RU" dirty="0"/>
              </a:p>
            </p:txBody>
          </p:sp>
        </mc:Choice>
        <mc:Fallback xmlns="">
          <p:sp>
            <p:nvSpPr>
              <p:cNvPr id="57" name="TextBox 56">
                <a:extLst>
                  <a:ext uri="{FF2B5EF4-FFF2-40B4-BE49-F238E27FC236}">
                    <a16:creationId xmlns:a16="http://schemas.microsoft.com/office/drawing/2014/main" id="{CB310438-A2D5-3F69-270D-26D9FF41890F}"/>
                  </a:ext>
                </a:extLst>
              </p:cNvPr>
              <p:cNvSpPr txBox="1">
                <a:spLocks noRot="1" noChangeAspect="1" noMove="1" noResize="1" noEditPoints="1" noAdjustHandles="1" noChangeArrowheads="1" noChangeShapeType="1" noTextEdit="1"/>
              </p:cNvSpPr>
              <p:nvPr/>
            </p:nvSpPr>
            <p:spPr>
              <a:xfrm>
                <a:off x="4938536" y="2423859"/>
                <a:ext cx="1236967" cy="369332"/>
              </a:xfrm>
              <a:prstGeom prst="rect">
                <a:avLst/>
              </a:prstGeom>
              <a:blipFill>
                <a:blip r:embed="rId19"/>
                <a:stretch>
                  <a:fillRect t="-11667" r="-493" b="-25000"/>
                </a:stretch>
              </a:blipFill>
            </p:spPr>
            <p:txBody>
              <a:bodyPr/>
              <a:lstStyle/>
              <a:p>
                <a:r>
                  <a:rPr lang="ru-RU">
                    <a:noFill/>
                  </a:rPr>
                  <a:t> </a:t>
                </a:r>
              </a:p>
            </p:txBody>
          </p:sp>
        </mc:Fallback>
      </mc:AlternateContent>
      <p:sp>
        <p:nvSpPr>
          <p:cNvPr id="3" name="TextBox 2">
            <a:extLst>
              <a:ext uri="{FF2B5EF4-FFF2-40B4-BE49-F238E27FC236}">
                <a16:creationId xmlns:a16="http://schemas.microsoft.com/office/drawing/2014/main" id="{3F4B1201-1073-6683-597B-A681DD208B36}"/>
              </a:ext>
            </a:extLst>
          </p:cNvPr>
          <p:cNvSpPr txBox="1"/>
          <p:nvPr/>
        </p:nvSpPr>
        <p:spPr>
          <a:xfrm>
            <a:off x="6949527" y="702033"/>
            <a:ext cx="4454874" cy="461665"/>
          </a:xfrm>
          <a:prstGeom prst="rect">
            <a:avLst/>
          </a:prstGeom>
          <a:noFill/>
        </p:spPr>
        <p:txBody>
          <a:bodyPr wrap="none" rtlCol="0">
            <a:spAutoFit/>
          </a:bodyPr>
          <a:lstStyle/>
          <a:p>
            <a:r>
              <a:rPr lang="uk-UA" sz="2400" dirty="0">
                <a:latin typeface="Times New Roman" panose="02020603050405020304" pitchFamily="18" charset="0"/>
                <a:cs typeface="Times New Roman" panose="02020603050405020304" pitchFamily="18" charset="0"/>
              </a:rPr>
              <a:t>Метрики ефективності моделей:</a:t>
            </a:r>
            <a:endParaRPr lang="ru-RU" sz="2400" dirty="0">
              <a:latin typeface="Times New Roman" panose="02020603050405020304" pitchFamily="18" charset="0"/>
              <a:cs typeface="Times New Roman" panose="02020603050405020304" pitchFamily="18" charset="0"/>
            </a:endParaRPr>
          </a:p>
        </p:txBody>
      </p:sp>
      <p:sp>
        <p:nvSpPr>
          <p:cNvPr id="5" name="Прямоугольник: скругленные углы 4">
            <a:extLst>
              <a:ext uri="{FF2B5EF4-FFF2-40B4-BE49-F238E27FC236}">
                <a16:creationId xmlns:a16="http://schemas.microsoft.com/office/drawing/2014/main" id="{99CD8452-85B6-E064-A759-26B5F283CD09}"/>
              </a:ext>
            </a:extLst>
          </p:cNvPr>
          <p:cNvSpPr/>
          <p:nvPr/>
        </p:nvSpPr>
        <p:spPr>
          <a:xfrm>
            <a:off x="2106947" y="763764"/>
            <a:ext cx="1643974" cy="461665"/>
          </a:xfrm>
          <a:prstGeom prst="roundRect">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2400" dirty="0">
                <a:latin typeface="Times New Roman" panose="02020603050405020304" pitchFamily="18" charset="0"/>
                <a:cs typeface="Times New Roman" panose="02020603050405020304" pitchFamily="18" charset="0"/>
              </a:rPr>
              <a:t>Симуляція</a:t>
            </a:r>
            <a:endParaRPr lang="ru-RU" sz="2400" dirty="0">
              <a:latin typeface="Times New Roman" panose="02020603050405020304" pitchFamily="18" charset="0"/>
              <a:cs typeface="Times New Roman" panose="02020603050405020304" pitchFamily="18" charset="0"/>
            </a:endParaRPr>
          </a:p>
        </p:txBody>
      </p:sp>
      <p:sp>
        <p:nvSpPr>
          <p:cNvPr id="9" name="Прямоугольник: скругленные углы 8">
            <a:extLst>
              <a:ext uri="{FF2B5EF4-FFF2-40B4-BE49-F238E27FC236}">
                <a16:creationId xmlns:a16="http://schemas.microsoft.com/office/drawing/2014/main" id="{962E2238-3993-90FF-B18D-7374AF296BF1}"/>
              </a:ext>
            </a:extLst>
          </p:cNvPr>
          <p:cNvSpPr/>
          <p:nvPr/>
        </p:nvSpPr>
        <p:spPr>
          <a:xfrm>
            <a:off x="104222" y="1475105"/>
            <a:ext cx="2888427" cy="461665"/>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2400" dirty="0">
                <a:latin typeface="Times New Roman" panose="02020603050405020304" pitchFamily="18" charset="0"/>
                <a:cs typeface="Times New Roman" panose="02020603050405020304" pitchFamily="18" charset="0"/>
              </a:rPr>
              <a:t>Тренувальний набір</a:t>
            </a:r>
            <a:endParaRPr lang="ru-RU" sz="2400" dirty="0">
              <a:latin typeface="Times New Roman" panose="02020603050405020304" pitchFamily="18" charset="0"/>
              <a:cs typeface="Times New Roman" panose="02020603050405020304" pitchFamily="18" charset="0"/>
            </a:endParaRPr>
          </a:p>
        </p:txBody>
      </p:sp>
      <p:sp>
        <p:nvSpPr>
          <p:cNvPr id="11" name="Прямоугольник: скругленные углы 10">
            <a:extLst>
              <a:ext uri="{FF2B5EF4-FFF2-40B4-BE49-F238E27FC236}">
                <a16:creationId xmlns:a16="http://schemas.microsoft.com/office/drawing/2014/main" id="{76C189D9-758E-4A00-F5AE-11FB64ADD7BE}"/>
              </a:ext>
            </a:extLst>
          </p:cNvPr>
          <p:cNvSpPr/>
          <p:nvPr/>
        </p:nvSpPr>
        <p:spPr>
          <a:xfrm>
            <a:off x="3545866" y="1468716"/>
            <a:ext cx="2263258" cy="461665"/>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2400" dirty="0">
                <a:latin typeface="Times New Roman" panose="02020603050405020304" pitchFamily="18" charset="0"/>
                <a:cs typeface="Times New Roman" panose="02020603050405020304" pitchFamily="18" charset="0"/>
              </a:rPr>
              <a:t>Тестовий набір</a:t>
            </a:r>
            <a:endParaRPr lang="ru-RU" sz="2400" dirty="0">
              <a:latin typeface="Times New Roman" panose="02020603050405020304" pitchFamily="18" charset="0"/>
              <a:cs typeface="Times New Roman" panose="02020603050405020304" pitchFamily="18" charset="0"/>
            </a:endParaRPr>
          </a:p>
        </p:txBody>
      </p:sp>
      <p:sp>
        <p:nvSpPr>
          <p:cNvPr id="13" name="Стрелка: изогнутая 12">
            <a:extLst>
              <a:ext uri="{FF2B5EF4-FFF2-40B4-BE49-F238E27FC236}">
                <a16:creationId xmlns:a16="http://schemas.microsoft.com/office/drawing/2014/main" id="{684E7136-5E9F-782C-6597-49C4EA114BA1}"/>
              </a:ext>
            </a:extLst>
          </p:cNvPr>
          <p:cNvSpPr/>
          <p:nvPr/>
        </p:nvSpPr>
        <p:spPr>
          <a:xfrm rot="5400000">
            <a:off x="3872316" y="923226"/>
            <a:ext cx="461664" cy="45548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5" name="Стрелка: изогнутая 14">
            <a:extLst>
              <a:ext uri="{FF2B5EF4-FFF2-40B4-BE49-F238E27FC236}">
                <a16:creationId xmlns:a16="http://schemas.microsoft.com/office/drawing/2014/main" id="{BD19D31E-A971-B104-852D-BCCFD233FBE0}"/>
              </a:ext>
            </a:extLst>
          </p:cNvPr>
          <p:cNvSpPr/>
          <p:nvPr/>
        </p:nvSpPr>
        <p:spPr>
          <a:xfrm rot="16200000" flipH="1">
            <a:off x="1505157" y="917843"/>
            <a:ext cx="461664" cy="45548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cxnSp>
        <p:nvCxnSpPr>
          <p:cNvPr id="33" name="Соединитель: уступ 32">
            <a:extLst>
              <a:ext uri="{FF2B5EF4-FFF2-40B4-BE49-F238E27FC236}">
                <a16:creationId xmlns:a16="http://schemas.microsoft.com/office/drawing/2014/main" id="{D3DF50BF-C57B-23AD-CE67-FF8215E0ECEB}"/>
              </a:ext>
            </a:extLst>
          </p:cNvPr>
          <p:cNvCxnSpPr>
            <a:stCxn id="11" idx="2"/>
            <a:endCxn id="48" idx="0"/>
          </p:cNvCxnSpPr>
          <p:nvPr/>
        </p:nvCxnSpPr>
        <p:spPr>
          <a:xfrm rot="5400000">
            <a:off x="2469758" y="222604"/>
            <a:ext cx="499961" cy="3915515"/>
          </a:xfrm>
          <a:prstGeom prst="bentConnector3">
            <a:avLst>
              <a:gd name="adj1" fmla="val 24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Соединитель: уступ 46">
            <a:extLst>
              <a:ext uri="{FF2B5EF4-FFF2-40B4-BE49-F238E27FC236}">
                <a16:creationId xmlns:a16="http://schemas.microsoft.com/office/drawing/2014/main" id="{5585F840-A070-0081-CBD4-B66D92266584}"/>
              </a:ext>
            </a:extLst>
          </p:cNvPr>
          <p:cNvCxnSpPr>
            <a:cxnSpLocks/>
            <a:stCxn id="11" idx="2"/>
            <a:endCxn id="52" idx="0"/>
          </p:cNvCxnSpPr>
          <p:nvPr/>
        </p:nvCxnSpPr>
        <p:spPr>
          <a:xfrm rot="5400000">
            <a:off x="3106634" y="851182"/>
            <a:ext cx="491663" cy="2650061"/>
          </a:xfrm>
          <a:prstGeom prst="bentConnector3">
            <a:avLst>
              <a:gd name="adj1" fmla="val 262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Соединитель: уступ 58">
            <a:extLst>
              <a:ext uri="{FF2B5EF4-FFF2-40B4-BE49-F238E27FC236}">
                <a16:creationId xmlns:a16="http://schemas.microsoft.com/office/drawing/2014/main" id="{5FFCB4B3-95AE-BB3A-14D2-FAC3BC9CC370}"/>
              </a:ext>
            </a:extLst>
          </p:cNvPr>
          <p:cNvCxnSpPr>
            <a:cxnSpLocks/>
            <a:stCxn id="11" idx="2"/>
            <a:endCxn id="54" idx="0"/>
          </p:cNvCxnSpPr>
          <p:nvPr/>
        </p:nvCxnSpPr>
        <p:spPr>
          <a:xfrm rot="5400000">
            <a:off x="3688956" y="1427708"/>
            <a:ext cx="485866" cy="1491213"/>
          </a:xfrm>
          <a:prstGeom prst="bentConnector3">
            <a:avLst>
              <a:gd name="adj1" fmla="val 259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Соединитель: уступ 61">
            <a:extLst>
              <a:ext uri="{FF2B5EF4-FFF2-40B4-BE49-F238E27FC236}">
                <a16:creationId xmlns:a16="http://schemas.microsoft.com/office/drawing/2014/main" id="{8FF72B7D-77D6-645E-D4F9-A19F584BAC52}"/>
              </a:ext>
            </a:extLst>
          </p:cNvPr>
          <p:cNvCxnSpPr>
            <a:cxnSpLocks/>
            <a:stCxn id="11" idx="2"/>
            <a:endCxn id="56" idx="0"/>
          </p:cNvCxnSpPr>
          <p:nvPr/>
        </p:nvCxnSpPr>
        <p:spPr>
          <a:xfrm rot="5400000">
            <a:off x="4237982" y="1976734"/>
            <a:ext cx="485866" cy="393161"/>
          </a:xfrm>
          <a:prstGeom prst="bentConnector3">
            <a:avLst>
              <a:gd name="adj1" fmla="val 259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Соединитель: уступ 66">
            <a:extLst>
              <a:ext uri="{FF2B5EF4-FFF2-40B4-BE49-F238E27FC236}">
                <a16:creationId xmlns:a16="http://schemas.microsoft.com/office/drawing/2014/main" id="{E4B936B0-69DF-5BB9-BB7A-F7CAA2B26C21}"/>
              </a:ext>
            </a:extLst>
          </p:cNvPr>
          <p:cNvCxnSpPr>
            <a:stCxn id="11" idx="2"/>
            <a:endCxn id="39" idx="0"/>
          </p:cNvCxnSpPr>
          <p:nvPr/>
        </p:nvCxnSpPr>
        <p:spPr>
          <a:xfrm rot="16200000" flipH="1">
            <a:off x="4867200" y="1740676"/>
            <a:ext cx="460886" cy="840296"/>
          </a:xfrm>
          <a:prstGeom prst="bentConnector3">
            <a:avLst>
              <a:gd name="adj1" fmla="val 26783"/>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Прямоугольник: скругленные углы 69">
            <a:extLst>
              <a:ext uri="{FF2B5EF4-FFF2-40B4-BE49-F238E27FC236}">
                <a16:creationId xmlns:a16="http://schemas.microsoft.com/office/drawing/2014/main" id="{3EF15A05-7CD1-46D9-6D98-2B6C77F578E3}"/>
              </a:ext>
            </a:extLst>
          </p:cNvPr>
          <p:cNvSpPr/>
          <p:nvPr/>
        </p:nvSpPr>
        <p:spPr>
          <a:xfrm>
            <a:off x="104222" y="3045530"/>
            <a:ext cx="1934557" cy="461665"/>
          </a:xfrm>
          <a:prstGeom prst="roundRect">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2400" dirty="0">
                <a:latin typeface="Times New Roman" panose="02020603050405020304" pitchFamily="18" charset="0"/>
                <a:cs typeface="Times New Roman" panose="02020603050405020304" pitchFamily="18" charset="0"/>
              </a:rPr>
              <a:t>Експеримент</a:t>
            </a:r>
            <a:endParaRPr lang="ru-RU" sz="2400" dirty="0">
              <a:latin typeface="Times New Roman" panose="02020603050405020304" pitchFamily="18" charset="0"/>
              <a:cs typeface="Times New Roman" panose="02020603050405020304" pitchFamily="18" charset="0"/>
            </a:endParaRPr>
          </a:p>
        </p:txBody>
      </p:sp>
      <p:sp>
        <p:nvSpPr>
          <p:cNvPr id="71" name="Прямоугольник: скругленные углы 70">
            <a:extLst>
              <a:ext uri="{FF2B5EF4-FFF2-40B4-BE49-F238E27FC236}">
                <a16:creationId xmlns:a16="http://schemas.microsoft.com/office/drawing/2014/main" id="{2213F3D7-A0B2-CAB8-5DCD-7C3232A0ED44}"/>
              </a:ext>
            </a:extLst>
          </p:cNvPr>
          <p:cNvSpPr/>
          <p:nvPr/>
        </p:nvSpPr>
        <p:spPr>
          <a:xfrm>
            <a:off x="2496740" y="3039999"/>
            <a:ext cx="3678763" cy="461665"/>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2400" dirty="0">
                <a:latin typeface="Times New Roman" panose="02020603050405020304" pitchFamily="18" charset="0"/>
                <a:cs typeface="Times New Roman" panose="02020603050405020304" pitchFamily="18" charset="0"/>
              </a:rPr>
              <a:t>Експериментальний набір</a:t>
            </a:r>
            <a:endParaRPr lang="ru-RU" sz="2400" dirty="0">
              <a:latin typeface="Times New Roman" panose="02020603050405020304" pitchFamily="18" charset="0"/>
              <a:cs typeface="Times New Roman" panose="02020603050405020304" pitchFamily="18" charset="0"/>
            </a:endParaRPr>
          </a:p>
        </p:txBody>
      </p:sp>
      <p:sp>
        <p:nvSpPr>
          <p:cNvPr id="72" name="Стрелка: вправо 71">
            <a:extLst>
              <a:ext uri="{FF2B5EF4-FFF2-40B4-BE49-F238E27FC236}">
                <a16:creationId xmlns:a16="http://schemas.microsoft.com/office/drawing/2014/main" id="{ABEF6253-1FDC-DFDC-4052-C56F222D6809}"/>
              </a:ext>
            </a:extLst>
          </p:cNvPr>
          <p:cNvSpPr/>
          <p:nvPr/>
        </p:nvSpPr>
        <p:spPr>
          <a:xfrm>
            <a:off x="2106947" y="3141472"/>
            <a:ext cx="322731" cy="2533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4431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3A2CBCA2-855F-0D08-D4BB-4AB4BD4EE538}"/>
              </a:ext>
            </a:extLst>
          </p:cNvPr>
          <p:cNvSpPr/>
          <p:nvPr/>
        </p:nvSpPr>
        <p:spPr>
          <a:xfrm>
            <a:off x="1621274" y="90029"/>
            <a:ext cx="8949449" cy="57393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Методика оцінки величини </a:t>
            </a:r>
            <a:r>
              <a:rPr lang="uk-UA" sz="3000" dirty="0" err="1">
                <a:latin typeface="Times New Roman" panose="02020603050405020304" pitchFamily="18" charset="0"/>
                <a:cs typeface="Times New Roman" panose="02020603050405020304" pitchFamily="18" charset="0"/>
              </a:rPr>
              <a:t>фактора</a:t>
            </a:r>
            <a:r>
              <a:rPr lang="uk-UA" sz="3000" dirty="0">
                <a:latin typeface="Times New Roman" panose="02020603050405020304" pitchFamily="18" charset="0"/>
                <a:cs typeface="Times New Roman" panose="02020603050405020304" pitchFamily="18" charset="0"/>
              </a:rPr>
              <a:t> </a:t>
            </a:r>
            <a:r>
              <a:rPr lang="uk-UA" sz="3000" dirty="0" err="1">
                <a:latin typeface="Times New Roman" panose="02020603050405020304" pitchFamily="18" charset="0"/>
                <a:cs typeface="Times New Roman" panose="02020603050405020304" pitchFamily="18" charset="0"/>
              </a:rPr>
              <a:t>неідеальності</a:t>
            </a:r>
            <a:r>
              <a:rPr lang="uk-UA" sz="3000" dirty="0">
                <a:latin typeface="Times New Roman" panose="02020603050405020304" pitchFamily="18" charset="0"/>
                <a:cs typeface="Times New Roman" panose="02020603050405020304" pitchFamily="18" charset="0"/>
              </a:rPr>
              <a:t> (</a:t>
            </a:r>
            <a:r>
              <a:rPr lang="en-US" sz="3000" i="1" dirty="0">
                <a:latin typeface="Times New Roman" panose="02020603050405020304" pitchFamily="18" charset="0"/>
                <a:cs typeface="Times New Roman" panose="02020603050405020304" pitchFamily="18" charset="0"/>
              </a:rPr>
              <a:t>n</a:t>
            </a:r>
            <a:r>
              <a:rPr lang="en-US" sz="3000" dirty="0">
                <a:latin typeface="Times New Roman" panose="02020603050405020304" pitchFamily="18" charset="0"/>
                <a:cs typeface="Times New Roman" panose="02020603050405020304" pitchFamily="18" charset="0"/>
              </a:rPr>
              <a:t>)</a:t>
            </a:r>
            <a:endParaRPr lang="uk-UA" sz="3000" noProof="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ECD4C7B-FE18-55F0-2D59-1B695AD406F3}"/>
              </a:ext>
            </a:extLst>
          </p:cNvPr>
          <p:cNvSpPr txBox="1"/>
          <p:nvPr/>
        </p:nvSpPr>
        <p:spPr>
          <a:xfrm>
            <a:off x="11712102" y="6317255"/>
            <a:ext cx="526190"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11</a:t>
            </a:r>
            <a:endParaRPr lang="ru-RU"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B5A86B3-E84B-1320-D275-50366AD42C4D}"/>
              </a:ext>
            </a:extLst>
          </p:cNvPr>
          <p:cNvSpPr txBox="1"/>
          <p:nvPr/>
        </p:nvSpPr>
        <p:spPr>
          <a:xfrm>
            <a:off x="128603" y="899719"/>
            <a:ext cx="5360640" cy="461665"/>
          </a:xfrm>
          <a:prstGeom prst="rect">
            <a:avLst/>
          </a:prstGeom>
          <a:noFill/>
        </p:spPr>
        <p:txBody>
          <a:bodyPr wrap="square" rtlCol="0">
            <a:spAutoFit/>
          </a:bodyPr>
          <a:lstStyle/>
          <a:p>
            <a:r>
              <a:rPr lang="uk-UA" sz="2400" dirty="0" err="1">
                <a:ln w="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Темнові</a:t>
            </a:r>
            <a:r>
              <a:rPr lang="uk-UA" sz="2400" dirty="0">
                <a:ln w="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вольт-амперні характеристики:</a:t>
            </a:r>
            <a:endParaRPr lang="ru-RU" sz="2400" dirty="0">
              <a:ln w="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570E699-9C3D-A6F9-A659-C8825D776891}"/>
                  </a:ext>
                </a:extLst>
              </p:cNvPr>
              <p:cNvSpPr txBox="1"/>
              <p:nvPr/>
            </p:nvSpPr>
            <p:spPr>
              <a:xfrm>
                <a:off x="431493" y="2046333"/>
                <a:ext cx="4674467"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ru-RU" sz="2400" b="0" i="1" smtClean="0">
                          <a:latin typeface="Times New Roman" panose="02020603050405020304" pitchFamily="18" charset="0"/>
                          <a:cs typeface="Times New Roman" panose="02020603050405020304" pitchFamily="18" charset="0"/>
                        </a:rPr>
                        <m:t>I</m:t>
                      </m:r>
                      <m:r>
                        <m:rPr>
                          <m:nor/>
                        </m:rPr>
                        <a:rPr lang="ru-RU" sz="2400" b="0" i="1" smtClean="0">
                          <a:latin typeface="Times New Roman" panose="02020603050405020304" pitchFamily="18" charset="0"/>
                          <a:cs typeface="Times New Roman" panose="02020603050405020304" pitchFamily="18" charset="0"/>
                        </a:rPr>
                        <m:t> = </m:t>
                      </m:r>
                      <m:sSub>
                        <m:sSubPr>
                          <m:ctrlPr>
                            <a:rPr lang="ru-RU" sz="2400" b="0" i="1" smtClean="0">
                              <a:solidFill>
                                <a:srgbClr val="00B050"/>
                              </a:solidFill>
                              <a:latin typeface="Cambria Math" panose="02040503050406030204" pitchFamily="18" charset="0"/>
                              <a:cs typeface="Times New Roman" panose="02020603050405020304" pitchFamily="18" charset="0"/>
                            </a:rPr>
                          </m:ctrlPr>
                        </m:sSubPr>
                        <m:e>
                          <m:r>
                            <a:rPr lang="en-US" sz="2400" b="0" i="1" smtClean="0">
                              <a:solidFill>
                                <a:srgbClr val="00B050"/>
                              </a:solidFill>
                              <a:latin typeface="Cambria Math" panose="02040503050406030204" pitchFamily="18" charset="0"/>
                              <a:cs typeface="Times New Roman" panose="02020603050405020304" pitchFamily="18" charset="0"/>
                            </a:rPr>
                            <m:t>𝐼</m:t>
                          </m:r>
                        </m:e>
                        <m:sub>
                          <m:r>
                            <a:rPr lang="en-US" sz="2400" b="0" i="1" smtClean="0">
                              <a:solidFill>
                                <a:srgbClr val="00B050"/>
                              </a:solidFill>
                              <a:latin typeface="Cambria Math" panose="02040503050406030204" pitchFamily="18" charset="0"/>
                              <a:cs typeface="Times New Roman" panose="02020603050405020304" pitchFamily="18" charset="0"/>
                            </a:rPr>
                            <m:t>01</m:t>
                          </m:r>
                        </m:sub>
                      </m:sSub>
                      <m:d>
                        <m:dPr>
                          <m:begChr m:val="["/>
                          <m:endChr m:val="]"/>
                          <m:ctrlPr>
                            <a:rPr lang="ru-RU" sz="2400" b="0" i="1">
                              <a:latin typeface="Cambria Math" panose="02040503050406030204" pitchFamily="18" charset="0"/>
                            </a:rPr>
                          </m:ctrlPr>
                        </m:dPr>
                        <m:e>
                          <m:r>
                            <m:rPr>
                              <m:nor/>
                            </m:rPr>
                            <a:rPr lang="ru-RU" sz="2400" b="0" i="1">
                              <a:latin typeface="Times New Roman" panose="02020603050405020304" pitchFamily="18" charset="0"/>
                              <a:cs typeface="Times New Roman" panose="02020603050405020304" pitchFamily="18" charset="0"/>
                            </a:rPr>
                            <m:t>exp</m:t>
                          </m:r>
                          <m:d>
                            <m:dPr>
                              <m:ctrlPr>
                                <a:rPr lang="ru-RU" sz="2400" b="0" i="1">
                                  <a:latin typeface="Cambria Math" panose="02040503050406030204" pitchFamily="18" charset="0"/>
                                </a:rPr>
                              </m:ctrlPr>
                            </m:dPr>
                            <m:e>
                              <m:r>
                                <m:rPr>
                                  <m:nor/>
                                </m:rPr>
                                <a:rPr lang="ru-RU" sz="2400" b="0" i="1">
                                  <a:latin typeface="Times New Roman" panose="02020603050405020304" pitchFamily="18" charset="0"/>
                                  <a:cs typeface="Times New Roman" panose="02020603050405020304" pitchFamily="18" charset="0"/>
                                </a:rPr>
                                <m:t>−</m:t>
                              </m:r>
                              <m:f>
                                <m:fPr>
                                  <m:ctrlPr>
                                    <a:rPr lang="ru-RU" sz="2400" b="0" i="1">
                                      <a:latin typeface="Cambria Math" panose="02040503050406030204" pitchFamily="18" charset="0"/>
                                    </a:rPr>
                                  </m:ctrlPr>
                                </m:fPr>
                                <m:num>
                                  <m:r>
                                    <m:rPr>
                                      <m:nor/>
                                    </m:rPr>
                                    <a:rPr lang="ru-RU" sz="2400" b="0" i="1">
                                      <a:latin typeface="Times New Roman" panose="02020603050405020304" pitchFamily="18" charset="0"/>
                                      <a:cs typeface="Times New Roman" panose="02020603050405020304" pitchFamily="18" charset="0"/>
                                    </a:rPr>
                                    <m:t>q</m:t>
                                  </m:r>
                                  <m:r>
                                    <m:rPr>
                                      <m:nor/>
                                    </m:rPr>
                                    <a:rPr lang="ru-RU" sz="2400" b="0" i="1">
                                      <a:latin typeface="Times New Roman" panose="02020603050405020304" pitchFamily="18" charset="0"/>
                                      <a:cs typeface="Times New Roman" panose="02020603050405020304" pitchFamily="18" charset="0"/>
                                    </a:rPr>
                                    <m:t>(</m:t>
                                  </m:r>
                                  <m:r>
                                    <m:rPr>
                                      <m:nor/>
                                    </m:rPr>
                                    <a:rPr lang="ru-RU" sz="2400" b="0" i="1">
                                      <a:latin typeface="Times New Roman" panose="02020603050405020304" pitchFamily="18" charset="0"/>
                                      <a:cs typeface="Times New Roman" panose="02020603050405020304" pitchFamily="18" charset="0"/>
                                    </a:rPr>
                                    <m:t>V</m:t>
                                  </m:r>
                                  <m:r>
                                    <m:rPr>
                                      <m:nor/>
                                    </m:rPr>
                                    <a:rPr lang="ru-RU" sz="2400" b="0" i="1">
                                      <a:latin typeface="Times New Roman" panose="02020603050405020304" pitchFamily="18" charset="0"/>
                                      <a:cs typeface="Times New Roman" panose="02020603050405020304" pitchFamily="18" charset="0"/>
                                    </a:rPr>
                                    <m:t> −</m:t>
                                  </m:r>
                                  <m:sSub>
                                    <m:sSubPr>
                                      <m:ctrlPr>
                                        <a:rPr lang="ru-RU"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𝑠</m:t>
                                      </m:r>
                                    </m:sub>
                                  </m:sSub>
                                  <m:r>
                                    <m:rPr>
                                      <m:nor/>
                                    </m:rPr>
                                    <a:rPr lang="ru-RU" sz="2400" b="0" i="1">
                                      <a:latin typeface="Times New Roman" panose="02020603050405020304" pitchFamily="18" charset="0"/>
                                      <a:cs typeface="Times New Roman" panose="02020603050405020304" pitchFamily="18" charset="0"/>
                                    </a:rPr>
                                    <m:t>I</m:t>
                                  </m:r>
                                  <m:r>
                                    <m:rPr>
                                      <m:nor/>
                                    </m:rPr>
                                    <a:rPr lang="ru-RU" sz="2400" b="0" i="1">
                                      <a:latin typeface="Times New Roman" panose="02020603050405020304" pitchFamily="18" charset="0"/>
                                      <a:cs typeface="Times New Roman" panose="02020603050405020304" pitchFamily="18" charset="0"/>
                                    </a:rPr>
                                    <m:t> )</m:t>
                                  </m:r>
                                </m:num>
                                <m:den>
                                  <m:r>
                                    <m:rPr>
                                      <m:nor/>
                                    </m:rPr>
                                    <a:rPr lang="ru-RU" sz="2400" b="0" i="1">
                                      <a:latin typeface="Times New Roman" panose="02020603050405020304" pitchFamily="18" charset="0"/>
                                      <a:cs typeface="Times New Roman" panose="02020603050405020304" pitchFamily="18" charset="0"/>
                                    </a:rPr>
                                    <m:t>kT</m:t>
                                  </m:r>
                                </m:den>
                              </m:f>
                            </m:e>
                          </m:d>
                          <m:r>
                            <m:rPr>
                              <m:nor/>
                            </m:rPr>
                            <a:rPr lang="ru-RU" sz="2400" b="0" i="1">
                              <a:latin typeface="Times New Roman" panose="02020603050405020304" pitchFamily="18" charset="0"/>
                              <a:cs typeface="Times New Roman" panose="02020603050405020304" pitchFamily="18" charset="0"/>
                            </a:rPr>
                            <m:t>− 1</m:t>
                          </m:r>
                        </m:e>
                      </m:d>
                      <m:r>
                        <m:rPr>
                          <m:nor/>
                        </m:rPr>
                        <a:rPr lang="ru-RU" sz="2400" b="0" i="1">
                          <a:latin typeface="Times New Roman" panose="02020603050405020304" pitchFamily="18" charset="0"/>
                          <a:cs typeface="Times New Roman" panose="02020603050405020304" pitchFamily="18" charset="0"/>
                        </a:rPr>
                        <m:t> + </m:t>
                      </m:r>
                    </m:oMath>
                  </m:oMathPara>
                </a14:m>
                <a:endParaRPr lang="en-US" sz="2400" b="0" i="1"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B570E699-9C3D-A6F9-A659-C8825D776891}"/>
                  </a:ext>
                </a:extLst>
              </p:cNvPr>
              <p:cNvSpPr txBox="1">
                <a:spLocks noRot="1" noChangeAspect="1" noMove="1" noResize="1" noEditPoints="1" noAdjustHandles="1" noChangeArrowheads="1" noChangeShapeType="1" noTextEdit="1"/>
              </p:cNvSpPr>
              <p:nvPr/>
            </p:nvSpPr>
            <p:spPr>
              <a:xfrm>
                <a:off x="431493" y="2046333"/>
                <a:ext cx="4674467" cy="922176"/>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F02C17E-7DDC-0AB0-882D-DCD819D2BFCC}"/>
                  </a:ext>
                </a:extLst>
              </p:cNvPr>
              <p:cNvSpPr txBox="1"/>
              <p:nvPr/>
            </p:nvSpPr>
            <p:spPr>
              <a:xfrm>
                <a:off x="4701734" y="2046333"/>
                <a:ext cx="5360640"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2400" i="1" smtClean="0">
                              <a:solidFill>
                                <a:srgbClr val="7030A0"/>
                              </a:solidFill>
                              <a:latin typeface="Cambria Math" panose="02040503050406030204" pitchFamily="18" charset="0"/>
                              <a:cs typeface="Times New Roman" panose="02020603050405020304" pitchFamily="18" charset="0"/>
                            </a:rPr>
                          </m:ctrlPr>
                        </m:sSubPr>
                        <m:e>
                          <m:r>
                            <a:rPr lang="en-US" sz="2400" i="1">
                              <a:solidFill>
                                <a:srgbClr val="7030A0"/>
                              </a:solidFill>
                              <a:latin typeface="Cambria Math" panose="02040503050406030204" pitchFamily="18" charset="0"/>
                              <a:cs typeface="Times New Roman" panose="02020603050405020304" pitchFamily="18" charset="0"/>
                            </a:rPr>
                            <m:t>𝐼</m:t>
                          </m:r>
                        </m:e>
                        <m:sub>
                          <m:r>
                            <a:rPr lang="en-US" sz="2400" i="1">
                              <a:solidFill>
                                <a:srgbClr val="7030A0"/>
                              </a:solidFill>
                              <a:latin typeface="Cambria Math" panose="02040503050406030204" pitchFamily="18" charset="0"/>
                              <a:cs typeface="Times New Roman" panose="02020603050405020304" pitchFamily="18" charset="0"/>
                            </a:rPr>
                            <m:t>0</m:t>
                          </m:r>
                          <m:r>
                            <a:rPr lang="en-US" sz="2400" b="0" i="1" smtClean="0">
                              <a:solidFill>
                                <a:srgbClr val="7030A0"/>
                              </a:solidFill>
                              <a:latin typeface="Cambria Math" panose="02040503050406030204" pitchFamily="18" charset="0"/>
                              <a:cs typeface="Times New Roman" panose="02020603050405020304" pitchFamily="18" charset="0"/>
                            </a:rPr>
                            <m:t>2</m:t>
                          </m:r>
                        </m:sub>
                      </m:sSub>
                      <m:d>
                        <m:dPr>
                          <m:begChr m:val="["/>
                          <m:endChr m:val="]"/>
                          <m:ctrlPr>
                            <a:rPr lang="ru-RU" sz="2400" b="0" i="1">
                              <a:latin typeface="Cambria Math" panose="02040503050406030204" pitchFamily="18" charset="0"/>
                            </a:rPr>
                          </m:ctrlPr>
                        </m:dPr>
                        <m:e>
                          <m:r>
                            <m:rPr>
                              <m:nor/>
                            </m:rPr>
                            <a:rPr lang="ru-RU" sz="2400" b="0" i="1">
                              <a:latin typeface="Times New Roman" panose="02020603050405020304" pitchFamily="18" charset="0"/>
                              <a:cs typeface="Times New Roman" panose="02020603050405020304" pitchFamily="18" charset="0"/>
                            </a:rPr>
                            <m:t>exp</m:t>
                          </m:r>
                          <m:d>
                            <m:dPr>
                              <m:ctrlPr>
                                <a:rPr lang="ru-RU" sz="2400" b="0" i="1">
                                  <a:latin typeface="Cambria Math" panose="02040503050406030204" pitchFamily="18" charset="0"/>
                                </a:rPr>
                              </m:ctrlPr>
                            </m:dPr>
                            <m:e>
                              <m:r>
                                <m:rPr>
                                  <m:nor/>
                                </m:rPr>
                                <a:rPr lang="ru-RU" sz="2400" b="0" i="1">
                                  <a:latin typeface="Times New Roman" panose="02020603050405020304" pitchFamily="18" charset="0"/>
                                  <a:cs typeface="Times New Roman" panose="02020603050405020304" pitchFamily="18" charset="0"/>
                                </a:rPr>
                                <m:t>−</m:t>
                              </m:r>
                              <m:f>
                                <m:fPr>
                                  <m:ctrlPr>
                                    <a:rPr lang="ru-RU" sz="2400" b="0" i="1">
                                      <a:latin typeface="Cambria Math" panose="02040503050406030204" pitchFamily="18" charset="0"/>
                                    </a:rPr>
                                  </m:ctrlPr>
                                </m:fPr>
                                <m:num>
                                  <m:r>
                                    <m:rPr>
                                      <m:nor/>
                                    </m:rPr>
                                    <a:rPr lang="ru-RU" sz="2400" b="0" i="1">
                                      <a:latin typeface="Times New Roman" panose="02020603050405020304" pitchFamily="18" charset="0"/>
                                      <a:cs typeface="Times New Roman" panose="02020603050405020304" pitchFamily="18" charset="0"/>
                                    </a:rPr>
                                    <m:t>q</m:t>
                                  </m:r>
                                  <m:r>
                                    <m:rPr>
                                      <m:nor/>
                                    </m:rPr>
                                    <a:rPr lang="ru-RU" sz="2400" b="0" i="1">
                                      <a:latin typeface="Times New Roman" panose="02020603050405020304" pitchFamily="18" charset="0"/>
                                      <a:cs typeface="Times New Roman" panose="02020603050405020304" pitchFamily="18" charset="0"/>
                                    </a:rPr>
                                    <m:t>(</m:t>
                                  </m:r>
                                  <m:r>
                                    <m:rPr>
                                      <m:nor/>
                                    </m:rPr>
                                    <a:rPr lang="ru-RU" sz="2400" b="0" i="1">
                                      <a:latin typeface="Times New Roman" panose="02020603050405020304" pitchFamily="18" charset="0"/>
                                      <a:cs typeface="Times New Roman" panose="02020603050405020304" pitchFamily="18" charset="0"/>
                                    </a:rPr>
                                    <m:t>V</m:t>
                                  </m:r>
                                  <m:r>
                                    <m:rPr>
                                      <m:nor/>
                                    </m:rPr>
                                    <a:rPr lang="ru-RU" sz="2400" b="0" i="1">
                                      <a:latin typeface="Times New Roman" panose="02020603050405020304" pitchFamily="18" charset="0"/>
                                      <a:cs typeface="Times New Roman" panose="02020603050405020304" pitchFamily="18" charset="0"/>
                                    </a:rPr>
                                    <m:t> −</m:t>
                                  </m:r>
                                  <m:sSub>
                                    <m:sSubPr>
                                      <m:ctrlPr>
                                        <a:rPr lang="ru-RU"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𝑅</m:t>
                                      </m:r>
                                    </m:e>
                                    <m:sub>
                                      <m:r>
                                        <a:rPr lang="en-US" sz="2400" i="1">
                                          <a:latin typeface="Cambria Math" panose="02040503050406030204" pitchFamily="18" charset="0"/>
                                          <a:cs typeface="Times New Roman" panose="02020603050405020304" pitchFamily="18" charset="0"/>
                                        </a:rPr>
                                        <m:t>𝑠</m:t>
                                      </m:r>
                                    </m:sub>
                                  </m:sSub>
                                  <m:r>
                                    <m:rPr>
                                      <m:nor/>
                                    </m:rPr>
                                    <a:rPr lang="ru-RU" sz="2400" b="0" i="1">
                                      <a:latin typeface="Times New Roman" panose="02020603050405020304" pitchFamily="18" charset="0"/>
                                      <a:cs typeface="Times New Roman" panose="02020603050405020304" pitchFamily="18" charset="0"/>
                                    </a:rPr>
                                    <m:t>I</m:t>
                                  </m:r>
                                  <m:r>
                                    <m:rPr>
                                      <m:nor/>
                                    </m:rPr>
                                    <a:rPr lang="ru-RU" sz="2400" b="0" i="1">
                                      <a:latin typeface="Times New Roman" panose="02020603050405020304" pitchFamily="18" charset="0"/>
                                      <a:cs typeface="Times New Roman" panose="02020603050405020304" pitchFamily="18" charset="0"/>
                                    </a:rPr>
                                    <m:t> )</m:t>
                                  </m:r>
                                </m:num>
                                <m:den>
                                  <m:r>
                                    <m:rPr>
                                      <m:nor/>
                                    </m:rPr>
                                    <a:rPr lang="ru-RU" sz="2400" b="0" i="1" smtClean="0">
                                      <a:solidFill>
                                        <a:schemeClr val="tx1"/>
                                      </a:solidFill>
                                      <a:latin typeface="Times New Roman" panose="02020603050405020304" pitchFamily="18" charset="0"/>
                                      <a:cs typeface="Times New Roman" panose="02020603050405020304" pitchFamily="18" charset="0"/>
                                    </a:rPr>
                                    <m:t>n</m:t>
                                  </m:r>
                                  <m:r>
                                    <m:rPr>
                                      <m:nor/>
                                    </m:rPr>
                                    <a:rPr lang="uk-UA" sz="2400" b="0" i="1" smtClean="0">
                                      <a:solidFill>
                                        <a:srgbClr val="FF0000"/>
                                      </a:solidFill>
                                      <a:latin typeface="Times New Roman" panose="02020603050405020304" pitchFamily="18" charset="0"/>
                                      <a:cs typeface="Times New Roman" panose="02020603050405020304" pitchFamily="18" charset="0"/>
                                    </a:rPr>
                                    <m:t> </m:t>
                                  </m:r>
                                  <m:r>
                                    <m:rPr>
                                      <m:nor/>
                                    </m:rPr>
                                    <a:rPr lang="ru-RU" sz="2400" b="0" i="1">
                                      <a:latin typeface="Times New Roman" panose="02020603050405020304" pitchFamily="18" charset="0"/>
                                      <a:cs typeface="Times New Roman" panose="02020603050405020304" pitchFamily="18" charset="0"/>
                                    </a:rPr>
                                    <m:t>kT</m:t>
                                  </m:r>
                                </m:den>
                              </m:f>
                            </m:e>
                          </m:d>
                          <m:r>
                            <a:rPr lang="ru-RU" sz="2400" b="0" i="0">
                              <a:latin typeface="Cambria Math" panose="02040503050406030204" pitchFamily="18" charset="0"/>
                            </a:rPr>
                            <m:t> </m:t>
                          </m:r>
                          <m:r>
                            <m:rPr>
                              <m:nor/>
                            </m:rPr>
                            <a:rPr lang="ru-RU" sz="2400" b="0" i="1">
                              <a:latin typeface="Times New Roman" panose="02020603050405020304" pitchFamily="18" charset="0"/>
                              <a:cs typeface="Times New Roman" panose="02020603050405020304" pitchFamily="18" charset="0"/>
                            </a:rPr>
                            <m:t>− 1</m:t>
                          </m:r>
                        </m:e>
                      </m:d>
                      <m:r>
                        <m:rPr>
                          <m:nor/>
                        </m:rPr>
                        <a:rPr lang="ru-RU" sz="2400" b="0" i="1">
                          <a:latin typeface="Times New Roman" panose="02020603050405020304" pitchFamily="18" charset="0"/>
                          <a:cs typeface="Times New Roman" panose="02020603050405020304" pitchFamily="18" charset="0"/>
                        </a:rPr>
                        <m:t>+</m:t>
                      </m:r>
                      <m:f>
                        <m:fPr>
                          <m:ctrlPr>
                            <a:rPr lang="ru-RU" sz="2400" b="0" i="1">
                              <a:latin typeface="Cambria Math" panose="02040503050406030204" pitchFamily="18" charset="0"/>
                            </a:rPr>
                          </m:ctrlPr>
                        </m:fPr>
                        <m:num>
                          <m:r>
                            <m:rPr>
                              <m:nor/>
                            </m:rPr>
                            <a:rPr lang="ru-RU" sz="2400" b="0" i="1">
                              <a:latin typeface="Times New Roman" panose="02020603050405020304" pitchFamily="18" charset="0"/>
                              <a:cs typeface="Times New Roman" panose="02020603050405020304" pitchFamily="18" charset="0"/>
                            </a:rPr>
                            <m:t>V</m:t>
                          </m:r>
                          <m:r>
                            <m:rPr>
                              <m:nor/>
                            </m:rPr>
                            <a:rPr lang="ru-RU" sz="2400" b="0" i="1">
                              <a:latin typeface="Times New Roman" panose="02020603050405020304" pitchFamily="18" charset="0"/>
                              <a:cs typeface="Times New Roman" panose="02020603050405020304" pitchFamily="18" charset="0"/>
                            </a:rPr>
                            <m:t> −</m:t>
                          </m:r>
                          <m:sSub>
                            <m:sSubPr>
                              <m:ctrlPr>
                                <a:rPr lang="ru-RU"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𝑅</m:t>
                              </m:r>
                            </m:e>
                            <m:sub>
                              <m:r>
                                <a:rPr lang="en-US" sz="2400" i="1">
                                  <a:latin typeface="Cambria Math" panose="02040503050406030204" pitchFamily="18" charset="0"/>
                                  <a:cs typeface="Times New Roman" panose="02020603050405020304" pitchFamily="18" charset="0"/>
                                </a:rPr>
                                <m:t>𝑠</m:t>
                              </m:r>
                            </m:sub>
                          </m:sSub>
                          <m:r>
                            <m:rPr>
                              <m:nor/>
                            </m:rPr>
                            <a:rPr lang="ru-RU" sz="2400" b="0" i="1">
                              <a:latin typeface="Times New Roman" panose="02020603050405020304" pitchFamily="18" charset="0"/>
                              <a:cs typeface="Times New Roman" panose="02020603050405020304" pitchFamily="18" charset="0"/>
                            </a:rPr>
                            <m:t>I</m:t>
                          </m:r>
                        </m:num>
                        <m:den>
                          <m:sSub>
                            <m:sSubPr>
                              <m:ctrlPr>
                                <a:rPr lang="ru-RU"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𝑅</m:t>
                              </m:r>
                            </m:e>
                            <m:sub>
                              <m:r>
                                <a:rPr lang="en-US" sz="2400" i="1">
                                  <a:latin typeface="Cambria Math" panose="02040503050406030204" pitchFamily="18" charset="0"/>
                                  <a:cs typeface="Times New Roman" panose="02020603050405020304" pitchFamily="18" charset="0"/>
                                </a:rPr>
                                <m:t>𝑠</m:t>
                              </m:r>
                              <m:r>
                                <a:rPr lang="en-US" sz="2400" b="0" i="1" smtClean="0">
                                  <a:latin typeface="Cambria Math" panose="02040503050406030204" pitchFamily="18" charset="0"/>
                                  <a:cs typeface="Times New Roman" panose="02020603050405020304" pitchFamily="18" charset="0"/>
                                </a:rPr>
                                <m:t>h</m:t>
                              </m:r>
                            </m:sub>
                          </m:sSub>
                        </m:den>
                      </m:f>
                    </m:oMath>
                  </m:oMathPara>
                </a14:m>
                <a:endParaRPr lang="ru-RU" dirty="0">
                  <a:latin typeface="Times New Roman" panose="02020603050405020304" pitchFamily="18" charset="0"/>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id="{5F02C17E-7DDC-0AB0-882D-DCD819D2BFCC}"/>
                  </a:ext>
                </a:extLst>
              </p:cNvPr>
              <p:cNvSpPr txBox="1">
                <a:spLocks noRot="1" noChangeAspect="1" noMove="1" noResize="1" noEditPoints="1" noAdjustHandles="1" noChangeArrowheads="1" noChangeShapeType="1" noTextEdit="1"/>
              </p:cNvSpPr>
              <p:nvPr/>
            </p:nvSpPr>
            <p:spPr>
              <a:xfrm>
                <a:off x="4701734" y="2046333"/>
                <a:ext cx="5360640" cy="922176"/>
              </a:xfrm>
              <a:prstGeom prst="rect">
                <a:avLst/>
              </a:prstGeom>
              <a:blipFill>
                <a:blip r:embed="rId4"/>
                <a:stretch>
                  <a:fillRect/>
                </a:stretch>
              </a:blipFill>
            </p:spPr>
            <p:txBody>
              <a:bodyPr/>
              <a:lstStyle/>
              <a:p>
                <a:r>
                  <a:rPr lang="ru-RU">
                    <a:noFill/>
                  </a:rPr>
                  <a:t> </a:t>
                </a:r>
              </a:p>
            </p:txBody>
          </p:sp>
        </mc:Fallback>
      </mc:AlternateContent>
      <p:pic>
        <p:nvPicPr>
          <p:cNvPr id="14" name="Рисунок 13">
            <a:extLst>
              <a:ext uri="{FF2B5EF4-FFF2-40B4-BE49-F238E27FC236}">
                <a16:creationId xmlns:a16="http://schemas.microsoft.com/office/drawing/2014/main" id="{EAEB0453-4E98-B27A-173A-35E030D21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0062374" y="2331397"/>
            <a:ext cx="461665" cy="347976"/>
          </a:xfrm>
          <a:prstGeom prst="rect">
            <a:avLst/>
          </a:prstGeom>
        </p:spPr>
      </p:pic>
      <p:sp>
        <p:nvSpPr>
          <p:cNvPr id="25" name="Правая фигурная скобка 24">
            <a:extLst>
              <a:ext uri="{FF2B5EF4-FFF2-40B4-BE49-F238E27FC236}">
                <a16:creationId xmlns:a16="http://schemas.microsoft.com/office/drawing/2014/main" id="{BD94A1EC-FB6E-7C3C-66B8-138108575916}"/>
              </a:ext>
            </a:extLst>
          </p:cNvPr>
          <p:cNvSpPr/>
          <p:nvPr/>
        </p:nvSpPr>
        <p:spPr>
          <a:xfrm rot="16200000">
            <a:off x="2661282" y="186411"/>
            <a:ext cx="233460" cy="35715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7" name="TextBox 26">
            <a:extLst>
              <a:ext uri="{FF2B5EF4-FFF2-40B4-BE49-F238E27FC236}">
                <a16:creationId xmlns:a16="http://schemas.microsoft.com/office/drawing/2014/main" id="{1982D4D9-0C83-BB86-BCBF-86A8B7A240BD}"/>
              </a:ext>
            </a:extLst>
          </p:cNvPr>
          <p:cNvSpPr txBox="1"/>
          <p:nvPr/>
        </p:nvSpPr>
        <p:spPr>
          <a:xfrm>
            <a:off x="1203757" y="1421655"/>
            <a:ext cx="3211011" cy="400110"/>
          </a:xfrm>
          <a:prstGeom prst="rect">
            <a:avLst/>
          </a:prstGeom>
          <a:noFill/>
        </p:spPr>
        <p:txBody>
          <a:bodyPr wrap="square" rtlCol="0">
            <a:spAutoFit/>
          </a:bodyPr>
          <a:lstStyle/>
          <a:p>
            <a:r>
              <a:rPr lang="uk-UA" sz="2000" dirty="0">
                <a:latin typeface="Times New Roman" panose="02020603050405020304" pitchFamily="18" charset="0"/>
                <a:cs typeface="Times New Roman" panose="02020603050405020304" pitchFamily="18" charset="0"/>
              </a:rPr>
              <a:t>визначає </a:t>
            </a:r>
            <a:r>
              <a:rPr lang="uk-UA" sz="2000" dirty="0">
                <a:solidFill>
                  <a:srgbClr val="00B050"/>
                </a:solidFill>
                <a:latin typeface="Times New Roman" panose="02020603050405020304" pitchFamily="18" charset="0"/>
                <a:cs typeface="Times New Roman" panose="02020603050405020304" pitchFamily="18" charset="0"/>
              </a:rPr>
              <a:t>дифузійний</a:t>
            </a:r>
            <a:r>
              <a:rPr lang="uk-UA" sz="2000" dirty="0">
                <a:latin typeface="Times New Roman" panose="02020603050405020304" pitchFamily="18" charset="0"/>
                <a:cs typeface="Times New Roman" panose="02020603050405020304" pitchFamily="18" charset="0"/>
              </a:rPr>
              <a:t> струм</a:t>
            </a:r>
            <a:endParaRPr lang="ru-RU" sz="2000" dirty="0">
              <a:latin typeface="Times New Roman" panose="02020603050405020304" pitchFamily="18" charset="0"/>
              <a:cs typeface="Times New Roman" panose="02020603050405020304" pitchFamily="18" charset="0"/>
            </a:endParaRPr>
          </a:p>
        </p:txBody>
      </p:sp>
      <p:sp>
        <p:nvSpPr>
          <p:cNvPr id="31" name="Правая фигурная скобка 30">
            <a:extLst>
              <a:ext uri="{FF2B5EF4-FFF2-40B4-BE49-F238E27FC236}">
                <a16:creationId xmlns:a16="http://schemas.microsoft.com/office/drawing/2014/main" id="{ECAD27DD-EF89-61CC-F2F1-16F8F2395992}"/>
              </a:ext>
            </a:extLst>
          </p:cNvPr>
          <p:cNvSpPr/>
          <p:nvPr/>
        </p:nvSpPr>
        <p:spPr>
          <a:xfrm rot="16200000">
            <a:off x="6685270" y="181808"/>
            <a:ext cx="233460" cy="35715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9" name="TextBox 38">
            <a:extLst>
              <a:ext uri="{FF2B5EF4-FFF2-40B4-BE49-F238E27FC236}">
                <a16:creationId xmlns:a16="http://schemas.microsoft.com/office/drawing/2014/main" id="{5939E967-D258-9C29-5ECE-0F6644F951FA}"/>
              </a:ext>
            </a:extLst>
          </p:cNvPr>
          <p:cNvSpPr txBox="1"/>
          <p:nvPr/>
        </p:nvSpPr>
        <p:spPr>
          <a:xfrm>
            <a:off x="4905987" y="1427247"/>
            <a:ext cx="3792026" cy="400110"/>
          </a:xfrm>
          <a:prstGeom prst="rect">
            <a:avLst/>
          </a:prstGeom>
          <a:noFill/>
        </p:spPr>
        <p:txBody>
          <a:bodyPr wrap="square" rtlCol="0">
            <a:spAutoFit/>
          </a:bodyPr>
          <a:lstStyle/>
          <a:p>
            <a:r>
              <a:rPr lang="uk-UA" sz="2000" dirty="0">
                <a:latin typeface="Times New Roman" panose="02020603050405020304" pitchFamily="18" charset="0"/>
                <a:cs typeface="Times New Roman" panose="02020603050405020304" pitchFamily="18" charset="0"/>
              </a:rPr>
              <a:t>визначає </a:t>
            </a:r>
            <a:r>
              <a:rPr lang="uk-UA" sz="2000" dirty="0">
                <a:solidFill>
                  <a:srgbClr val="7030A0"/>
                </a:solidFill>
                <a:latin typeface="Times New Roman" panose="02020603050405020304" pitchFamily="18" charset="0"/>
                <a:cs typeface="Times New Roman" panose="02020603050405020304" pitchFamily="18" charset="0"/>
              </a:rPr>
              <a:t>рекомбінаційний</a:t>
            </a:r>
            <a:r>
              <a:rPr lang="uk-UA" sz="2000" dirty="0">
                <a:latin typeface="Times New Roman" panose="02020603050405020304" pitchFamily="18" charset="0"/>
                <a:cs typeface="Times New Roman" panose="02020603050405020304" pitchFamily="18" charset="0"/>
              </a:rPr>
              <a:t> струм</a:t>
            </a:r>
            <a:endParaRPr lang="ru-RU" sz="20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2BF4D66D-2174-ED9A-6D34-F05B825E9789}"/>
              </a:ext>
            </a:extLst>
          </p:cNvPr>
          <p:cNvSpPr txBox="1"/>
          <p:nvPr/>
        </p:nvSpPr>
        <p:spPr>
          <a:xfrm>
            <a:off x="10619446" y="2134466"/>
            <a:ext cx="1319550" cy="707886"/>
          </a:xfrm>
          <a:prstGeom prst="rect">
            <a:avLst/>
          </a:prstGeom>
          <a:noFill/>
        </p:spPr>
        <p:txBody>
          <a:bodyPr wrap="square" rtlCol="0">
            <a:spAutoFit/>
          </a:bodyPr>
          <a:lstStyle/>
          <a:p>
            <a:pPr algn="ctr"/>
            <a:r>
              <a:rPr lang="uk-UA" sz="2000" dirty="0" err="1">
                <a:latin typeface="Times New Roman" panose="02020603050405020304" pitchFamily="18" charset="0"/>
                <a:cs typeface="Times New Roman" panose="02020603050405020304" pitchFamily="18" charset="0"/>
              </a:rPr>
              <a:t>дводіодна</a:t>
            </a:r>
            <a:r>
              <a:rPr lang="uk-UA" sz="2000" dirty="0">
                <a:latin typeface="Times New Roman" panose="02020603050405020304" pitchFamily="18" charset="0"/>
                <a:cs typeface="Times New Roman" panose="02020603050405020304" pitchFamily="18" charset="0"/>
              </a:rPr>
              <a:t> </a:t>
            </a:r>
          </a:p>
          <a:p>
            <a:pPr algn="ctr"/>
            <a:r>
              <a:rPr lang="uk-UA" sz="2000" dirty="0">
                <a:latin typeface="Times New Roman" panose="02020603050405020304" pitchFamily="18" charset="0"/>
                <a:cs typeface="Times New Roman" panose="02020603050405020304" pitchFamily="18" charset="0"/>
              </a:rPr>
              <a:t>модель</a:t>
            </a:r>
            <a:endParaRPr lang="ru-RU" sz="2000" dirty="0">
              <a:latin typeface="Times New Roman" panose="02020603050405020304" pitchFamily="18" charset="0"/>
              <a:cs typeface="Times New Roman" panose="02020603050405020304" pitchFamily="18" charset="0"/>
            </a:endParaRPr>
          </a:p>
        </p:txBody>
      </p:sp>
      <p:sp>
        <p:nvSpPr>
          <p:cNvPr id="7" name="Овал 6">
            <a:extLst>
              <a:ext uri="{FF2B5EF4-FFF2-40B4-BE49-F238E27FC236}">
                <a16:creationId xmlns:a16="http://schemas.microsoft.com/office/drawing/2014/main" id="{46BE34FF-C17A-45E5-C744-63FB5C1A8CA8}"/>
              </a:ext>
            </a:extLst>
          </p:cNvPr>
          <p:cNvSpPr/>
          <p:nvPr/>
        </p:nvSpPr>
        <p:spPr>
          <a:xfrm>
            <a:off x="6750996" y="2594119"/>
            <a:ext cx="288501" cy="26520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E543EF9E-3E43-E83C-9606-8A3D165C9F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664414" y="3003731"/>
            <a:ext cx="461665" cy="34797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98FD7E-6930-8787-4CD9-BEAA46272F74}"/>
                  </a:ext>
                </a:extLst>
              </p:cNvPr>
              <p:cNvSpPr txBox="1"/>
              <p:nvPr/>
            </p:nvSpPr>
            <p:spPr>
              <a:xfrm>
                <a:off x="72209" y="3504761"/>
                <a:ext cx="12047581" cy="400110"/>
              </a:xfrm>
              <a:prstGeom prst="rect">
                <a:avLst/>
              </a:prstGeom>
              <a:noFill/>
            </p:spPr>
            <p:txBody>
              <a:bodyPr wrap="square" rtlCol="0">
                <a:spAutoFit/>
              </a:bodyPr>
              <a:lstStyle/>
              <a:p>
                <a:r>
                  <a:rPr lang="uk-UA" sz="2000" dirty="0">
                    <a:latin typeface="Times New Roman" panose="02020603050405020304" pitchFamily="18" charset="0"/>
                    <a:cs typeface="Times New Roman" panose="02020603050405020304" pitchFamily="18" charset="0"/>
                  </a:rPr>
                  <a:t>Під час апроксимації шуканими параметрами були: фактор </a:t>
                </a:r>
                <a:r>
                  <a:rPr lang="uk-UA" sz="2000" dirty="0" err="1">
                    <a:latin typeface="Times New Roman" panose="02020603050405020304" pitchFamily="18" charset="0"/>
                    <a:cs typeface="Times New Roman" panose="02020603050405020304" pitchFamily="18" charset="0"/>
                  </a:rPr>
                  <a:t>неідеальності</a:t>
                </a:r>
                <a:r>
                  <a:rPr lang="uk-UA"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a:t>
                </a:r>
                <a:r>
                  <a:rPr lang="uk-UA" sz="2000" dirty="0">
                    <a:latin typeface="Times New Roman" panose="02020603050405020304" pitchFamily="18" charset="0"/>
                    <a:cs typeface="Times New Roman" panose="02020603050405020304" pitchFamily="18" charset="0"/>
                  </a:rPr>
                  <a:t> та струми насичення (</a:t>
                </a:r>
                <a14:m>
                  <m:oMath xmlns:m="http://schemas.openxmlformats.org/officeDocument/2006/math">
                    <m:sSub>
                      <m:sSubPr>
                        <m:ctrlPr>
                          <a:rPr lang="en-US" sz="2000" i="1" dirty="0" smtClean="0">
                            <a:solidFill>
                              <a:srgbClr val="00B050"/>
                            </a:solidFill>
                            <a:latin typeface="Cambria Math" panose="02040503050406030204" pitchFamily="18" charset="0"/>
                          </a:rPr>
                        </m:ctrlPr>
                      </m:sSubPr>
                      <m:e>
                        <m:r>
                          <a:rPr lang="en-US" sz="2000" b="0" i="1" dirty="0" smtClean="0">
                            <a:solidFill>
                              <a:srgbClr val="00B050"/>
                            </a:solidFill>
                            <a:latin typeface="Cambria Math" panose="02040503050406030204" pitchFamily="18" charset="0"/>
                            <a:cs typeface="Times New Roman" panose="02020603050405020304" pitchFamily="18" charset="0"/>
                          </a:rPr>
                          <m:t>𝐼</m:t>
                        </m:r>
                      </m:e>
                      <m:sub>
                        <m:r>
                          <a:rPr lang="en-US" sz="2000" b="0" i="1" dirty="0" smtClean="0">
                            <a:solidFill>
                              <a:srgbClr val="00B050"/>
                            </a:solidFill>
                            <a:latin typeface="Cambria Math" panose="02040503050406030204" pitchFamily="18" charset="0"/>
                            <a:cs typeface="Times New Roman" panose="02020603050405020304" pitchFamily="18" charset="0"/>
                          </a:rPr>
                          <m:t>01</m:t>
                        </m:r>
                      </m:sub>
                    </m:sSub>
                    <m:r>
                      <a:rPr lang="en-US" sz="2000" b="0" i="1" dirty="0" smtClean="0">
                        <a:latin typeface="Cambria Math" panose="02040503050406030204" pitchFamily="18" charset="0"/>
                        <a:cs typeface="Times New Roman" panose="02020603050405020304" pitchFamily="18" charset="0"/>
                      </a:rPr>
                      <m:t> </m:t>
                    </m:r>
                    <m:r>
                      <a:rPr lang="uk-UA" sz="2000" b="0" i="1" dirty="0" smtClean="0">
                        <a:latin typeface="Cambria Math" panose="02040503050406030204" pitchFamily="18" charset="0"/>
                        <a:cs typeface="Times New Roman" panose="02020603050405020304" pitchFamily="18" charset="0"/>
                      </a:rPr>
                      <m:t>та </m:t>
                    </m:r>
                    <m:sSub>
                      <m:sSubPr>
                        <m:ctrlPr>
                          <a:rPr lang="en-US" sz="2000" i="1" dirty="0" smtClean="0">
                            <a:solidFill>
                              <a:srgbClr val="7030A0"/>
                            </a:solidFill>
                            <a:latin typeface="Cambria Math" panose="02040503050406030204" pitchFamily="18" charset="0"/>
                          </a:rPr>
                        </m:ctrlPr>
                      </m:sSubPr>
                      <m:e>
                        <m:r>
                          <a:rPr lang="en-US" sz="2000" i="1" dirty="0">
                            <a:solidFill>
                              <a:srgbClr val="7030A0"/>
                            </a:solidFill>
                            <a:latin typeface="Cambria Math" panose="02040503050406030204" pitchFamily="18" charset="0"/>
                            <a:cs typeface="Times New Roman" panose="02020603050405020304" pitchFamily="18" charset="0"/>
                          </a:rPr>
                          <m:t>𝐼</m:t>
                        </m:r>
                      </m:e>
                      <m:sub>
                        <m:r>
                          <a:rPr lang="en-US" sz="2000" i="1" dirty="0">
                            <a:solidFill>
                              <a:srgbClr val="7030A0"/>
                            </a:solidFill>
                            <a:latin typeface="Cambria Math" panose="02040503050406030204" pitchFamily="18" charset="0"/>
                            <a:cs typeface="Times New Roman" panose="02020603050405020304" pitchFamily="18" charset="0"/>
                          </a:rPr>
                          <m:t>0</m:t>
                        </m:r>
                        <m:r>
                          <a:rPr lang="uk-UA" sz="2000" b="0" i="1" dirty="0" smtClean="0">
                            <a:solidFill>
                              <a:srgbClr val="7030A0"/>
                            </a:solidFill>
                            <a:latin typeface="Cambria Math" panose="02040503050406030204" pitchFamily="18" charset="0"/>
                            <a:cs typeface="Times New Roman" panose="02020603050405020304" pitchFamily="18" charset="0"/>
                          </a:rPr>
                          <m:t>2</m:t>
                        </m:r>
                      </m:sub>
                    </m:sSub>
                  </m:oMath>
                </a14:m>
                <a:r>
                  <a:rPr lang="ru-RU" sz="2000" dirty="0">
                    <a:latin typeface="Times New Roman" panose="02020603050405020304" pitchFamily="18" charset="0"/>
                    <a:cs typeface="Times New Roman" panose="02020603050405020304" pitchFamily="18" charset="0"/>
                  </a:rPr>
                  <a:t>)</a:t>
                </a:r>
              </a:p>
            </p:txBody>
          </p:sp>
        </mc:Choice>
        <mc:Fallback xmlns="">
          <p:sp>
            <p:nvSpPr>
              <p:cNvPr id="10" name="TextBox 9">
                <a:extLst>
                  <a:ext uri="{FF2B5EF4-FFF2-40B4-BE49-F238E27FC236}">
                    <a16:creationId xmlns:a16="http://schemas.microsoft.com/office/drawing/2014/main" id="{EA98FD7E-6930-8787-4CD9-BEAA46272F74}"/>
                  </a:ext>
                </a:extLst>
              </p:cNvPr>
              <p:cNvSpPr txBox="1">
                <a:spLocks noRot="1" noChangeAspect="1" noMove="1" noResize="1" noEditPoints="1" noAdjustHandles="1" noChangeArrowheads="1" noChangeShapeType="1" noTextEdit="1"/>
              </p:cNvSpPr>
              <p:nvPr/>
            </p:nvSpPr>
            <p:spPr>
              <a:xfrm>
                <a:off x="72209" y="3504761"/>
                <a:ext cx="12047581" cy="400110"/>
              </a:xfrm>
              <a:prstGeom prst="rect">
                <a:avLst/>
              </a:prstGeom>
              <a:blipFill>
                <a:blip r:embed="rId6"/>
                <a:stretch>
                  <a:fillRect l="-557" t="-9091" r="-152" b="-25758"/>
                </a:stretch>
              </a:blipFill>
            </p:spPr>
            <p:txBody>
              <a:bodyPr/>
              <a:lstStyle/>
              <a:p>
                <a:r>
                  <a:rPr lang="ru-RU">
                    <a:noFill/>
                  </a:rPr>
                  <a:t> </a:t>
                </a:r>
              </a:p>
            </p:txBody>
          </p:sp>
        </mc:Fallback>
      </mc:AlternateContent>
      <p:sp>
        <p:nvSpPr>
          <p:cNvPr id="11" name="Прямоугольник: скругленные углы 10">
            <a:extLst>
              <a:ext uri="{FF2B5EF4-FFF2-40B4-BE49-F238E27FC236}">
                <a16:creationId xmlns:a16="http://schemas.microsoft.com/office/drawing/2014/main" id="{0336B887-A688-7DF2-BF36-4E8781D0E407}"/>
              </a:ext>
            </a:extLst>
          </p:cNvPr>
          <p:cNvSpPr/>
          <p:nvPr/>
        </p:nvSpPr>
        <p:spPr>
          <a:xfrm>
            <a:off x="5768502" y="3504761"/>
            <a:ext cx="2725257" cy="40011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B37F5CB3-D71F-8D0D-429A-3B2DC4E1B074}"/>
              </a:ext>
            </a:extLst>
          </p:cNvPr>
          <p:cNvSpPr/>
          <p:nvPr/>
        </p:nvSpPr>
        <p:spPr>
          <a:xfrm>
            <a:off x="992220" y="3504761"/>
            <a:ext cx="1478605" cy="40011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Рисунок 14">
            <a:extLst>
              <a:ext uri="{FF2B5EF4-FFF2-40B4-BE49-F238E27FC236}">
                <a16:creationId xmlns:a16="http://schemas.microsoft.com/office/drawing/2014/main" id="{C519A6BA-F4F2-BF34-CAEE-866EC140E5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81956">
            <a:off x="1038361" y="4057964"/>
            <a:ext cx="461665" cy="347976"/>
          </a:xfrm>
          <a:prstGeom prst="rect">
            <a:avLst/>
          </a:prstGeom>
        </p:spPr>
      </p:pic>
      <p:sp>
        <p:nvSpPr>
          <p:cNvPr id="16" name="Прямоугольник: скругленные углы 15">
            <a:extLst>
              <a:ext uri="{FF2B5EF4-FFF2-40B4-BE49-F238E27FC236}">
                <a16:creationId xmlns:a16="http://schemas.microsoft.com/office/drawing/2014/main" id="{26F8A8F5-3A49-0D90-61F7-B47793909F75}"/>
              </a:ext>
            </a:extLst>
          </p:cNvPr>
          <p:cNvSpPr/>
          <p:nvPr/>
        </p:nvSpPr>
        <p:spPr>
          <a:xfrm>
            <a:off x="10671243" y="2151442"/>
            <a:ext cx="1215957" cy="7078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rgbClr val="FF0000"/>
              </a:solidFill>
            </a:endParaRPr>
          </a:p>
        </p:txBody>
      </p:sp>
      <p:pic>
        <p:nvPicPr>
          <p:cNvPr id="18" name="Рисунок 17" descr="Изображение выглядит как диаграмма, карта, текст, графический дизайн&#10;&#10;Содержимое, созданное искусственным интеллектом, может быть неверным.">
            <a:extLst>
              <a:ext uri="{FF2B5EF4-FFF2-40B4-BE49-F238E27FC236}">
                <a16:creationId xmlns:a16="http://schemas.microsoft.com/office/drawing/2014/main" id="{002F8EDD-455A-1779-BE53-5C19964DCFA1}"/>
              </a:ext>
            </a:extLst>
          </p:cNvPr>
          <p:cNvPicPr>
            <a:picLocks noChangeAspect="1"/>
          </p:cNvPicPr>
          <p:nvPr/>
        </p:nvPicPr>
        <p:blipFill>
          <a:blip r:embed="rId7"/>
          <a:stretch>
            <a:fillRect/>
          </a:stretch>
        </p:blipFill>
        <p:spPr>
          <a:xfrm>
            <a:off x="114979" y="4640246"/>
            <a:ext cx="4150077" cy="2075039"/>
          </a:xfrm>
          <a:prstGeom prst="rect">
            <a:avLst/>
          </a:prstGeom>
        </p:spPr>
      </p:pic>
      <p:sp>
        <p:nvSpPr>
          <p:cNvPr id="20" name="TextBox 19">
            <a:extLst>
              <a:ext uri="{FF2B5EF4-FFF2-40B4-BE49-F238E27FC236}">
                <a16:creationId xmlns:a16="http://schemas.microsoft.com/office/drawing/2014/main" id="{4128F431-6A38-E20D-8E1A-C706BDB43EA8}"/>
              </a:ext>
            </a:extLst>
          </p:cNvPr>
          <p:cNvSpPr txBox="1"/>
          <p:nvPr/>
        </p:nvSpPr>
        <p:spPr>
          <a:xfrm>
            <a:off x="222502" y="4538696"/>
            <a:ext cx="175097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IJAYA </a:t>
            </a:r>
            <a:r>
              <a:rPr lang="uk-UA" dirty="0">
                <a:latin typeface="Times New Roman" panose="02020603050405020304" pitchFamily="18" charset="0"/>
                <a:cs typeface="Times New Roman" panose="02020603050405020304" pitchFamily="18" charset="0"/>
              </a:rPr>
              <a:t>алгоритм</a:t>
            </a:r>
            <a:endParaRPr lang="ru-RU" dirty="0">
              <a:latin typeface="Times New Roman" panose="02020603050405020304" pitchFamily="18" charset="0"/>
              <a:cs typeface="Times New Roman" panose="02020603050405020304" pitchFamily="18" charset="0"/>
            </a:endParaRPr>
          </a:p>
        </p:txBody>
      </p:sp>
      <p:sp>
        <p:nvSpPr>
          <p:cNvPr id="21" name="Прямоугольник: скругленные углы 20">
            <a:extLst>
              <a:ext uri="{FF2B5EF4-FFF2-40B4-BE49-F238E27FC236}">
                <a16:creationId xmlns:a16="http://schemas.microsoft.com/office/drawing/2014/main" id="{79EA043D-7BEF-5FBB-FCB3-2AABEC3DF8F9}"/>
              </a:ext>
            </a:extLst>
          </p:cNvPr>
          <p:cNvSpPr/>
          <p:nvPr/>
        </p:nvSpPr>
        <p:spPr>
          <a:xfrm>
            <a:off x="222502" y="4523307"/>
            <a:ext cx="1750979" cy="38472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4" name="Рисунок 23">
            <a:extLst>
              <a:ext uri="{FF2B5EF4-FFF2-40B4-BE49-F238E27FC236}">
                <a16:creationId xmlns:a16="http://schemas.microsoft.com/office/drawing/2014/main" id="{9BB0BAE8-618B-3CFD-1B45-D9D3BABD1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4768" y="5222677"/>
            <a:ext cx="461665" cy="347976"/>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49477D5-8D91-8CF5-77BD-A133A9666029}"/>
                  </a:ext>
                </a:extLst>
              </p:cNvPr>
              <p:cNvSpPr txBox="1"/>
              <p:nvPr/>
            </p:nvSpPr>
            <p:spPr>
              <a:xfrm>
                <a:off x="4973202" y="4231787"/>
                <a:ext cx="4150077" cy="1015663"/>
              </a:xfrm>
              <a:custGeom>
                <a:avLst/>
                <a:gdLst>
                  <a:gd name="csX0" fmla="*/ 0 w 4150077"/>
                  <a:gd name="csY0" fmla="*/ 0 h 1015663"/>
                  <a:gd name="csX1" fmla="*/ 551367 w 4150077"/>
                  <a:gd name="csY1" fmla="*/ 0 h 1015663"/>
                  <a:gd name="csX2" fmla="*/ 1019733 w 4150077"/>
                  <a:gd name="csY2" fmla="*/ 0 h 1015663"/>
                  <a:gd name="csX3" fmla="*/ 1529600 w 4150077"/>
                  <a:gd name="csY3" fmla="*/ 0 h 1015663"/>
                  <a:gd name="csX4" fmla="*/ 2080967 w 4150077"/>
                  <a:gd name="csY4" fmla="*/ 0 h 1015663"/>
                  <a:gd name="csX5" fmla="*/ 2756837 w 4150077"/>
                  <a:gd name="csY5" fmla="*/ 0 h 1015663"/>
                  <a:gd name="csX6" fmla="*/ 3266703 w 4150077"/>
                  <a:gd name="csY6" fmla="*/ 0 h 1015663"/>
                  <a:gd name="csX7" fmla="*/ 4150077 w 4150077"/>
                  <a:gd name="csY7" fmla="*/ 0 h 1015663"/>
                  <a:gd name="csX8" fmla="*/ 4150077 w 4150077"/>
                  <a:gd name="csY8" fmla="*/ 497675 h 1015663"/>
                  <a:gd name="csX9" fmla="*/ 4150077 w 4150077"/>
                  <a:gd name="csY9" fmla="*/ 1015663 h 1015663"/>
                  <a:gd name="csX10" fmla="*/ 3681711 w 4150077"/>
                  <a:gd name="csY10" fmla="*/ 1015663 h 1015663"/>
                  <a:gd name="csX11" fmla="*/ 3171845 w 4150077"/>
                  <a:gd name="csY11" fmla="*/ 1015663 h 1015663"/>
                  <a:gd name="csX12" fmla="*/ 2620477 w 4150077"/>
                  <a:gd name="csY12" fmla="*/ 1015663 h 1015663"/>
                  <a:gd name="csX13" fmla="*/ 2152111 w 4150077"/>
                  <a:gd name="csY13" fmla="*/ 1015663 h 1015663"/>
                  <a:gd name="csX14" fmla="*/ 1683746 w 4150077"/>
                  <a:gd name="csY14" fmla="*/ 1015663 h 1015663"/>
                  <a:gd name="csX15" fmla="*/ 1132378 w 4150077"/>
                  <a:gd name="csY15" fmla="*/ 1015663 h 1015663"/>
                  <a:gd name="csX16" fmla="*/ 664012 w 4150077"/>
                  <a:gd name="csY16" fmla="*/ 1015663 h 1015663"/>
                  <a:gd name="csX17" fmla="*/ 0 w 4150077"/>
                  <a:gd name="csY17" fmla="*/ 1015663 h 1015663"/>
                  <a:gd name="csX18" fmla="*/ 0 w 4150077"/>
                  <a:gd name="csY18" fmla="*/ 517988 h 1015663"/>
                  <a:gd name="csX19" fmla="*/ 0 w 4150077"/>
                  <a:gd name="csY19" fmla="*/ 0 h 101566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150077" h="1015663" extrusionOk="0">
                    <a:moveTo>
                      <a:pt x="0" y="0"/>
                    </a:moveTo>
                    <a:cubicBezTo>
                      <a:pt x="149815" y="-34717"/>
                      <a:pt x="278303" y="61019"/>
                      <a:pt x="551367" y="0"/>
                    </a:cubicBezTo>
                    <a:cubicBezTo>
                      <a:pt x="824431" y="-61019"/>
                      <a:pt x="791741" y="18102"/>
                      <a:pt x="1019733" y="0"/>
                    </a:cubicBezTo>
                    <a:cubicBezTo>
                      <a:pt x="1247725" y="-18102"/>
                      <a:pt x="1344558" y="19882"/>
                      <a:pt x="1529600" y="0"/>
                    </a:cubicBezTo>
                    <a:cubicBezTo>
                      <a:pt x="1714642" y="-19882"/>
                      <a:pt x="1920055" y="7802"/>
                      <a:pt x="2080967" y="0"/>
                    </a:cubicBezTo>
                    <a:cubicBezTo>
                      <a:pt x="2241879" y="-7802"/>
                      <a:pt x="2500558" y="71721"/>
                      <a:pt x="2756837" y="0"/>
                    </a:cubicBezTo>
                    <a:cubicBezTo>
                      <a:pt x="3013116" y="-71721"/>
                      <a:pt x="3100328" y="51042"/>
                      <a:pt x="3266703" y="0"/>
                    </a:cubicBezTo>
                    <a:cubicBezTo>
                      <a:pt x="3433078" y="-51042"/>
                      <a:pt x="3798654" y="7576"/>
                      <a:pt x="4150077" y="0"/>
                    </a:cubicBezTo>
                    <a:cubicBezTo>
                      <a:pt x="4178315" y="164013"/>
                      <a:pt x="4108017" y="378935"/>
                      <a:pt x="4150077" y="497675"/>
                    </a:cubicBezTo>
                    <a:cubicBezTo>
                      <a:pt x="4192137" y="616415"/>
                      <a:pt x="4101245" y="756960"/>
                      <a:pt x="4150077" y="1015663"/>
                    </a:cubicBezTo>
                    <a:cubicBezTo>
                      <a:pt x="3931547" y="1032612"/>
                      <a:pt x="3825605" y="997773"/>
                      <a:pt x="3681711" y="1015663"/>
                    </a:cubicBezTo>
                    <a:cubicBezTo>
                      <a:pt x="3537817" y="1033553"/>
                      <a:pt x="3353106" y="969206"/>
                      <a:pt x="3171845" y="1015663"/>
                    </a:cubicBezTo>
                    <a:cubicBezTo>
                      <a:pt x="2990584" y="1062120"/>
                      <a:pt x="2847379" y="957252"/>
                      <a:pt x="2620477" y="1015663"/>
                    </a:cubicBezTo>
                    <a:cubicBezTo>
                      <a:pt x="2393575" y="1074074"/>
                      <a:pt x="2319020" y="1007007"/>
                      <a:pt x="2152111" y="1015663"/>
                    </a:cubicBezTo>
                    <a:cubicBezTo>
                      <a:pt x="1985202" y="1024319"/>
                      <a:pt x="1829975" y="1007077"/>
                      <a:pt x="1683746" y="1015663"/>
                    </a:cubicBezTo>
                    <a:cubicBezTo>
                      <a:pt x="1537517" y="1024249"/>
                      <a:pt x="1383998" y="950325"/>
                      <a:pt x="1132378" y="1015663"/>
                    </a:cubicBezTo>
                    <a:cubicBezTo>
                      <a:pt x="880758" y="1081001"/>
                      <a:pt x="851320" y="975173"/>
                      <a:pt x="664012" y="1015663"/>
                    </a:cubicBezTo>
                    <a:cubicBezTo>
                      <a:pt x="476704" y="1056153"/>
                      <a:pt x="151642" y="936444"/>
                      <a:pt x="0" y="1015663"/>
                    </a:cubicBezTo>
                    <a:cubicBezTo>
                      <a:pt x="-229" y="896035"/>
                      <a:pt x="29015" y="728516"/>
                      <a:pt x="0" y="517988"/>
                    </a:cubicBezTo>
                    <a:cubicBezTo>
                      <a:pt x="-29015" y="307460"/>
                      <a:pt x="24983" y="112159"/>
                      <a:pt x="0" y="0"/>
                    </a:cubicBezTo>
                    <a:close/>
                  </a:path>
                </a:pathLst>
              </a:custGeom>
              <a:noFill/>
              <a:ln>
                <a:solidFill>
                  <a:schemeClr val="tx1"/>
                </a:solidFill>
                <a:extLst>
                  <a:ext uri="{C807C97D-BFC1-408E-A445-0C87EB9F89A2}">
                    <ask:lineSketchStyleProps xmlns:ask="http://schemas.microsoft.com/office/drawing/2018/sketchyshapes" sd="1003205885">
                      <a:prstGeom prst="rect">
                        <a:avLst/>
                      </a:prstGeom>
                      <ask:type>
                        <ask:lineSketchScribble/>
                      </ask:type>
                    </ask:lineSketchStyleProps>
                  </a:ext>
                </a:extLst>
              </a:ln>
            </p:spPr>
            <p:txBody>
              <a:bodyPr wrap="square">
                <a:spAutoFit/>
              </a:bodyPr>
              <a:lstStyle/>
              <a:p>
                <a:pPr algn="ctr"/>
                <a14:m>
                  <m:oMath xmlns:m="http://schemas.openxmlformats.org/officeDocument/2006/math">
                    <m:sSub>
                      <m:sSubPr>
                        <m:ctrlPr>
                          <a:rPr lang="ru-RU" sz="2000" i="1" smtClean="0">
                            <a:solidFill>
                              <a:srgbClr val="66CCFF"/>
                            </a:solidFill>
                            <a:latin typeface="Cambria Math" panose="02040503050406030204" pitchFamily="18" charset="0"/>
                          </a:rPr>
                        </m:ctrlPr>
                      </m:sSubPr>
                      <m:e>
                        <m:r>
                          <a:rPr lang="ru-RU" sz="2000" b="0" i="1">
                            <a:solidFill>
                              <a:srgbClr val="66CCFF"/>
                            </a:solidFill>
                            <a:latin typeface="Cambria Math" panose="02040503050406030204" pitchFamily="18" charset="0"/>
                          </a:rPr>
                          <m:t>𝑛</m:t>
                        </m:r>
                      </m:e>
                      <m:sub>
                        <m:r>
                          <a:rPr lang="ru-RU" sz="2000" b="0" i="1">
                            <a:solidFill>
                              <a:srgbClr val="66CCFF"/>
                            </a:solidFill>
                            <a:latin typeface="Cambria Math" panose="02040503050406030204" pitchFamily="18" charset="0"/>
                          </a:rPr>
                          <m:t>𝐹𝑒</m:t>
                        </m:r>
                      </m:sub>
                    </m:sSub>
                  </m:oMath>
                </a14:m>
                <a:r>
                  <a:rPr lang="ru-RU" sz="2000" dirty="0">
                    <a:latin typeface="Times New Roman" panose="02020603050405020304" pitchFamily="18" charset="0"/>
                    <a:cs typeface="Times New Roman" panose="02020603050405020304" pitchFamily="18" charset="0"/>
                  </a:rPr>
                  <a:t> та </a:t>
                </a:r>
                <a14:m>
                  <m:oMath xmlns:m="http://schemas.openxmlformats.org/officeDocument/2006/math">
                    <m:sSub>
                      <m:sSubPr>
                        <m:ctrlPr>
                          <a:rPr lang="ru-RU" sz="2000" i="1" smtClean="0">
                            <a:solidFill>
                              <a:srgbClr val="FF0000"/>
                            </a:solidFill>
                            <a:latin typeface="Cambria Math" panose="02040503050406030204" pitchFamily="18" charset="0"/>
                          </a:rPr>
                        </m:ctrlPr>
                      </m:sSubPr>
                      <m:e>
                        <m:r>
                          <a:rPr lang="ru-RU" sz="2000" i="1">
                            <a:solidFill>
                              <a:srgbClr val="FF0000"/>
                            </a:solidFill>
                            <a:latin typeface="Cambria Math" panose="02040503050406030204" pitchFamily="18" charset="0"/>
                          </a:rPr>
                          <m:t>𝑛</m:t>
                        </m:r>
                      </m:e>
                      <m:sub>
                        <m:r>
                          <a:rPr lang="ru-RU" sz="2000" i="1">
                            <a:solidFill>
                              <a:srgbClr val="FF0000"/>
                            </a:solidFill>
                            <a:latin typeface="Cambria Math" panose="02040503050406030204" pitchFamily="18" charset="0"/>
                          </a:rPr>
                          <m:t>𝐹𝑒</m:t>
                        </m:r>
                        <m:r>
                          <a:rPr lang="en-US" sz="2000" i="1">
                            <a:solidFill>
                              <a:srgbClr val="FF0000"/>
                            </a:solidFill>
                            <a:latin typeface="Cambria Math" panose="02040503050406030204" pitchFamily="18" charset="0"/>
                          </a:rPr>
                          <m:t>𝐵</m:t>
                        </m:r>
                      </m:sub>
                    </m:sSub>
                  </m:oMath>
                </a14:m>
                <a:r>
                  <a:rPr lang="ru-RU" sz="2000" dirty="0">
                    <a:latin typeface="Times New Roman" panose="02020603050405020304" pitchFamily="18" charset="0"/>
                    <a:cs typeface="Times New Roman" panose="02020603050405020304" pitchFamily="18" charset="0"/>
                  </a:rPr>
                  <a:t> - </a:t>
                </a:r>
                <a:r>
                  <a:rPr lang="uk-UA" sz="2000" dirty="0">
                    <a:latin typeface="Times New Roman" panose="02020603050405020304" pitchFamily="18" charset="0"/>
                    <a:cs typeface="Times New Roman" panose="02020603050405020304" pitchFamily="18" charset="0"/>
                  </a:rPr>
                  <a:t>фактори </a:t>
                </a:r>
                <a:r>
                  <a:rPr lang="uk-UA" sz="2000" dirty="0" err="1">
                    <a:latin typeface="Times New Roman" panose="02020603050405020304" pitchFamily="18" charset="0"/>
                    <a:cs typeface="Times New Roman" panose="02020603050405020304" pitchFamily="18" charset="0"/>
                  </a:rPr>
                  <a:t>неідеальності</a:t>
                </a:r>
                <a:r>
                  <a:rPr lang="uk-UA" sz="2000" dirty="0">
                    <a:latin typeface="Times New Roman" panose="02020603050405020304" pitchFamily="18" charset="0"/>
                    <a:cs typeface="Times New Roman" panose="02020603050405020304" pitchFamily="18" charset="0"/>
                  </a:rPr>
                  <a:t>, при існуванні рекомбінації ШРХ і власної рекомбінації</a:t>
                </a:r>
                <a:endParaRPr lang="ru-RU" sz="20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C49477D5-8D91-8CF5-77BD-A133A9666029}"/>
                  </a:ext>
                </a:extLst>
              </p:cNvPr>
              <p:cNvSpPr txBox="1">
                <a:spLocks noRot="1" noChangeAspect="1" noMove="1" noResize="1" noEditPoints="1" noAdjustHandles="1" noChangeArrowheads="1" noChangeShapeType="1" noTextEdit="1"/>
              </p:cNvSpPr>
              <p:nvPr/>
            </p:nvSpPr>
            <p:spPr>
              <a:xfrm>
                <a:off x="4973202" y="4231787"/>
                <a:ext cx="4150077" cy="1015663"/>
              </a:xfrm>
              <a:prstGeom prst="rect">
                <a:avLst/>
              </a:prstGeom>
              <a:blipFill>
                <a:blip r:embed="rId8"/>
                <a:stretch>
                  <a:fillRect r="-2475" b="-6215"/>
                </a:stretch>
              </a:blipFill>
              <a:ln>
                <a:solidFill>
                  <a:schemeClr val="tx1"/>
                </a:solidFill>
                <a:extLst>
                  <a:ext uri="{C807C97D-BFC1-408E-A445-0C87EB9F89A2}">
                    <ask:lineSketchStyleProps xmlns:ask="http://schemas.microsoft.com/office/drawing/2018/sketchyshapes" sd="1003205885">
                      <a:custGeom>
                        <a:avLst/>
                        <a:gdLst>
                          <a:gd name="csX0" fmla="*/ 0 w 4150077"/>
                          <a:gd name="csY0" fmla="*/ 0 h 1015663"/>
                          <a:gd name="csX1" fmla="*/ 551367 w 4150077"/>
                          <a:gd name="csY1" fmla="*/ 0 h 1015663"/>
                          <a:gd name="csX2" fmla="*/ 1019733 w 4150077"/>
                          <a:gd name="csY2" fmla="*/ 0 h 1015663"/>
                          <a:gd name="csX3" fmla="*/ 1529600 w 4150077"/>
                          <a:gd name="csY3" fmla="*/ 0 h 1015663"/>
                          <a:gd name="csX4" fmla="*/ 2080967 w 4150077"/>
                          <a:gd name="csY4" fmla="*/ 0 h 1015663"/>
                          <a:gd name="csX5" fmla="*/ 2756837 w 4150077"/>
                          <a:gd name="csY5" fmla="*/ 0 h 1015663"/>
                          <a:gd name="csX6" fmla="*/ 3266703 w 4150077"/>
                          <a:gd name="csY6" fmla="*/ 0 h 1015663"/>
                          <a:gd name="csX7" fmla="*/ 4150077 w 4150077"/>
                          <a:gd name="csY7" fmla="*/ 0 h 1015663"/>
                          <a:gd name="csX8" fmla="*/ 4150077 w 4150077"/>
                          <a:gd name="csY8" fmla="*/ 497675 h 1015663"/>
                          <a:gd name="csX9" fmla="*/ 4150077 w 4150077"/>
                          <a:gd name="csY9" fmla="*/ 1015663 h 1015663"/>
                          <a:gd name="csX10" fmla="*/ 3681711 w 4150077"/>
                          <a:gd name="csY10" fmla="*/ 1015663 h 1015663"/>
                          <a:gd name="csX11" fmla="*/ 3171845 w 4150077"/>
                          <a:gd name="csY11" fmla="*/ 1015663 h 1015663"/>
                          <a:gd name="csX12" fmla="*/ 2620477 w 4150077"/>
                          <a:gd name="csY12" fmla="*/ 1015663 h 1015663"/>
                          <a:gd name="csX13" fmla="*/ 2152111 w 4150077"/>
                          <a:gd name="csY13" fmla="*/ 1015663 h 1015663"/>
                          <a:gd name="csX14" fmla="*/ 1683746 w 4150077"/>
                          <a:gd name="csY14" fmla="*/ 1015663 h 1015663"/>
                          <a:gd name="csX15" fmla="*/ 1132378 w 4150077"/>
                          <a:gd name="csY15" fmla="*/ 1015663 h 1015663"/>
                          <a:gd name="csX16" fmla="*/ 664012 w 4150077"/>
                          <a:gd name="csY16" fmla="*/ 1015663 h 1015663"/>
                          <a:gd name="csX17" fmla="*/ 0 w 4150077"/>
                          <a:gd name="csY17" fmla="*/ 1015663 h 1015663"/>
                          <a:gd name="csX18" fmla="*/ 0 w 4150077"/>
                          <a:gd name="csY18" fmla="*/ 517988 h 1015663"/>
                          <a:gd name="csX19" fmla="*/ 0 w 4150077"/>
                          <a:gd name="csY19" fmla="*/ 0 h 101566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150077" h="1015663" extrusionOk="0">
                            <a:moveTo>
                              <a:pt x="0" y="0"/>
                            </a:moveTo>
                            <a:cubicBezTo>
                              <a:pt x="149815" y="-34717"/>
                              <a:pt x="278303" y="61019"/>
                              <a:pt x="551367" y="0"/>
                            </a:cubicBezTo>
                            <a:cubicBezTo>
                              <a:pt x="824431" y="-61019"/>
                              <a:pt x="791741" y="18102"/>
                              <a:pt x="1019733" y="0"/>
                            </a:cubicBezTo>
                            <a:cubicBezTo>
                              <a:pt x="1247725" y="-18102"/>
                              <a:pt x="1344558" y="19882"/>
                              <a:pt x="1529600" y="0"/>
                            </a:cubicBezTo>
                            <a:cubicBezTo>
                              <a:pt x="1714642" y="-19882"/>
                              <a:pt x="1920055" y="7802"/>
                              <a:pt x="2080967" y="0"/>
                            </a:cubicBezTo>
                            <a:cubicBezTo>
                              <a:pt x="2241879" y="-7802"/>
                              <a:pt x="2500558" y="71721"/>
                              <a:pt x="2756837" y="0"/>
                            </a:cubicBezTo>
                            <a:cubicBezTo>
                              <a:pt x="3013116" y="-71721"/>
                              <a:pt x="3100328" y="51042"/>
                              <a:pt x="3266703" y="0"/>
                            </a:cubicBezTo>
                            <a:cubicBezTo>
                              <a:pt x="3433078" y="-51042"/>
                              <a:pt x="3798654" y="7576"/>
                              <a:pt x="4150077" y="0"/>
                            </a:cubicBezTo>
                            <a:cubicBezTo>
                              <a:pt x="4178315" y="164013"/>
                              <a:pt x="4108017" y="378935"/>
                              <a:pt x="4150077" y="497675"/>
                            </a:cubicBezTo>
                            <a:cubicBezTo>
                              <a:pt x="4192137" y="616415"/>
                              <a:pt x="4101245" y="756960"/>
                              <a:pt x="4150077" y="1015663"/>
                            </a:cubicBezTo>
                            <a:cubicBezTo>
                              <a:pt x="3931547" y="1032612"/>
                              <a:pt x="3825605" y="997773"/>
                              <a:pt x="3681711" y="1015663"/>
                            </a:cubicBezTo>
                            <a:cubicBezTo>
                              <a:pt x="3537817" y="1033553"/>
                              <a:pt x="3353106" y="969206"/>
                              <a:pt x="3171845" y="1015663"/>
                            </a:cubicBezTo>
                            <a:cubicBezTo>
                              <a:pt x="2990584" y="1062120"/>
                              <a:pt x="2847379" y="957252"/>
                              <a:pt x="2620477" y="1015663"/>
                            </a:cubicBezTo>
                            <a:cubicBezTo>
                              <a:pt x="2393575" y="1074074"/>
                              <a:pt x="2319020" y="1007007"/>
                              <a:pt x="2152111" y="1015663"/>
                            </a:cubicBezTo>
                            <a:cubicBezTo>
                              <a:pt x="1985202" y="1024319"/>
                              <a:pt x="1829975" y="1007077"/>
                              <a:pt x="1683746" y="1015663"/>
                            </a:cubicBezTo>
                            <a:cubicBezTo>
                              <a:pt x="1537517" y="1024249"/>
                              <a:pt x="1383998" y="950325"/>
                              <a:pt x="1132378" y="1015663"/>
                            </a:cubicBezTo>
                            <a:cubicBezTo>
                              <a:pt x="880758" y="1081001"/>
                              <a:pt x="851320" y="975173"/>
                              <a:pt x="664012" y="1015663"/>
                            </a:cubicBezTo>
                            <a:cubicBezTo>
                              <a:pt x="476704" y="1056153"/>
                              <a:pt x="151642" y="936444"/>
                              <a:pt x="0" y="1015663"/>
                            </a:cubicBezTo>
                            <a:cubicBezTo>
                              <a:pt x="-229" y="896035"/>
                              <a:pt x="29015" y="728516"/>
                              <a:pt x="0" y="517988"/>
                            </a:cubicBezTo>
                            <a:cubicBezTo>
                              <a:pt x="-29015" y="307460"/>
                              <a:pt x="24983" y="112159"/>
                              <a:pt x="0" y="0"/>
                            </a:cubicBezTo>
                            <a:close/>
                          </a:path>
                        </a:pathLst>
                      </a:custGeom>
                      <ask:type>
                        <ask:lineSketchScribble/>
                      </ask:type>
                    </ask:lineSketchStyleProps>
                  </a:ext>
                </a:extLst>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BBB2693-F8E8-ECE8-1F2E-B24E998C5C33}"/>
                  </a:ext>
                </a:extLst>
              </p:cNvPr>
              <p:cNvSpPr txBox="1"/>
              <p:nvPr/>
            </p:nvSpPr>
            <p:spPr>
              <a:xfrm>
                <a:off x="5149125" y="5582474"/>
                <a:ext cx="3964010" cy="1027974"/>
              </a:xfrm>
              <a:custGeom>
                <a:avLst/>
                <a:gdLst>
                  <a:gd name="csX0" fmla="*/ 0 w 3964010"/>
                  <a:gd name="csY0" fmla="*/ 0 h 1027974"/>
                  <a:gd name="csX1" fmla="*/ 447367 w 3964010"/>
                  <a:gd name="csY1" fmla="*/ 0 h 1027974"/>
                  <a:gd name="csX2" fmla="*/ 894734 w 3964010"/>
                  <a:gd name="csY2" fmla="*/ 0 h 1027974"/>
                  <a:gd name="csX3" fmla="*/ 1540301 w 3964010"/>
                  <a:gd name="csY3" fmla="*/ 0 h 1027974"/>
                  <a:gd name="csX4" fmla="*/ 2146228 w 3964010"/>
                  <a:gd name="csY4" fmla="*/ 0 h 1027974"/>
                  <a:gd name="csX5" fmla="*/ 2633235 w 3964010"/>
                  <a:gd name="csY5" fmla="*/ 0 h 1027974"/>
                  <a:gd name="csX6" fmla="*/ 3120242 w 3964010"/>
                  <a:gd name="csY6" fmla="*/ 0 h 1027974"/>
                  <a:gd name="csX7" fmla="*/ 3964010 w 3964010"/>
                  <a:gd name="csY7" fmla="*/ 0 h 1027974"/>
                  <a:gd name="csX8" fmla="*/ 3964010 w 3964010"/>
                  <a:gd name="csY8" fmla="*/ 503707 h 1027974"/>
                  <a:gd name="csX9" fmla="*/ 3964010 w 3964010"/>
                  <a:gd name="csY9" fmla="*/ 1027974 h 1027974"/>
                  <a:gd name="csX10" fmla="*/ 3358083 w 3964010"/>
                  <a:gd name="csY10" fmla="*/ 1027974 h 1027974"/>
                  <a:gd name="csX11" fmla="*/ 2871076 w 3964010"/>
                  <a:gd name="csY11" fmla="*/ 1027974 h 1027974"/>
                  <a:gd name="csX12" fmla="*/ 2423709 w 3964010"/>
                  <a:gd name="csY12" fmla="*/ 1027974 h 1027974"/>
                  <a:gd name="csX13" fmla="*/ 1778142 w 3964010"/>
                  <a:gd name="csY13" fmla="*/ 1027974 h 1027974"/>
                  <a:gd name="csX14" fmla="*/ 1132574 w 3964010"/>
                  <a:gd name="csY14" fmla="*/ 1027974 h 1027974"/>
                  <a:gd name="csX15" fmla="*/ 685207 w 3964010"/>
                  <a:gd name="csY15" fmla="*/ 1027974 h 1027974"/>
                  <a:gd name="csX16" fmla="*/ 0 w 3964010"/>
                  <a:gd name="csY16" fmla="*/ 1027974 h 1027974"/>
                  <a:gd name="csX17" fmla="*/ 0 w 3964010"/>
                  <a:gd name="csY17" fmla="*/ 513987 h 1027974"/>
                  <a:gd name="csX18" fmla="*/ 0 w 3964010"/>
                  <a:gd name="csY18" fmla="*/ 0 h 102797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964010" h="1027974" extrusionOk="0">
                    <a:moveTo>
                      <a:pt x="0" y="0"/>
                    </a:moveTo>
                    <a:cubicBezTo>
                      <a:pt x="112567" y="-41437"/>
                      <a:pt x="246123" y="10965"/>
                      <a:pt x="447367" y="0"/>
                    </a:cubicBezTo>
                    <a:cubicBezTo>
                      <a:pt x="648611" y="-10965"/>
                      <a:pt x="752500" y="27592"/>
                      <a:pt x="894734" y="0"/>
                    </a:cubicBezTo>
                    <a:cubicBezTo>
                      <a:pt x="1036968" y="-27592"/>
                      <a:pt x="1363632" y="57601"/>
                      <a:pt x="1540301" y="0"/>
                    </a:cubicBezTo>
                    <a:cubicBezTo>
                      <a:pt x="1716970" y="-57601"/>
                      <a:pt x="1964945" y="59045"/>
                      <a:pt x="2146228" y="0"/>
                    </a:cubicBezTo>
                    <a:cubicBezTo>
                      <a:pt x="2327511" y="-59045"/>
                      <a:pt x="2468237" y="38898"/>
                      <a:pt x="2633235" y="0"/>
                    </a:cubicBezTo>
                    <a:cubicBezTo>
                      <a:pt x="2798233" y="-38898"/>
                      <a:pt x="2913979" y="40005"/>
                      <a:pt x="3120242" y="0"/>
                    </a:cubicBezTo>
                    <a:cubicBezTo>
                      <a:pt x="3326505" y="-40005"/>
                      <a:pt x="3672530" y="8672"/>
                      <a:pt x="3964010" y="0"/>
                    </a:cubicBezTo>
                    <a:cubicBezTo>
                      <a:pt x="3993910" y="235289"/>
                      <a:pt x="3950650" y="313890"/>
                      <a:pt x="3964010" y="503707"/>
                    </a:cubicBezTo>
                    <a:cubicBezTo>
                      <a:pt x="3977370" y="693524"/>
                      <a:pt x="3959457" y="916137"/>
                      <a:pt x="3964010" y="1027974"/>
                    </a:cubicBezTo>
                    <a:cubicBezTo>
                      <a:pt x="3776647" y="1040551"/>
                      <a:pt x="3557212" y="1026714"/>
                      <a:pt x="3358083" y="1027974"/>
                    </a:cubicBezTo>
                    <a:cubicBezTo>
                      <a:pt x="3158954" y="1029234"/>
                      <a:pt x="3065051" y="975369"/>
                      <a:pt x="2871076" y="1027974"/>
                    </a:cubicBezTo>
                    <a:cubicBezTo>
                      <a:pt x="2677101" y="1080579"/>
                      <a:pt x="2630101" y="1000189"/>
                      <a:pt x="2423709" y="1027974"/>
                    </a:cubicBezTo>
                    <a:cubicBezTo>
                      <a:pt x="2217317" y="1055759"/>
                      <a:pt x="2046961" y="988264"/>
                      <a:pt x="1778142" y="1027974"/>
                    </a:cubicBezTo>
                    <a:cubicBezTo>
                      <a:pt x="1509323" y="1067684"/>
                      <a:pt x="1432567" y="966657"/>
                      <a:pt x="1132574" y="1027974"/>
                    </a:cubicBezTo>
                    <a:cubicBezTo>
                      <a:pt x="832581" y="1089291"/>
                      <a:pt x="887721" y="1014221"/>
                      <a:pt x="685207" y="1027974"/>
                    </a:cubicBezTo>
                    <a:cubicBezTo>
                      <a:pt x="482693" y="1041727"/>
                      <a:pt x="159681" y="948034"/>
                      <a:pt x="0" y="1027974"/>
                    </a:cubicBezTo>
                    <a:cubicBezTo>
                      <a:pt x="-58149" y="900786"/>
                      <a:pt x="58729" y="622910"/>
                      <a:pt x="0" y="513987"/>
                    </a:cubicBezTo>
                    <a:cubicBezTo>
                      <a:pt x="-58729" y="405064"/>
                      <a:pt x="55635" y="195436"/>
                      <a:pt x="0" y="0"/>
                    </a:cubicBezTo>
                    <a:close/>
                  </a:path>
                </a:pathLst>
              </a:custGeom>
              <a:noFill/>
              <a:ln>
                <a:solidFill>
                  <a:schemeClr val="tx1"/>
                </a:solidFill>
                <a:extLst>
                  <a:ext uri="{C807C97D-BFC1-408E-A445-0C87EB9F89A2}">
                    <ask:lineSketchStyleProps xmlns:ask="http://schemas.microsoft.com/office/drawing/2018/sketchyshapes" sd="3688094722">
                      <a:prstGeom prst="rect">
                        <a:avLst/>
                      </a:prstGeom>
                      <ask:type>
                        <ask:lineSketchScribble/>
                      </ask:type>
                    </ask:lineSketchStyleProps>
                  </a:ext>
                </a:extLst>
              </a:ln>
            </p:spPr>
            <p:txBody>
              <a:bodyPr wrap="square">
                <a:spAutoFit/>
              </a:bodyPr>
              <a:lstStyle/>
              <a:p>
                <a:pPr algn="ctr"/>
                <a14:m>
                  <m:oMath xmlns:m="http://schemas.openxmlformats.org/officeDocument/2006/math">
                    <m:sSubSup>
                      <m:sSubSupPr>
                        <m:ctrlPr>
                          <a:rPr lang="ru-RU" sz="2000" b="0" i="1" smtClean="0">
                            <a:solidFill>
                              <a:srgbClr val="FF00FF"/>
                            </a:solidFill>
                            <a:latin typeface="Cambria Math" panose="02040503050406030204" pitchFamily="18" charset="0"/>
                          </a:rPr>
                        </m:ctrlPr>
                      </m:sSubSupPr>
                      <m:e>
                        <m:r>
                          <a:rPr lang="ru-RU" sz="2000" b="0" i="1">
                            <a:solidFill>
                              <a:srgbClr val="FF00FF"/>
                            </a:solidFill>
                            <a:latin typeface="Cambria Math" panose="02040503050406030204" pitchFamily="18" charset="0"/>
                          </a:rPr>
                          <m:t>𝛿</m:t>
                        </m:r>
                        <m:r>
                          <a:rPr lang="ru-RU" sz="2000" b="0" i="1">
                            <a:solidFill>
                              <a:srgbClr val="FF00FF"/>
                            </a:solidFill>
                            <a:latin typeface="Cambria Math" panose="02040503050406030204" pitchFamily="18" charset="0"/>
                          </a:rPr>
                          <m:t>𝑛</m:t>
                        </m:r>
                      </m:e>
                      <m:sub>
                        <m:r>
                          <a:rPr lang="ru-RU" sz="2000" b="0" i="1">
                            <a:solidFill>
                              <a:srgbClr val="FF00FF"/>
                            </a:solidFill>
                            <a:latin typeface="Cambria Math" panose="02040503050406030204" pitchFamily="18" charset="0"/>
                          </a:rPr>
                          <m:t>𝐹𝑒</m:t>
                        </m:r>
                      </m:sub>
                      <m:sup>
                        <m:r>
                          <a:rPr lang="ru-RU" sz="2000" b="0" i="1">
                            <a:solidFill>
                              <a:srgbClr val="FF00FF"/>
                            </a:solidFill>
                            <a:latin typeface="Cambria Math" panose="02040503050406030204" pitchFamily="18" charset="0"/>
                          </a:rPr>
                          <m:t>ШРХ</m:t>
                        </m:r>
                      </m:sup>
                    </m:sSubSup>
                  </m:oMath>
                </a14:m>
                <a:r>
                  <a:rPr lang="ru-RU" sz="2000" dirty="0">
                    <a:latin typeface="Times New Roman" panose="02020603050405020304" pitchFamily="18" charset="0"/>
                    <a:cs typeface="Times New Roman" panose="02020603050405020304" pitchFamily="18" charset="0"/>
                  </a:rPr>
                  <a:t>та</a:t>
                </a:r>
                <a:r>
                  <a:rPr lang="ru-RU" sz="2000" dirty="0"/>
                  <a:t> </a:t>
                </a:r>
                <a14:m>
                  <m:oMath xmlns:m="http://schemas.openxmlformats.org/officeDocument/2006/math">
                    <m:sSubSup>
                      <m:sSubSupPr>
                        <m:ctrlPr>
                          <a:rPr lang="ru-RU" sz="2000" i="1" smtClean="0">
                            <a:solidFill>
                              <a:schemeClr val="accent2"/>
                            </a:solidFill>
                            <a:latin typeface="Cambria Math" panose="02040503050406030204" pitchFamily="18" charset="0"/>
                          </a:rPr>
                        </m:ctrlPr>
                      </m:sSubSupPr>
                      <m:e>
                        <m:r>
                          <a:rPr lang="ru-RU" sz="2000" i="1">
                            <a:solidFill>
                              <a:schemeClr val="accent2"/>
                            </a:solidFill>
                            <a:latin typeface="Cambria Math" panose="02040503050406030204" pitchFamily="18" charset="0"/>
                          </a:rPr>
                          <m:t>𝛿</m:t>
                        </m:r>
                        <m:r>
                          <a:rPr lang="ru-RU" sz="2000" i="1">
                            <a:solidFill>
                              <a:schemeClr val="accent2"/>
                            </a:solidFill>
                            <a:latin typeface="Cambria Math" panose="02040503050406030204" pitchFamily="18" charset="0"/>
                          </a:rPr>
                          <m:t>𝑛</m:t>
                        </m:r>
                      </m:e>
                      <m:sub>
                        <m:r>
                          <a:rPr lang="ru-RU" sz="2000" i="1">
                            <a:solidFill>
                              <a:schemeClr val="accent2"/>
                            </a:solidFill>
                            <a:latin typeface="Cambria Math" panose="02040503050406030204" pitchFamily="18" charset="0"/>
                          </a:rPr>
                          <m:t>𝐹𝑒</m:t>
                        </m:r>
                        <m:r>
                          <a:rPr lang="en-US" sz="2000" i="1">
                            <a:solidFill>
                              <a:schemeClr val="accent2"/>
                            </a:solidFill>
                            <a:latin typeface="Cambria Math" panose="02040503050406030204" pitchFamily="18" charset="0"/>
                          </a:rPr>
                          <m:t>𝐵</m:t>
                        </m:r>
                      </m:sub>
                      <m:sup>
                        <m:r>
                          <a:rPr lang="ru-RU" sz="2000" i="1">
                            <a:solidFill>
                              <a:schemeClr val="accent2"/>
                            </a:solidFill>
                            <a:latin typeface="Cambria Math" panose="02040503050406030204" pitchFamily="18" charset="0"/>
                          </a:rPr>
                          <m:t>ШРХ</m:t>
                        </m:r>
                      </m:sup>
                    </m:sSubSup>
                    <m:r>
                      <a:rPr lang="ru-RU" sz="2000" i="1">
                        <a:latin typeface="Cambria Math" panose="02040503050406030204" pitchFamily="18" charset="0"/>
                      </a:rPr>
                      <m:t> </m:t>
                    </m:r>
                    <m:r>
                      <a:rPr lang="uk-UA" sz="2000" b="0" i="1" smtClean="0">
                        <a:latin typeface="Cambria Math" panose="02040503050406030204" pitchFamily="18" charset="0"/>
                      </a:rPr>
                      <m:t> </m:t>
                    </m:r>
                  </m:oMath>
                </a14:m>
                <a:r>
                  <a:rPr lang="ru-RU" sz="2000" dirty="0"/>
                  <a:t>- </a:t>
                </a:r>
                <a:r>
                  <a:rPr lang="uk-UA" sz="2000" dirty="0">
                    <a:latin typeface="Times New Roman" panose="02020603050405020304" pitchFamily="18" charset="0"/>
                    <a:cs typeface="Times New Roman" panose="02020603050405020304" pitchFamily="18" charset="0"/>
                  </a:rPr>
                  <a:t>фактори </a:t>
                </a:r>
                <a:r>
                  <a:rPr lang="uk-UA" sz="2000" dirty="0" err="1">
                    <a:latin typeface="Times New Roman" panose="02020603050405020304" pitchFamily="18" charset="0"/>
                    <a:cs typeface="Times New Roman" panose="02020603050405020304" pitchFamily="18" charset="0"/>
                  </a:rPr>
                  <a:t>неідеальності</a:t>
                </a:r>
                <a:r>
                  <a:rPr lang="uk-UA" sz="2000" dirty="0">
                    <a:latin typeface="Times New Roman" panose="02020603050405020304" pitchFamily="18" charset="0"/>
                    <a:cs typeface="Times New Roman" panose="02020603050405020304" pitchFamily="18" charset="0"/>
                  </a:rPr>
                  <a:t>, якщо враховувати тільки власну рекомбінацію</a:t>
                </a:r>
                <a:endParaRPr lang="ru-RU" sz="2000" dirty="0"/>
              </a:p>
            </p:txBody>
          </p:sp>
        </mc:Choice>
        <mc:Fallback xmlns="">
          <p:sp>
            <p:nvSpPr>
              <p:cNvPr id="32" name="TextBox 31">
                <a:extLst>
                  <a:ext uri="{FF2B5EF4-FFF2-40B4-BE49-F238E27FC236}">
                    <a16:creationId xmlns:a16="http://schemas.microsoft.com/office/drawing/2014/main" id="{6BBB2693-F8E8-ECE8-1F2E-B24E998C5C33}"/>
                  </a:ext>
                </a:extLst>
              </p:cNvPr>
              <p:cNvSpPr txBox="1">
                <a:spLocks noRot="1" noChangeAspect="1" noMove="1" noResize="1" noEditPoints="1" noAdjustHandles="1" noChangeArrowheads="1" noChangeShapeType="1" noTextEdit="1"/>
              </p:cNvSpPr>
              <p:nvPr/>
            </p:nvSpPr>
            <p:spPr>
              <a:xfrm>
                <a:off x="5149125" y="5582474"/>
                <a:ext cx="3964010" cy="1027974"/>
              </a:xfrm>
              <a:prstGeom prst="rect">
                <a:avLst/>
              </a:prstGeom>
              <a:blipFill>
                <a:blip r:embed="rId9"/>
                <a:stretch>
                  <a:fillRect b="-6180"/>
                </a:stretch>
              </a:blipFill>
              <a:ln>
                <a:solidFill>
                  <a:schemeClr val="tx1"/>
                </a:solidFill>
                <a:extLst>
                  <a:ext uri="{C807C97D-BFC1-408E-A445-0C87EB9F89A2}">
                    <ask:lineSketchStyleProps xmlns:ask="http://schemas.microsoft.com/office/drawing/2018/sketchyshapes" sd="3688094722">
                      <a:custGeom>
                        <a:avLst/>
                        <a:gdLst>
                          <a:gd name="csX0" fmla="*/ 0 w 3964010"/>
                          <a:gd name="csY0" fmla="*/ 0 h 1027974"/>
                          <a:gd name="csX1" fmla="*/ 447367 w 3964010"/>
                          <a:gd name="csY1" fmla="*/ 0 h 1027974"/>
                          <a:gd name="csX2" fmla="*/ 894734 w 3964010"/>
                          <a:gd name="csY2" fmla="*/ 0 h 1027974"/>
                          <a:gd name="csX3" fmla="*/ 1540301 w 3964010"/>
                          <a:gd name="csY3" fmla="*/ 0 h 1027974"/>
                          <a:gd name="csX4" fmla="*/ 2146228 w 3964010"/>
                          <a:gd name="csY4" fmla="*/ 0 h 1027974"/>
                          <a:gd name="csX5" fmla="*/ 2633235 w 3964010"/>
                          <a:gd name="csY5" fmla="*/ 0 h 1027974"/>
                          <a:gd name="csX6" fmla="*/ 3120242 w 3964010"/>
                          <a:gd name="csY6" fmla="*/ 0 h 1027974"/>
                          <a:gd name="csX7" fmla="*/ 3964010 w 3964010"/>
                          <a:gd name="csY7" fmla="*/ 0 h 1027974"/>
                          <a:gd name="csX8" fmla="*/ 3964010 w 3964010"/>
                          <a:gd name="csY8" fmla="*/ 503707 h 1027974"/>
                          <a:gd name="csX9" fmla="*/ 3964010 w 3964010"/>
                          <a:gd name="csY9" fmla="*/ 1027974 h 1027974"/>
                          <a:gd name="csX10" fmla="*/ 3358083 w 3964010"/>
                          <a:gd name="csY10" fmla="*/ 1027974 h 1027974"/>
                          <a:gd name="csX11" fmla="*/ 2871076 w 3964010"/>
                          <a:gd name="csY11" fmla="*/ 1027974 h 1027974"/>
                          <a:gd name="csX12" fmla="*/ 2423709 w 3964010"/>
                          <a:gd name="csY12" fmla="*/ 1027974 h 1027974"/>
                          <a:gd name="csX13" fmla="*/ 1778142 w 3964010"/>
                          <a:gd name="csY13" fmla="*/ 1027974 h 1027974"/>
                          <a:gd name="csX14" fmla="*/ 1132574 w 3964010"/>
                          <a:gd name="csY14" fmla="*/ 1027974 h 1027974"/>
                          <a:gd name="csX15" fmla="*/ 685207 w 3964010"/>
                          <a:gd name="csY15" fmla="*/ 1027974 h 1027974"/>
                          <a:gd name="csX16" fmla="*/ 0 w 3964010"/>
                          <a:gd name="csY16" fmla="*/ 1027974 h 1027974"/>
                          <a:gd name="csX17" fmla="*/ 0 w 3964010"/>
                          <a:gd name="csY17" fmla="*/ 513987 h 1027974"/>
                          <a:gd name="csX18" fmla="*/ 0 w 3964010"/>
                          <a:gd name="csY18" fmla="*/ 0 h 102797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964010" h="1027974" extrusionOk="0">
                            <a:moveTo>
                              <a:pt x="0" y="0"/>
                            </a:moveTo>
                            <a:cubicBezTo>
                              <a:pt x="112567" y="-41437"/>
                              <a:pt x="246123" y="10965"/>
                              <a:pt x="447367" y="0"/>
                            </a:cubicBezTo>
                            <a:cubicBezTo>
                              <a:pt x="648611" y="-10965"/>
                              <a:pt x="752500" y="27592"/>
                              <a:pt x="894734" y="0"/>
                            </a:cubicBezTo>
                            <a:cubicBezTo>
                              <a:pt x="1036968" y="-27592"/>
                              <a:pt x="1363632" y="57601"/>
                              <a:pt x="1540301" y="0"/>
                            </a:cubicBezTo>
                            <a:cubicBezTo>
                              <a:pt x="1716970" y="-57601"/>
                              <a:pt x="1964945" y="59045"/>
                              <a:pt x="2146228" y="0"/>
                            </a:cubicBezTo>
                            <a:cubicBezTo>
                              <a:pt x="2327511" y="-59045"/>
                              <a:pt x="2468237" y="38898"/>
                              <a:pt x="2633235" y="0"/>
                            </a:cubicBezTo>
                            <a:cubicBezTo>
                              <a:pt x="2798233" y="-38898"/>
                              <a:pt x="2913979" y="40005"/>
                              <a:pt x="3120242" y="0"/>
                            </a:cubicBezTo>
                            <a:cubicBezTo>
                              <a:pt x="3326505" y="-40005"/>
                              <a:pt x="3672530" y="8672"/>
                              <a:pt x="3964010" y="0"/>
                            </a:cubicBezTo>
                            <a:cubicBezTo>
                              <a:pt x="3993910" y="235289"/>
                              <a:pt x="3950650" y="313890"/>
                              <a:pt x="3964010" y="503707"/>
                            </a:cubicBezTo>
                            <a:cubicBezTo>
                              <a:pt x="3977370" y="693524"/>
                              <a:pt x="3959457" y="916137"/>
                              <a:pt x="3964010" y="1027974"/>
                            </a:cubicBezTo>
                            <a:cubicBezTo>
                              <a:pt x="3776647" y="1040551"/>
                              <a:pt x="3557212" y="1026714"/>
                              <a:pt x="3358083" y="1027974"/>
                            </a:cubicBezTo>
                            <a:cubicBezTo>
                              <a:pt x="3158954" y="1029234"/>
                              <a:pt x="3065051" y="975369"/>
                              <a:pt x="2871076" y="1027974"/>
                            </a:cubicBezTo>
                            <a:cubicBezTo>
                              <a:pt x="2677101" y="1080579"/>
                              <a:pt x="2630101" y="1000189"/>
                              <a:pt x="2423709" y="1027974"/>
                            </a:cubicBezTo>
                            <a:cubicBezTo>
                              <a:pt x="2217317" y="1055759"/>
                              <a:pt x="2046961" y="988264"/>
                              <a:pt x="1778142" y="1027974"/>
                            </a:cubicBezTo>
                            <a:cubicBezTo>
                              <a:pt x="1509323" y="1067684"/>
                              <a:pt x="1432567" y="966657"/>
                              <a:pt x="1132574" y="1027974"/>
                            </a:cubicBezTo>
                            <a:cubicBezTo>
                              <a:pt x="832581" y="1089291"/>
                              <a:pt x="887721" y="1014221"/>
                              <a:pt x="685207" y="1027974"/>
                            </a:cubicBezTo>
                            <a:cubicBezTo>
                              <a:pt x="482693" y="1041727"/>
                              <a:pt x="159681" y="948034"/>
                              <a:pt x="0" y="1027974"/>
                            </a:cubicBezTo>
                            <a:cubicBezTo>
                              <a:pt x="-58149" y="900786"/>
                              <a:pt x="58729" y="622910"/>
                              <a:pt x="0" y="513987"/>
                            </a:cubicBezTo>
                            <a:cubicBezTo>
                              <a:pt x="-58729" y="405064"/>
                              <a:pt x="55635" y="195436"/>
                              <a:pt x="0" y="0"/>
                            </a:cubicBezTo>
                            <a:close/>
                          </a:path>
                        </a:pathLst>
                      </a:custGeom>
                      <ask:type>
                        <ask:lineSketchScribble/>
                      </ask:type>
                    </ask:lineSketchStyleProps>
                  </a:ext>
                </a:extLst>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BB1CDA2-4C92-BBA9-8296-0B83A36EB595}"/>
                  </a:ext>
                </a:extLst>
              </p:cNvPr>
              <p:cNvSpPr txBox="1"/>
              <p:nvPr/>
            </p:nvSpPr>
            <p:spPr>
              <a:xfrm>
                <a:off x="9167920" y="4734946"/>
                <a:ext cx="2951870" cy="1323439"/>
              </a:xfrm>
              <a:custGeom>
                <a:avLst/>
                <a:gdLst>
                  <a:gd name="csX0" fmla="*/ 0 w 2951870"/>
                  <a:gd name="csY0" fmla="*/ 0 h 1323439"/>
                  <a:gd name="csX1" fmla="*/ 531337 w 2951870"/>
                  <a:gd name="csY1" fmla="*/ 0 h 1323439"/>
                  <a:gd name="csX2" fmla="*/ 1062673 w 2951870"/>
                  <a:gd name="csY2" fmla="*/ 0 h 1323439"/>
                  <a:gd name="csX3" fmla="*/ 1564491 w 2951870"/>
                  <a:gd name="csY3" fmla="*/ 0 h 1323439"/>
                  <a:gd name="csX4" fmla="*/ 2184384 w 2951870"/>
                  <a:gd name="csY4" fmla="*/ 0 h 1323439"/>
                  <a:gd name="csX5" fmla="*/ 2951870 w 2951870"/>
                  <a:gd name="csY5" fmla="*/ 0 h 1323439"/>
                  <a:gd name="csX6" fmla="*/ 2951870 w 2951870"/>
                  <a:gd name="csY6" fmla="*/ 401443 h 1323439"/>
                  <a:gd name="csX7" fmla="*/ 2951870 w 2951870"/>
                  <a:gd name="csY7" fmla="*/ 842589 h 1323439"/>
                  <a:gd name="csX8" fmla="*/ 2951870 w 2951870"/>
                  <a:gd name="csY8" fmla="*/ 1323439 h 1323439"/>
                  <a:gd name="csX9" fmla="*/ 2302459 w 2951870"/>
                  <a:gd name="csY9" fmla="*/ 1323439 h 1323439"/>
                  <a:gd name="csX10" fmla="*/ 1800641 w 2951870"/>
                  <a:gd name="csY10" fmla="*/ 1323439 h 1323439"/>
                  <a:gd name="csX11" fmla="*/ 1269304 w 2951870"/>
                  <a:gd name="csY11" fmla="*/ 1323439 h 1323439"/>
                  <a:gd name="csX12" fmla="*/ 678930 w 2951870"/>
                  <a:gd name="csY12" fmla="*/ 1323439 h 1323439"/>
                  <a:gd name="csX13" fmla="*/ 0 w 2951870"/>
                  <a:gd name="csY13" fmla="*/ 1323439 h 1323439"/>
                  <a:gd name="csX14" fmla="*/ 0 w 2951870"/>
                  <a:gd name="csY14" fmla="*/ 908761 h 1323439"/>
                  <a:gd name="csX15" fmla="*/ 0 w 2951870"/>
                  <a:gd name="csY15" fmla="*/ 441146 h 1323439"/>
                  <a:gd name="csX16" fmla="*/ 0 w 2951870"/>
                  <a:gd name="csY16" fmla="*/ 0 h 132343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951870" h="1323439" extrusionOk="0">
                    <a:moveTo>
                      <a:pt x="0" y="0"/>
                    </a:moveTo>
                    <a:cubicBezTo>
                      <a:pt x="139324" y="-54906"/>
                      <a:pt x="368185" y="54625"/>
                      <a:pt x="531337" y="0"/>
                    </a:cubicBezTo>
                    <a:cubicBezTo>
                      <a:pt x="694489" y="-54625"/>
                      <a:pt x="929064" y="58377"/>
                      <a:pt x="1062673" y="0"/>
                    </a:cubicBezTo>
                    <a:cubicBezTo>
                      <a:pt x="1196282" y="-58377"/>
                      <a:pt x="1353977" y="17853"/>
                      <a:pt x="1564491" y="0"/>
                    </a:cubicBezTo>
                    <a:cubicBezTo>
                      <a:pt x="1775005" y="-17853"/>
                      <a:pt x="2031555" y="27406"/>
                      <a:pt x="2184384" y="0"/>
                    </a:cubicBezTo>
                    <a:cubicBezTo>
                      <a:pt x="2337213" y="-27406"/>
                      <a:pt x="2604086" y="19258"/>
                      <a:pt x="2951870" y="0"/>
                    </a:cubicBezTo>
                    <a:cubicBezTo>
                      <a:pt x="2961887" y="165291"/>
                      <a:pt x="2949783" y="310769"/>
                      <a:pt x="2951870" y="401443"/>
                    </a:cubicBezTo>
                    <a:cubicBezTo>
                      <a:pt x="2953957" y="492117"/>
                      <a:pt x="2911420" y="677774"/>
                      <a:pt x="2951870" y="842589"/>
                    </a:cubicBezTo>
                    <a:cubicBezTo>
                      <a:pt x="2992320" y="1007404"/>
                      <a:pt x="2948956" y="1099015"/>
                      <a:pt x="2951870" y="1323439"/>
                    </a:cubicBezTo>
                    <a:cubicBezTo>
                      <a:pt x="2745100" y="1395949"/>
                      <a:pt x="2539102" y="1276702"/>
                      <a:pt x="2302459" y="1323439"/>
                    </a:cubicBezTo>
                    <a:cubicBezTo>
                      <a:pt x="2065816" y="1370176"/>
                      <a:pt x="1985165" y="1317318"/>
                      <a:pt x="1800641" y="1323439"/>
                    </a:cubicBezTo>
                    <a:cubicBezTo>
                      <a:pt x="1616117" y="1329560"/>
                      <a:pt x="1431022" y="1296838"/>
                      <a:pt x="1269304" y="1323439"/>
                    </a:cubicBezTo>
                    <a:cubicBezTo>
                      <a:pt x="1107586" y="1350040"/>
                      <a:pt x="918445" y="1280397"/>
                      <a:pt x="678930" y="1323439"/>
                    </a:cubicBezTo>
                    <a:cubicBezTo>
                      <a:pt x="439415" y="1366481"/>
                      <a:pt x="309688" y="1270446"/>
                      <a:pt x="0" y="1323439"/>
                    </a:cubicBezTo>
                    <a:cubicBezTo>
                      <a:pt x="-22291" y="1194232"/>
                      <a:pt x="15262" y="1103314"/>
                      <a:pt x="0" y="908761"/>
                    </a:cubicBezTo>
                    <a:cubicBezTo>
                      <a:pt x="-15262" y="714208"/>
                      <a:pt x="34106" y="661315"/>
                      <a:pt x="0" y="441146"/>
                    </a:cubicBezTo>
                    <a:cubicBezTo>
                      <a:pt x="-34106" y="220977"/>
                      <a:pt x="16115" y="207959"/>
                      <a:pt x="0" y="0"/>
                    </a:cubicBezTo>
                    <a:close/>
                  </a:path>
                </a:pathLst>
              </a:custGeom>
              <a:noFill/>
              <a:ln>
                <a:solidFill>
                  <a:schemeClr val="tx1"/>
                </a:solidFill>
                <a:extLst>
                  <a:ext uri="{C807C97D-BFC1-408E-A445-0C87EB9F89A2}">
                    <ask:lineSketchStyleProps xmlns:ask="http://schemas.microsoft.com/office/drawing/2018/sketchyshapes" sd="3964186945">
                      <a:prstGeom prst="rect">
                        <a:avLst/>
                      </a:prstGeom>
                      <ask:type>
                        <ask:lineSketchScribble/>
                      </ask:type>
                    </ask:lineSketchStyleProps>
                  </a:ext>
                </a:extLst>
              </a:ln>
            </p:spPr>
            <p:txBody>
              <a:bodyPr wrap="square">
                <a:spAutoFit/>
              </a:bodyPr>
              <a:lstStyle/>
              <a:p>
                <a:pPr algn="ctr"/>
                <a14:m>
                  <m:oMath xmlns:m="http://schemas.openxmlformats.org/officeDocument/2006/math">
                    <m:r>
                      <a:rPr lang="ru-RU" sz="2000" b="0" i="1" smtClean="0">
                        <a:solidFill>
                          <a:srgbClr val="0000FF"/>
                        </a:solidFill>
                        <a:latin typeface="Cambria Math" panose="02040503050406030204" pitchFamily="18" charset="0"/>
                      </a:rPr>
                      <m:t>𝛿</m:t>
                    </m:r>
                    <m:sSub>
                      <m:sSubPr>
                        <m:ctrlPr>
                          <a:rPr lang="ru-RU" sz="2000" b="0" i="1">
                            <a:solidFill>
                              <a:srgbClr val="0000FF"/>
                            </a:solidFill>
                            <a:latin typeface="Cambria Math" panose="02040503050406030204" pitchFamily="18" charset="0"/>
                          </a:rPr>
                        </m:ctrlPr>
                      </m:sSubPr>
                      <m:e>
                        <m:r>
                          <a:rPr lang="ru-RU" sz="2000" b="0" i="1">
                            <a:solidFill>
                              <a:srgbClr val="0000FF"/>
                            </a:solidFill>
                            <a:latin typeface="Cambria Math" panose="02040503050406030204" pitchFamily="18" charset="0"/>
                          </a:rPr>
                          <m:t>𝑛</m:t>
                        </m:r>
                      </m:e>
                      <m:sub>
                        <m:r>
                          <a:rPr lang="ru-RU" sz="2000" b="0" i="1">
                            <a:solidFill>
                              <a:srgbClr val="0000FF"/>
                            </a:solidFill>
                            <a:latin typeface="Cambria Math" panose="02040503050406030204" pitchFamily="18" charset="0"/>
                          </a:rPr>
                          <m:t>𝐹𝑒</m:t>
                        </m:r>
                        <m:r>
                          <a:rPr lang="ru-RU" sz="2000" b="0" i="1">
                            <a:solidFill>
                              <a:srgbClr val="0000FF"/>
                            </a:solidFill>
                            <a:latin typeface="Cambria Math" panose="02040503050406030204" pitchFamily="18" charset="0"/>
                          </a:rPr>
                          <m:t>−</m:t>
                        </m:r>
                        <m:r>
                          <a:rPr lang="ru-RU" sz="2000" b="0" i="1">
                            <a:solidFill>
                              <a:srgbClr val="0000FF"/>
                            </a:solidFill>
                            <a:latin typeface="Cambria Math" panose="02040503050406030204" pitchFamily="18" charset="0"/>
                          </a:rPr>
                          <m:t>𝐹𝑒𝐵</m:t>
                        </m:r>
                      </m:sub>
                    </m:sSub>
                    <m:r>
                      <a:rPr lang="ru-RU" sz="2000" b="0" i="1">
                        <a:latin typeface="Cambria Math" panose="02040503050406030204" pitchFamily="18" charset="0"/>
                      </a:rPr>
                      <m:t> = </m:t>
                    </m:r>
                    <m:sSub>
                      <m:sSubPr>
                        <m:ctrlPr>
                          <a:rPr lang="ru-RU" sz="2000" b="0" i="1" smtClean="0">
                            <a:solidFill>
                              <a:srgbClr val="66CCFF"/>
                            </a:solidFill>
                            <a:latin typeface="Cambria Math" panose="02040503050406030204" pitchFamily="18" charset="0"/>
                          </a:rPr>
                        </m:ctrlPr>
                      </m:sSubPr>
                      <m:e>
                        <m:r>
                          <a:rPr lang="ru-RU" sz="2000" b="0" i="1">
                            <a:solidFill>
                              <a:srgbClr val="66CCFF"/>
                            </a:solidFill>
                            <a:latin typeface="Cambria Math" panose="02040503050406030204" pitchFamily="18" charset="0"/>
                          </a:rPr>
                          <m:t>𝑛</m:t>
                        </m:r>
                      </m:e>
                      <m:sub>
                        <m:r>
                          <a:rPr lang="ru-RU" sz="2000" b="0" i="1">
                            <a:solidFill>
                              <a:srgbClr val="66CCFF"/>
                            </a:solidFill>
                            <a:latin typeface="Cambria Math" panose="02040503050406030204" pitchFamily="18" charset="0"/>
                          </a:rPr>
                          <m:t>𝐹𝑒</m:t>
                        </m:r>
                      </m:sub>
                    </m:sSub>
                    <m:r>
                      <a:rPr lang="ru-RU" sz="2000" b="0" i="0">
                        <a:latin typeface="Cambria Math" panose="02040503050406030204" pitchFamily="18" charset="0"/>
                      </a:rPr>
                      <m:t> </m:t>
                    </m:r>
                    <m:r>
                      <a:rPr lang="ru-RU" sz="2000" b="0" i="1">
                        <a:latin typeface="Cambria Math" panose="02040503050406030204" pitchFamily="18" charset="0"/>
                      </a:rPr>
                      <m:t>−</m:t>
                    </m:r>
                    <m:sSub>
                      <m:sSubPr>
                        <m:ctrlPr>
                          <a:rPr lang="ru-RU" sz="2000" b="0" i="1" smtClean="0">
                            <a:solidFill>
                              <a:srgbClr val="FF0000"/>
                            </a:solidFill>
                            <a:latin typeface="Cambria Math" panose="02040503050406030204" pitchFamily="18" charset="0"/>
                          </a:rPr>
                        </m:ctrlPr>
                      </m:sSubPr>
                      <m:e>
                        <m:r>
                          <a:rPr lang="ru-RU" sz="2000" b="0" i="1">
                            <a:solidFill>
                              <a:srgbClr val="FF0000"/>
                            </a:solidFill>
                            <a:latin typeface="Cambria Math" panose="02040503050406030204" pitchFamily="18" charset="0"/>
                          </a:rPr>
                          <m:t> </m:t>
                        </m:r>
                        <m:r>
                          <a:rPr lang="ru-RU" sz="2000" b="0" i="1">
                            <a:solidFill>
                              <a:srgbClr val="FF0000"/>
                            </a:solidFill>
                            <a:latin typeface="Cambria Math" panose="02040503050406030204" pitchFamily="18" charset="0"/>
                          </a:rPr>
                          <m:t>𝑛</m:t>
                        </m:r>
                      </m:e>
                      <m:sub>
                        <m:r>
                          <a:rPr lang="ru-RU" sz="2000" b="0" i="1">
                            <a:solidFill>
                              <a:srgbClr val="FF0000"/>
                            </a:solidFill>
                            <a:latin typeface="Cambria Math" panose="02040503050406030204" pitchFamily="18" charset="0"/>
                          </a:rPr>
                          <m:t>𝐹𝑒𝐵</m:t>
                        </m:r>
                      </m:sub>
                    </m:sSub>
                  </m:oMath>
                </a14:m>
                <a:r>
                  <a:rPr lang="en-US" sz="2000" dirty="0">
                    <a:latin typeface="Times New Roman" panose="02020603050405020304" pitchFamily="18" charset="0"/>
                    <a:cs typeface="Times New Roman" panose="02020603050405020304" pitchFamily="18" charset="0"/>
                  </a:rPr>
                  <a:t>  </a:t>
                </a:r>
                <a:r>
                  <a:rPr lang="uk-UA" sz="2000" dirty="0">
                    <a:latin typeface="Times New Roman" panose="02020603050405020304" pitchFamily="18" charset="0"/>
                    <a:cs typeface="Times New Roman" panose="02020603050405020304" pitchFamily="18" charset="0"/>
                  </a:rPr>
                  <a:t>зміна </a:t>
                </a:r>
                <a:r>
                  <a:rPr lang="uk-UA" sz="2000" dirty="0" err="1">
                    <a:latin typeface="Times New Roman" panose="02020603050405020304" pitchFamily="18" charset="0"/>
                    <a:cs typeface="Times New Roman" panose="02020603050405020304" pitchFamily="18" charset="0"/>
                  </a:rPr>
                  <a:t>фактора</a:t>
                </a:r>
                <a:r>
                  <a:rPr lang="uk-UA" sz="2000" dirty="0">
                    <a:latin typeface="Times New Roman" panose="02020603050405020304" pitchFamily="18" charset="0"/>
                    <a:cs typeface="Times New Roman" panose="02020603050405020304" pitchFamily="18" charset="0"/>
                  </a:rPr>
                  <a:t> </a:t>
                </a:r>
                <a:r>
                  <a:rPr lang="uk-UA" sz="2000" dirty="0" err="1">
                    <a:latin typeface="Times New Roman" panose="02020603050405020304" pitchFamily="18" charset="0"/>
                    <a:cs typeface="Times New Roman" panose="02020603050405020304" pitchFamily="18" charset="0"/>
                  </a:rPr>
                  <a:t>неідеальності</a:t>
                </a:r>
                <a:r>
                  <a:rPr lang="uk-UA" sz="2000" dirty="0">
                    <a:latin typeface="Times New Roman" panose="02020603050405020304" pitchFamily="18" charset="0"/>
                    <a:cs typeface="Times New Roman" panose="02020603050405020304" pitchFamily="18" charset="0"/>
                  </a:rPr>
                  <a:t> після відновлення пар </a:t>
                </a:r>
                <a:r>
                  <a:rPr lang="en-US" sz="2000" dirty="0" err="1">
                    <a:latin typeface="Times New Roman" panose="02020603050405020304" pitchFamily="18" charset="0"/>
                    <a:cs typeface="Times New Roman" panose="02020603050405020304" pitchFamily="18" charset="0"/>
                  </a:rPr>
                  <a:t>FeB</a:t>
                </a:r>
                <a:endParaRPr lang="ru-RU" sz="2000" dirty="0">
                  <a:latin typeface="Times New Roman" panose="02020603050405020304" pitchFamily="18" charset="0"/>
                  <a:cs typeface="Times New Roman" panose="02020603050405020304" pitchFamily="18" charset="0"/>
                </a:endParaRPr>
              </a:p>
            </p:txBody>
          </p:sp>
        </mc:Choice>
        <mc:Fallback xmlns="">
          <p:sp>
            <p:nvSpPr>
              <p:cNvPr id="33" name="TextBox 32">
                <a:extLst>
                  <a:ext uri="{FF2B5EF4-FFF2-40B4-BE49-F238E27FC236}">
                    <a16:creationId xmlns:a16="http://schemas.microsoft.com/office/drawing/2014/main" id="{1BB1CDA2-4C92-BBA9-8296-0B83A36EB595}"/>
                  </a:ext>
                </a:extLst>
              </p:cNvPr>
              <p:cNvSpPr txBox="1">
                <a:spLocks noRot="1" noChangeAspect="1" noMove="1" noResize="1" noEditPoints="1" noAdjustHandles="1" noChangeArrowheads="1" noChangeShapeType="1" noTextEdit="1"/>
              </p:cNvSpPr>
              <p:nvPr/>
            </p:nvSpPr>
            <p:spPr>
              <a:xfrm>
                <a:off x="9167920" y="4734946"/>
                <a:ext cx="2951870" cy="1323439"/>
              </a:xfrm>
              <a:prstGeom prst="rect">
                <a:avLst/>
              </a:prstGeom>
              <a:blipFill>
                <a:blip r:embed="rId10"/>
                <a:stretch>
                  <a:fillRect b="-4846"/>
                </a:stretch>
              </a:blipFill>
              <a:ln>
                <a:solidFill>
                  <a:schemeClr val="tx1"/>
                </a:solidFill>
                <a:extLst>
                  <a:ext uri="{C807C97D-BFC1-408E-A445-0C87EB9F89A2}">
                    <ask:lineSketchStyleProps xmlns:ask="http://schemas.microsoft.com/office/drawing/2018/sketchyshapes" sd="3964186945">
                      <a:custGeom>
                        <a:avLst/>
                        <a:gdLst>
                          <a:gd name="csX0" fmla="*/ 0 w 2951870"/>
                          <a:gd name="csY0" fmla="*/ 0 h 1323439"/>
                          <a:gd name="csX1" fmla="*/ 531337 w 2951870"/>
                          <a:gd name="csY1" fmla="*/ 0 h 1323439"/>
                          <a:gd name="csX2" fmla="*/ 1062673 w 2951870"/>
                          <a:gd name="csY2" fmla="*/ 0 h 1323439"/>
                          <a:gd name="csX3" fmla="*/ 1564491 w 2951870"/>
                          <a:gd name="csY3" fmla="*/ 0 h 1323439"/>
                          <a:gd name="csX4" fmla="*/ 2184384 w 2951870"/>
                          <a:gd name="csY4" fmla="*/ 0 h 1323439"/>
                          <a:gd name="csX5" fmla="*/ 2951870 w 2951870"/>
                          <a:gd name="csY5" fmla="*/ 0 h 1323439"/>
                          <a:gd name="csX6" fmla="*/ 2951870 w 2951870"/>
                          <a:gd name="csY6" fmla="*/ 401443 h 1323439"/>
                          <a:gd name="csX7" fmla="*/ 2951870 w 2951870"/>
                          <a:gd name="csY7" fmla="*/ 842589 h 1323439"/>
                          <a:gd name="csX8" fmla="*/ 2951870 w 2951870"/>
                          <a:gd name="csY8" fmla="*/ 1323439 h 1323439"/>
                          <a:gd name="csX9" fmla="*/ 2302459 w 2951870"/>
                          <a:gd name="csY9" fmla="*/ 1323439 h 1323439"/>
                          <a:gd name="csX10" fmla="*/ 1800641 w 2951870"/>
                          <a:gd name="csY10" fmla="*/ 1323439 h 1323439"/>
                          <a:gd name="csX11" fmla="*/ 1269304 w 2951870"/>
                          <a:gd name="csY11" fmla="*/ 1323439 h 1323439"/>
                          <a:gd name="csX12" fmla="*/ 678930 w 2951870"/>
                          <a:gd name="csY12" fmla="*/ 1323439 h 1323439"/>
                          <a:gd name="csX13" fmla="*/ 0 w 2951870"/>
                          <a:gd name="csY13" fmla="*/ 1323439 h 1323439"/>
                          <a:gd name="csX14" fmla="*/ 0 w 2951870"/>
                          <a:gd name="csY14" fmla="*/ 908761 h 1323439"/>
                          <a:gd name="csX15" fmla="*/ 0 w 2951870"/>
                          <a:gd name="csY15" fmla="*/ 441146 h 1323439"/>
                          <a:gd name="csX16" fmla="*/ 0 w 2951870"/>
                          <a:gd name="csY16" fmla="*/ 0 h 132343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951870" h="1323439" extrusionOk="0">
                            <a:moveTo>
                              <a:pt x="0" y="0"/>
                            </a:moveTo>
                            <a:cubicBezTo>
                              <a:pt x="139324" y="-54906"/>
                              <a:pt x="368185" y="54625"/>
                              <a:pt x="531337" y="0"/>
                            </a:cubicBezTo>
                            <a:cubicBezTo>
                              <a:pt x="694489" y="-54625"/>
                              <a:pt x="929064" y="58377"/>
                              <a:pt x="1062673" y="0"/>
                            </a:cubicBezTo>
                            <a:cubicBezTo>
                              <a:pt x="1196282" y="-58377"/>
                              <a:pt x="1353977" y="17853"/>
                              <a:pt x="1564491" y="0"/>
                            </a:cubicBezTo>
                            <a:cubicBezTo>
                              <a:pt x="1775005" y="-17853"/>
                              <a:pt x="2031555" y="27406"/>
                              <a:pt x="2184384" y="0"/>
                            </a:cubicBezTo>
                            <a:cubicBezTo>
                              <a:pt x="2337213" y="-27406"/>
                              <a:pt x="2604086" y="19258"/>
                              <a:pt x="2951870" y="0"/>
                            </a:cubicBezTo>
                            <a:cubicBezTo>
                              <a:pt x="2961887" y="165291"/>
                              <a:pt x="2949783" y="310769"/>
                              <a:pt x="2951870" y="401443"/>
                            </a:cubicBezTo>
                            <a:cubicBezTo>
                              <a:pt x="2953957" y="492117"/>
                              <a:pt x="2911420" y="677774"/>
                              <a:pt x="2951870" y="842589"/>
                            </a:cubicBezTo>
                            <a:cubicBezTo>
                              <a:pt x="2992320" y="1007404"/>
                              <a:pt x="2948956" y="1099015"/>
                              <a:pt x="2951870" y="1323439"/>
                            </a:cubicBezTo>
                            <a:cubicBezTo>
                              <a:pt x="2745100" y="1395949"/>
                              <a:pt x="2539102" y="1276702"/>
                              <a:pt x="2302459" y="1323439"/>
                            </a:cubicBezTo>
                            <a:cubicBezTo>
                              <a:pt x="2065816" y="1370176"/>
                              <a:pt x="1985165" y="1317318"/>
                              <a:pt x="1800641" y="1323439"/>
                            </a:cubicBezTo>
                            <a:cubicBezTo>
                              <a:pt x="1616117" y="1329560"/>
                              <a:pt x="1431022" y="1296838"/>
                              <a:pt x="1269304" y="1323439"/>
                            </a:cubicBezTo>
                            <a:cubicBezTo>
                              <a:pt x="1107586" y="1350040"/>
                              <a:pt x="918445" y="1280397"/>
                              <a:pt x="678930" y="1323439"/>
                            </a:cubicBezTo>
                            <a:cubicBezTo>
                              <a:pt x="439415" y="1366481"/>
                              <a:pt x="309688" y="1270446"/>
                              <a:pt x="0" y="1323439"/>
                            </a:cubicBezTo>
                            <a:cubicBezTo>
                              <a:pt x="-22291" y="1194232"/>
                              <a:pt x="15262" y="1103314"/>
                              <a:pt x="0" y="908761"/>
                            </a:cubicBezTo>
                            <a:cubicBezTo>
                              <a:pt x="-15262" y="714208"/>
                              <a:pt x="34106" y="661315"/>
                              <a:pt x="0" y="441146"/>
                            </a:cubicBezTo>
                            <a:cubicBezTo>
                              <a:pt x="-34106" y="220977"/>
                              <a:pt x="16115" y="207959"/>
                              <a:pt x="0" y="0"/>
                            </a:cubicBezTo>
                            <a:close/>
                          </a:path>
                        </a:pathLst>
                      </a:custGeom>
                      <ask:type>
                        <ask:lineSketchScribble/>
                      </ask:type>
                    </ask:lineSketchStyleProps>
                  </a:ext>
                </a:extLst>
              </a:ln>
            </p:spPr>
            <p:txBody>
              <a:bodyPr/>
              <a:lstStyle/>
              <a:p>
                <a:r>
                  <a:rPr lang="ru-RU">
                    <a:noFill/>
                  </a:rPr>
                  <a:t> </a:t>
                </a:r>
              </a:p>
            </p:txBody>
          </p:sp>
        </mc:Fallback>
      </mc:AlternateContent>
    </p:spTree>
    <p:extLst>
      <p:ext uri="{BB962C8B-B14F-4D97-AF65-F5344CB8AC3E}">
        <p14:creationId xmlns:p14="http://schemas.microsoft.com/office/powerpoint/2010/main" val="1652628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Рисунок 41" descr="Изображение выглядит как дизайн&#10;&#10;Содержимое, созданное искусственным интеллектом, может быть неверным.">
            <a:extLst>
              <a:ext uri="{FF2B5EF4-FFF2-40B4-BE49-F238E27FC236}">
                <a16:creationId xmlns:a16="http://schemas.microsoft.com/office/drawing/2014/main" id="{78CFC437-61FF-F3C8-2CA0-72301EA00692}"/>
              </a:ext>
            </a:extLst>
          </p:cNvPr>
          <p:cNvPicPr>
            <a:picLocks noChangeAspect="1"/>
          </p:cNvPicPr>
          <p:nvPr/>
        </p:nvPicPr>
        <p:blipFill>
          <a:blip r:embed="rId3"/>
          <a:stretch>
            <a:fillRect/>
          </a:stretch>
        </p:blipFill>
        <p:spPr>
          <a:xfrm>
            <a:off x="102364" y="4270482"/>
            <a:ext cx="2405949" cy="2350704"/>
          </a:xfrm>
          <a:prstGeom prst="rect">
            <a:avLst/>
          </a:prstGeom>
        </p:spPr>
      </p:pic>
      <p:sp>
        <p:nvSpPr>
          <p:cNvPr id="53" name="Прямоугольник 52">
            <a:extLst>
              <a:ext uri="{FF2B5EF4-FFF2-40B4-BE49-F238E27FC236}">
                <a16:creationId xmlns:a16="http://schemas.microsoft.com/office/drawing/2014/main" id="{6D91783B-B111-6380-C353-C98D14550153}"/>
              </a:ext>
            </a:extLst>
          </p:cNvPr>
          <p:cNvSpPr/>
          <p:nvPr/>
        </p:nvSpPr>
        <p:spPr>
          <a:xfrm>
            <a:off x="102364" y="4195406"/>
            <a:ext cx="6284366" cy="2513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a:extLst>
              <a:ext uri="{FF2B5EF4-FFF2-40B4-BE49-F238E27FC236}">
                <a16:creationId xmlns:a16="http://schemas.microsoft.com/office/drawing/2014/main" id="{698C939C-65E3-22B9-9CD1-2FF0BA225BA6}"/>
              </a:ext>
            </a:extLst>
          </p:cNvPr>
          <p:cNvSpPr/>
          <p:nvPr/>
        </p:nvSpPr>
        <p:spPr>
          <a:xfrm>
            <a:off x="6483197" y="861131"/>
            <a:ext cx="5562879" cy="50397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89DDA650-9B77-C2F6-6BED-5B8093E173A0}"/>
              </a:ext>
            </a:extLst>
          </p:cNvPr>
          <p:cNvSpPr/>
          <p:nvPr/>
        </p:nvSpPr>
        <p:spPr>
          <a:xfrm>
            <a:off x="103207" y="861131"/>
            <a:ext cx="6279928" cy="32690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a:extLst>
              <a:ext uri="{FF2B5EF4-FFF2-40B4-BE49-F238E27FC236}">
                <a16:creationId xmlns:a16="http://schemas.microsoft.com/office/drawing/2014/main" id="{E6D1123D-81D6-D9C2-08EE-3ABFCE9AEBDD}"/>
              </a:ext>
            </a:extLst>
          </p:cNvPr>
          <p:cNvSpPr/>
          <p:nvPr/>
        </p:nvSpPr>
        <p:spPr>
          <a:xfrm>
            <a:off x="6800139" y="6269259"/>
            <a:ext cx="758757" cy="385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углы 1">
            <a:extLst>
              <a:ext uri="{FF2B5EF4-FFF2-40B4-BE49-F238E27FC236}">
                <a16:creationId xmlns:a16="http://schemas.microsoft.com/office/drawing/2014/main" id="{132E95A7-72D6-DAC2-C21A-A9C347137155}"/>
              </a:ext>
            </a:extLst>
          </p:cNvPr>
          <p:cNvSpPr/>
          <p:nvPr/>
        </p:nvSpPr>
        <p:spPr>
          <a:xfrm>
            <a:off x="367079" y="99365"/>
            <a:ext cx="11457841" cy="63147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err="1">
                <a:latin typeface="Times New Roman" panose="02020603050405020304" pitchFamily="18" charset="0"/>
                <a:cs typeface="Times New Roman" panose="02020603050405020304" pitchFamily="18" charset="0"/>
              </a:rPr>
              <a:t>Вплив</a:t>
            </a:r>
            <a:r>
              <a:rPr lang="ru-RU" sz="3000" dirty="0">
                <a:latin typeface="Times New Roman" panose="02020603050405020304" pitchFamily="18" charset="0"/>
                <a:cs typeface="Times New Roman" panose="02020603050405020304" pitchFamily="18" charset="0"/>
              </a:rPr>
              <a:t> фактора </a:t>
            </a:r>
            <a:r>
              <a:rPr lang="ru-RU" sz="3000" dirty="0" err="1">
                <a:latin typeface="Times New Roman" panose="02020603050405020304" pitchFamily="18" charset="0"/>
                <a:cs typeface="Times New Roman" panose="02020603050405020304" pitchFamily="18" charset="0"/>
              </a:rPr>
              <a:t>неідеальності</a:t>
            </a:r>
            <a:r>
              <a:rPr lang="ru-RU" sz="3000" dirty="0">
                <a:latin typeface="Times New Roman" panose="02020603050405020304" pitchFamily="18" charset="0"/>
                <a:cs typeface="Times New Roman" panose="02020603050405020304" pitchFamily="18" charset="0"/>
              </a:rPr>
              <a:t> на характеристики </a:t>
            </a:r>
            <a:r>
              <a:rPr lang="ru-RU" sz="3000" dirty="0" err="1">
                <a:latin typeface="Times New Roman" panose="02020603050405020304" pitchFamily="18" charset="0"/>
                <a:cs typeface="Times New Roman" panose="02020603050405020304" pitchFamily="18" charset="0"/>
              </a:rPr>
              <a:t>сонячних</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елементів</a:t>
            </a:r>
            <a:endParaRPr lang="uk-UA" sz="3000" noProof="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086B55D-09E9-E3D5-C8E2-D629213AF89E}"/>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13</a:t>
            </a:r>
            <a:endParaRPr lang="ru-RU" sz="2800" dirty="0">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65AF5165-E629-99EB-6CBE-99F71EB1C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870" y="948680"/>
            <a:ext cx="2923443" cy="2631099"/>
          </a:xfrm>
          <a:prstGeom prst="rect">
            <a:avLst/>
          </a:prstGeom>
        </p:spPr>
      </p:pic>
      <p:pic>
        <p:nvPicPr>
          <p:cNvPr id="8" name="Рисунок 7">
            <a:extLst>
              <a:ext uri="{FF2B5EF4-FFF2-40B4-BE49-F238E27FC236}">
                <a16:creationId xmlns:a16="http://schemas.microsoft.com/office/drawing/2014/main" id="{EBA878A0-1DD8-07D8-F403-4D4EED148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0674" y="957135"/>
            <a:ext cx="2914049" cy="262264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B64DD5-D6A7-D7A6-721A-A35A33EF779B}"/>
                  </a:ext>
                </a:extLst>
              </p:cNvPr>
              <p:cNvSpPr txBox="1"/>
              <p:nvPr/>
            </p:nvSpPr>
            <p:spPr>
              <a:xfrm>
                <a:off x="1344616" y="3439641"/>
                <a:ext cx="3630289" cy="646331"/>
              </a:xfrm>
              <a:prstGeom prst="rect">
                <a:avLst/>
              </a:prstGeom>
              <a:noFill/>
            </p:spPr>
            <p:txBody>
              <a:bodyPr wrap="none" rtlCol="0">
                <a:spAutoFit/>
              </a:bodyPr>
              <a:lstStyle/>
              <a:p>
                <a:pPr algn="ctr"/>
                <a:r>
                  <a:rPr lang="uk-UA" dirty="0">
                    <a:latin typeface="Times New Roman" panose="02020603050405020304" pitchFamily="18" charset="0"/>
                    <a:cs typeface="Times New Roman" panose="02020603050405020304" pitchFamily="18" charset="0"/>
                  </a:rPr>
                  <a:t>Залежність </a:t>
                </a:r>
                <a:r>
                  <a:rPr lang="en-US" b="1"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від </a:t>
                </a:r>
                <a:r>
                  <a:rPr lang="en-US" b="1"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та </a:t>
                </a:r>
                <a14:m>
                  <m:oMath xmlns:m="http://schemas.openxmlformats.org/officeDocument/2006/math">
                    <m:sSub>
                      <m:sSubPr>
                        <m:ctrlPr>
                          <a:rPr lang="uk-UA" b="1" i="1" smtClean="0">
                            <a:latin typeface="Cambria Math" panose="02040503050406030204" pitchFamily="18" charset="0"/>
                          </a:rPr>
                        </m:ctrlPr>
                      </m:sSubPr>
                      <m:e>
                        <m:r>
                          <a:rPr lang="en-US" b="1" i="1" smtClean="0">
                            <a:latin typeface="Cambria Math" panose="02040503050406030204" pitchFamily="18" charset="0"/>
                          </a:rPr>
                          <m:t>𝑵</m:t>
                        </m:r>
                      </m:e>
                      <m:sub>
                        <m:r>
                          <a:rPr lang="en-US" b="1" i="0" smtClean="0">
                            <a:latin typeface="Cambria Math" panose="02040503050406030204" pitchFamily="18" charset="0"/>
                          </a:rPr>
                          <m:t>𝐁</m:t>
                        </m:r>
                      </m:sub>
                    </m:sSub>
                    <m:r>
                      <a:rPr lang="en-US" b="0" i="0" smtClean="0">
                        <a:latin typeface="Cambria Math" panose="02040503050406030204" pitchFamily="18" charset="0"/>
                      </a:rPr>
                      <m:t> </m:t>
                    </m:r>
                  </m:oMath>
                </a14:m>
                <a:r>
                  <a:rPr lang="ru-RU"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62B64DD5-D6A7-D7A6-721A-A35A33EF779B}"/>
                  </a:ext>
                </a:extLst>
              </p:cNvPr>
              <p:cNvSpPr txBox="1">
                <a:spLocks noRot="1" noChangeAspect="1" noMove="1" noResize="1" noEditPoints="1" noAdjustHandles="1" noChangeArrowheads="1" noChangeShapeType="1" noTextEdit="1"/>
              </p:cNvSpPr>
              <p:nvPr/>
            </p:nvSpPr>
            <p:spPr>
              <a:xfrm>
                <a:off x="1344616" y="3439641"/>
                <a:ext cx="3630289" cy="646331"/>
              </a:xfrm>
              <a:prstGeom prst="rect">
                <a:avLst/>
              </a:prstGeom>
              <a:blipFill>
                <a:blip r:embed="rId6"/>
                <a:stretch>
                  <a:fillRect t="-471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091DF5-14A4-1488-E8D7-C08C8DA0A7D7}"/>
                  </a:ext>
                </a:extLst>
              </p:cNvPr>
              <p:cNvSpPr txBox="1"/>
              <p:nvPr/>
            </p:nvSpPr>
            <p:spPr>
              <a:xfrm>
                <a:off x="6731892" y="6286670"/>
                <a:ext cx="4921844" cy="385875"/>
              </a:xfrm>
              <a:prstGeom prst="rect">
                <a:avLst/>
              </a:prstGeom>
              <a:noFill/>
            </p:spPr>
            <p:txBody>
              <a:bodyPr wrap="square">
                <a:spAutoFit/>
              </a:bodyPr>
              <a:lstStyle/>
              <a:p>
                <a:r>
                  <a:rPr lang="uk-UA" sz="1800" dirty="0">
                    <a:effectLst/>
                    <a:latin typeface="Times New Roman" panose="02020603050405020304" pitchFamily="18" charset="0"/>
                    <a:ea typeface="Calibri" panose="020F0502020204030204" pitchFamily="34" charset="0"/>
                  </a:rPr>
                  <a:t>1 - </a:t>
                </a:r>
                <a14:m>
                  <m:oMath xmlns:m="http://schemas.openxmlformats.org/officeDocument/2006/math">
                    <m:sSub>
                      <m:sSubPr>
                        <m:ctrlPr>
                          <a:rPr lang="ru-RU" i="1" smtClean="0">
                            <a:solidFill>
                              <a:schemeClr val="tx1"/>
                            </a:solidFill>
                            <a:effectLst/>
                            <a:latin typeface="Cambria Math" panose="02040503050406030204" pitchFamily="18" charset="0"/>
                            <a:cs typeface="Times New Roman" panose="02020603050405020304" pitchFamily="18" charset="0"/>
                          </a:rPr>
                        </m:ctrlPr>
                      </m:sSubPr>
                      <m:e>
                        <m:r>
                          <a:rPr lang="uk-UA" sz="1800" i="1">
                            <a:solidFill>
                              <a:schemeClr val="tx1"/>
                            </a:solidFill>
                            <a:effectLst/>
                            <a:latin typeface="Cambria Math" panose="02040503050406030204" pitchFamily="18" charset="0"/>
                            <a:ea typeface="Calibri" panose="020F0502020204030204" pitchFamily="34" charset="0"/>
                          </a:rPr>
                          <m:t>𝑛</m:t>
                        </m:r>
                      </m:e>
                      <m:sub>
                        <m:r>
                          <a:rPr lang="uk-UA" sz="1800" i="1">
                            <a:solidFill>
                              <a:schemeClr val="tx1"/>
                            </a:solidFill>
                            <a:effectLst/>
                            <a:latin typeface="Cambria Math" panose="02040503050406030204" pitchFamily="18" charset="0"/>
                            <a:ea typeface="Calibri" panose="020F0502020204030204" pitchFamily="34" charset="0"/>
                          </a:rPr>
                          <m:t>𝐹𝑒</m:t>
                        </m:r>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𝐵</m:t>
                        </m:r>
                      </m:sub>
                    </m:sSub>
                  </m:oMath>
                </a14:m>
                <a:r>
                  <a:rPr lang="uk-UA" sz="1800" dirty="0">
                    <a:solidFill>
                      <a:schemeClr val="tx1"/>
                    </a:solidFill>
                    <a:effectLst/>
                    <a:latin typeface="Times New Roman" panose="02020603050405020304" pitchFamily="18" charset="0"/>
                    <a:ea typeface="Calibri" panose="020F0502020204030204" pitchFamily="34" charset="0"/>
                  </a:rPr>
                  <a:t> 2 - </a:t>
                </a:r>
                <a14:m>
                  <m:oMath xmlns:m="http://schemas.openxmlformats.org/officeDocument/2006/math">
                    <m:sSub>
                      <m:sSubPr>
                        <m:ctrlPr>
                          <a:rPr lang="ru-RU" i="1" smtClean="0">
                            <a:solidFill>
                              <a:schemeClr val="tx1"/>
                            </a:solidFill>
                            <a:effectLst/>
                            <a:latin typeface="Cambria Math" panose="02040503050406030204" pitchFamily="18" charset="0"/>
                            <a:cs typeface="Times New Roman" panose="02020603050405020304" pitchFamily="18" charset="0"/>
                          </a:rPr>
                        </m:ctrlPr>
                      </m:sSubPr>
                      <m:e>
                        <m:r>
                          <a:rPr lang="uk-UA" sz="1800" i="1">
                            <a:solidFill>
                              <a:schemeClr val="tx1"/>
                            </a:solidFill>
                            <a:effectLst/>
                            <a:latin typeface="Cambria Math" panose="02040503050406030204" pitchFamily="18" charset="0"/>
                            <a:ea typeface="Calibri" panose="020F0502020204030204" pitchFamily="34" charset="0"/>
                          </a:rPr>
                          <m:t>𝑛</m:t>
                        </m:r>
                      </m:e>
                      <m:sub>
                        <m:r>
                          <a:rPr lang="uk-UA" sz="1800" i="1">
                            <a:solidFill>
                              <a:schemeClr val="tx1"/>
                            </a:solidFill>
                            <a:effectLst/>
                            <a:latin typeface="Cambria Math" panose="02040503050406030204" pitchFamily="18" charset="0"/>
                            <a:ea typeface="Calibri" panose="020F0502020204030204" pitchFamily="34" charset="0"/>
                          </a:rPr>
                          <m:t>𝐹𝑒</m:t>
                        </m:r>
                      </m:sub>
                    </m:sSub>
                  </m:oMath>
                </a14:m>
                <a:r>
                  <a:rPr lang="uk-UA" sz="1800" dirty="0">
                    <a:solidFill>
                      <a:schemeClr val="tx1"/>
                    </a:solidFill>
                    <a:effectLst/>
                    <a:latin typeface="Times New Roman" panose="02020603050405020304" pitchFamily="18" charset="0"/>
                    <a:ea typeface="Calibri" panose="020F0502020204030204" pitchFamily="34" charset="0"/>
                  </a:rPr>
                  <a:t> 3 - </a:t>
                </a:r>
                <a14:m>
                  <m:oMath xmlns:m="http://schemas.openxmlformats.org/officeDocument/2006/math">
                    <m:r>
                      <a:rPr lang="uk-UA" sz="1800" i="1" smtClean="0">
                        <a:solidFill>
                          <a:schemeClr val="tx1"/>
                        </a:solidFill>
                        <a:effectLst/>
                        <a:latin typeface="Cambria Math" panose="02040503050406030204" pitchFamily="18" charset="0"/>
                        <a:ea typeface="Times New Roman" panose="02020603050405020304" pitchFamily="18" charset="0"/>
                      </a:rPr>
                      <m:t>𝛿</m:t>
                    </m:r>
                    <m:sSub>
                      <m:sSubPr>
                        <m:ctrlPr>
                          <a:rPr lang="ru-RU"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uk-UA" sz="1800" i="1">
                            <a:solidFill>
                              <a:schemeClr val="tx1"/>
                            </a:solidFill>
                            <a:effectLst/>
                            <a:latin typeface="Cambria Math" panose="02040503050406030204" pitchFamily="18" charset="0"/>
                            <a:ea typeface="Times New Roman" panose="02020603050405020304" pitchFamily="18" charset="0"/>
                          </a:rPr>
                          <m:t>𝑛</m:t>
                        </m:r>
                      </m:e>
                      <m:sub>
                        <m:r>
                          <a:rPr lang="uk-UA" sz="1800" i="1">
                            <a:solidFill>
                              <a:schemeClr val="tx1"/>
                            </a:solidFill>
                            <a:effectLst/>
                            <a:latin typeface="Cambria Math" panose="02040503050406030204" pitchFamily="18" charset="0"/>
                            <a:ea typeface="Times New Roman" panose="02020603050405020304" pitchFamily="18" charset="0"/>
                          </a:rPr>
                          <m:t>𝐹𝑒</m:t>
                        </m:r>
                        <m:r>
                          <a:rPr lang="uk-UA" sz="1800" i="1">
                            <a:solidFill>
                              <a:schemeClr val="tx1"/>
                            </a:solidFill>
                            <a:effectLst/>
                            <a:latin typeface="Cambria Math" panose="02040503050406030204" pitchFamily="18" charset="0"/>
                            <a:ea typeface="Times New Roman" panose="02020603050405020304" pitchFamily="18" charset="0"/>
                          </a:rPr>
                          <m:t>−</m:t>
                        </m:r>
                        <m:r>
                          <a:rPr lang="uk-UA" sz="1800" i="1">
                            <a:solidFill>
                              <a:schemeClr val="tx1"/>
                            </a:solidFill>
                            <a:effectLst/>
                            <a:latin typeface="Cambria Math" panose="02040503050406030204" pitchFamily="18" charset="0"/>
                            <a:ea typeface="Times New Roman" panose="02020603050405020304" pitchFamily="18" charset="0"/>
                          </a:rPr>
                          <m:t>𝐹𝑒𝐵</m:t>
                        </m:r>
                      </m:sub>
                    </m:sSub>
                  </m:oMath>
                </a14:m>
                <a:r>
                  <a:rPr lang="uk-UA" sz="1800" dirty="0">
                    <a:solidFill>
                      <a:schemeClr val="tx1"/>
                    </a:solidFill>
                    <a:effectLst/>
                    <a:latin typeface="Times New Roman" panose="02020603050405020304" pitchFamily="18" charset="0"/>
                    <a:ea typeface="Calibri" panose="020F0502020204030204" pitchFamily="34" charset="0"/>
                  </a:rPr>
                  <a:t> 4 - </a:t>
                </a:r>
                <a14:m>
                  <m:oMath xmlns:m="http://schemas.openxmlformats.org/officeDocument/2006/math">
                    <m:sSubSup>
                      <m:sSubSupPr>
                        <m:ctrlPr>
                          <a:rPr lang="ru-RU" i="1" smtClean="0">
                            <a:ln w="1270">
                              <a:noFill/>
                            </a:ln>
                            <a:solidFill>
                              <a:schemeClr val="tx1"/>
                            </a:solidFill>
                            <a:effectLst/>
                            <a:latin typeface="Cambria Math" panose="02040503050406030204" pitchFamily="18" charset="0"/>
                            <a:cs typeface="Times New Roman" panose="02020603050405020304" pitchFamily="18" charset="0"/>
                          </a:rPr>
                        </m:ctrlPr>
                      </m:sSubSupPr>
                      <m:e>
                        <m:r>
                          <a:rPr lang="uk-UA" sz="1800" i="1">
                            <a:ln w="1270">
                              <a:noFill/>
                            </a:ln>
                            <a:solidFill>
                              <a:schemeClr val="tx1"/>
                            </a:solidFill>
                            <a:effectLst/>
                            <a:latin typeface="Cambria Math" panose="02040503050406030204" pitchFamily="18" charset="0"/>
                            <a:ea typeface="Calibri" panose="020F0502020204030204" pitchFamily="34" charset="0"/>
                          </a:rPr>
                          <m:t>𝛿</m:t>
                        </m:r>
                        <m:r>
                          <a:rPr lang="uk-UA" sz="1800" i="1">
                            <a:ln w="1270">
                              <a:noFill/>
                            </a:ln>
                            <a:solidFill>
                              <a:schemeClr val="tx1"/>
                            </a:solidFill>
                            <a:effectLst/>
                            <a:latin typeface="Cambria Math" panose="02040503050406030204" pitchFamily="18" charset="0"/>
                            <a:ea typeface="Calibri" panose="020F0502020204030204" pitchFamily="34" charset="0"/>
                          </a:rPr>
                          <m:t>𝑛</m:t>
                        </m:r>
                      </m:e>
                      <m:sub>
                        <m:r>
                          <a:rPr lang="uk-UA" sz="1800" i="1">
                            <a:ln w="1270">
                              <a:noFill/>
                            </a:ln>
                            <a:solidFill>
                              <a:schemeClr val="tx1"/>
                            </a:solidFill>
                            <a:effectLst/>
                            <a:latin typeface="Cambria Math" panose="02040503050406030204" pitchFamily="18" charset="0"/>
                            <a:ea typeface="Calibri" panose="020F0502020204030204" pitchFamily="34" charset="0"/>
                          </a:rPr>
                          <m:t>𝐹𝑒</m:t>
                        </m:r>
                        <m:r>
                          <a:rPr lang="en-US" sz="1800" i="1">
                            <a:ln w="1270">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𝐵</m:t>
                        </m:r>
                      </m:sub>
                      <m:sup>
                        <m:r>
                          <a:rPr lang="uk-UA" sz="1800" i="1">
                            <a:ln w="1270">
                              <a:noFill/>
                            </a:ln>
                            <a:solidFill>
                              <a:schemeClr val="tx1"/>
                            </a:solidFill>
                            <a:effectLst/>
                            <a:latin typeface="Cambria Math" panose="02040503050406030204" pitchFamily="18" charset="0"/>
                            <a:ea typeface="Calibri" panose="020F0502020204030204" pitchFamily="34" charset="0"/>
                          </a:rPr>
                          <m:t>ШРХ</m:t>
                        </m:r>
                      </m:sup>
                    </m:sSubSup>
                  </m:oMath>
                </a14:m>
                <a:r>
                  <a:rPr lang="uk-UA" sz="1800" dirty="0">
                    <a:solidFill>
                      <a:schemeClr val="tx1"/>
                    </a:solidFill>
                    <a:effectLst/>
                    <a:latin typeface="Times New Roman" panose="02020603050405020304" pitchFamily="18" charset="0"/>
                    <a:ea typeface="Calibri" panose="020F0502020204030204" pitchFamily="34" charset="0"/>
                  </a:rPr>
                  <a:t> 5 - </a:t>
                </a:r>
                <a14:m>
                  <m:oMath xmlns:m="http://schemas.openxmlformats.org/officeDocument/2006/math">
                    <m:sSubSup>
                      <m:sSubSupPr>
                        <m:ctrlPr>
                          <a:rPr lang="ru-RU" i="1">
                            <a:solidFill>
                              <a:schemeClr val="tx1"/>
                            </a:solidFill>
                            <a:effectLst/>
                            <a:latin typeface="Cambria Math" panose="02040503050406030204" pitchFamily="18" charset="0"/>
                            <a:cs typeface="Times New Roman" panose="02020603050405020304" pitchFamily="18" charset="0"/>
                          </a:rPr>
                        </m:ctrlPr>
                      </m:sSubSupPr>
                      <m:e>
                        <m:r>
                          <a:rPr lang="uk-UA" sz="1800" i="1">
                            <a:solidFill>
                              <a:schemeClr val="tx1"/>
                            </a:solidFill>
                            <a:effectLst/>
                            <a:latin typeface="Cambria Math" panose="02040503050406030204" pitchFamily="18" charset="0"/>
                            <a:ea typeface="Calibri" panose="020F0502020204030204" pitchFamily="34" charset="0"/>
                          </a:rPr>
                          <m:t>𝛿</m:t>
                        </m:r>
                        <m:r>
                          <a:rPr lang="uk-UA" sz="1800" i="1">
                            <a:solidFill>
                              <a:schemeClr val="tx1"/>
                            </a:solidFill>
                            <a:effectLst/>
                            <a:latin typeface="Cambria Math" panose="02040503050406030204" pitchFamily="18" charset="0"/>
                            <a:ea typeface="Calibri" panose="020F0502020204030204" pitchFamily="34" charset="0"/>
                          </a:rPr>
                          <m:t>𝑛</m:t>
                        </m:r>
                      </m:e>
                      <m:sub>
                        <m:r>
                          <a:rPr lang="uk-UA" sz="1800" i="1">
                            <a:solidFill>
                              <a:schemeClr val="tx1"/>
                            </a:solidFill>
                            <a:effectLst/>
                            <a:latin typeface="Cambria Math" panose="02040503050406030204" pitchFamily="18" charset="0"/>
                            <a:ea typeface="Calibri" panose="020F0502020204030204" pitchFamily="34" charset="0"/>
                          </a:rPr>
                          <m:t>𝐹𝑒</m:t>
                        </m:r>
                      </m:sub>
                      <m:sup>
                        <m:r>
                          <a:rPr lang="uk-UA" sz="1800" i="1">
                            <a:solidFill>
                              <a:schemeClr val="tx1"/>
                            </a:solidFill>
                            <a:effectLst/>
                            <a:latin typeface="Cambria Math" panose="02040503050406030204" pitchFamily="18" charset="0"/>
                            <a:ea typeface="Calibri" panose="020F0502020204030204" pitchFamily="34" charset="0"/>
                          </a:rPr>
                          <m:t>ШРХ</m:t>
                        </m:r>
                      </m:sup>
                    </m:sSubSup>
                  </m:oMath>
                </a14:m>
                <a:endParaRPr lang="ru-RU" dirty="0"/>
              </a:p>
            </p:txBody>
          </p:sp>
        </mc:Choice>
        <mc:Fallback xmlns="">
          <p:sp>
            <p:nvSpPr>
              <p:cNvPr id="13" name="TextBox 12">
                <a:extLst>
                  <a:ext uri="{FF2B5EF4-FFF2-40B4-BE49-F238E27FC236}">
                    <a16:creationId xmlns:a16="http://schemas.microsoft.com/office/drawing/2014/main" id="{BB091DF5-14A4-1488-E8D7-C08C8DA0A7D7}"/>
                  </a:ext>
                </a:extLst>
              </p:cNvPr>
              <p:cNvSpPr txBox="1">
                <a:spLocks noRot="1" noChangeAspect="1" noMove="1" noResize="1" noEditPoints="1" noAdjustHandles="1" noChangeArrowheads="1" noChangeShapeType="1" noTextEdit="1"/>
              </p:cNvSpPr>
              <p:nvPr/>
            </p:nvSpPr>
            <p:spPr>
              <a:xfrm>
                <a:off x="6731892" y="6286670"/>
                <a:ext cx="4921844" cy="385875"/>
              </a:xfrm>
              <a:prstGeom prst="rect">
                <a:avLst/>
              </a:prstGeom>
              <a:blipFill>
                <a:blip r:embed="rId7"/>
                <a:stretch>
                  <a:fillRect l="-990" t="-4688" b="-21875"/>
                </a:stretch>
              </a:blipFill>
            </p:spPr>
            <p:txBody>
              <a:bodyPr/>
              <a:lstStyle/>
              <a:p>
                <a:r>
                  <a:rPr lang="ru-RU">
                    <a:noFill/>
                  </a:rPr>
                  <a:t> </a:t>
                </a:r>
              </a:p>
            </p:txBody>
          </p:sp>
        </mc:Fallback>
      </mc:AlternateContent>
      <p:sp>
        <p:nvSpPr>
          <p:cNvPr id="16" name="Прямоугольник 15">
            <a:extLst>
              <a:ext uri="{FF2B5EF4-FFF2-40B4-BE49-F238E27FC236}">
                <a16:creationId xmlns:a16="http://schemas.microsoft.com/office/drawing/2014/main" id="{95CDA9AB-AD0C-DB2B-ADF7-FE363411F038}"/>
              </a:ext>
            </a:extLst>
          </p:cNvPr>
          <p:cNvSpPr/>
          <p:nvPr/>
        </p:nvSpPr>
        <p:spPr>
          <a:xfrm>
            <a:off x="7601634" y="6269258"/>
            <a:ext cx="671210" cy="385875"/>
          </a:xfrm>
          <a:prstGeom prst="rect">
            <a:avLst/>
          </a:prstGeom>
          <a:noFill/>
          <a:ln>
            <a:solidFill>
              <a:srgbClr val="66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a:extLst>
              <a:ext uri="{FF2B5EF4-FFF2-40B4-BE49-F238E27FC236}">
                <a16:creationId xmlns:a16="http://schemas.microsoft.com/office/drawing/2014/main" id="{800278F7-0EBD-7289-EBA5-30EE5B9C45A6}"/>
              </a:ext>
            </a:extLst>
          </p:cNvPr>
          <p:cNvSpPr/>
          <p:nvPr/>
        </p:nvSpPr>
        <p:spPr>
          <a:xfrm>
            <a:off x="8290591" y="6279626"/>
            <a:ext cx="1220280" cy="385875"/>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a:extLst>
              <a:ext uri="{FF2B5EF4-FFF2-40B4-BE49-F238E27FC236}">
                <a16:creationId xmlns:a16="http://schemas.microsoft.com/office/drawing/2014/main" id="{13A12EEA-15E8-1AC1-5650-A8A226A79D88}"/>
              </a:ext>
            </a:extLst>
          </p:cNvPr>
          <p:cNvSpPr/>
          <p:nvPr/>
        </p:nvSpPr>
        <p:spPr>
          <a:xfrm>
            <a:off x="9534134" y="6269258"/>
            <a:ext cx="955735" cy="38587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2"/>
              </a:solidFill>
            </a:endParaRPr>
          </a:p>
        </p:txBody>
      </p:sp>
      <p:sp>
        <p:nvSpPr>
          <p:cNvPr id="19" name="Прямоугольник 18">
            <a:extLst>
              <a:ext uri="{FF2B5EF4-FFF2-40B4-BE49-F238E27FC236}">
                <a16:creationId xmlns:a16="http://schemas.microsoft.com/office/drawing/2014/main" id="{7522010C-9B35-3A5E-BD90-7DCDA216FD60}"/>
              </a:ext>
            </a:extLst>
          </p:cNvPr>
          <p:cNvSpPr/>
          <p:nvPr/>
        </p:nvSpPr>
        <p:spPr>
          <a:xfrm>
            <a:off x="10513132" y="6269258"/>
            <a:ext cx="955735" cy="385875"/>
          </a:xfrm>
          <a:prstGeom prst="rect">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1" name="Рисунок 20">
            <a:extLst>
              <a:ext uri="{FF2B5EF4-FFF2-40B4-BE49-F238E27FC236}">
                <a16:creationId xmlns:a16="http://schemas.microsoft.com/office/drawing/2014/main" id="{C6EA2614-255E-2C60-549D-3CB15EC0D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3919" y="957135"/>
            <a:ext cx="2776261" cy="2649696"/>
          </a:xfrm>
          <a:prstGeom prst="rect">
            <a:avLst/>
          </a:prstGeom>
        </p:spPr>
      </p:pic>
      <p:pic>
        <p:nvPicPr>
          <p:cNvPr id="24" name="Рисунок 23">
            <a:extLst>
              <a:ext uri="{FF2B5EF4-FFF2-40B4-BE49-F238E27FC236}">
                <a16:creationId xmlns:a16="http://schemas.microsoft.com/office/drawing/2014/main" id="{543E4E9F-B020-3A1C-04F3-837AC5B64F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60741" y="957135"/>
            <a:ext cx="2685273" cy="2511156"/>
          </a:xfrm>
          <a:prstGeom prst="rect">
            <a:avLst/>
          </a:prstGeom>
        </p:spPr>
      </p:pic>
      <p:pic>
        <p:nvPicPr>
          <p:cNvPr id="26" name="Рисунок 25">
            <a:extLst>
              <a:ext uri="{FF2B5EF4-FFF2-40B4-BE49-F238E27FC236}">
                <a16:creationId xmlns:a16="http://schemas.microsoft.com/office/drawing/2014/main" id="{39563BED-169A-6596-5436-E504D8BE3E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68929" y="3468291"/>
            <a:ext cx="2780681" cy="240621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44C29F7-B92F-D35A-F1A3-78DC0641864A}"/>
                  </a:ext>
                </a:extLst>
              </p:cNvPr>
              <p:cNvSpPr txBox="1"/>
              <p:nvPr/>
            </p:nvSpPr>
            <p:spPr>
              <a:xfrm>
                <a:off x="6503919" y="3788687"/>
                <a:ext cx="2754280" cy="369332"/>
              </a:xfrm>
              <a:prstGeom prst="rect">
                <a:avLst/>
              </a:prstGeom>
              <a:noFill/>
            </p:spPr>
            <p:txBody>
              <a:bodyPr wrap="none" rtlCol="0">
                <a:spAutoFit/>
              </a:bodyPr>
              <a:lstStyle/>
              <a:p>
                <a:r>
                  <a:rPr lang="uk-UA" dirty="0">
                    <a:latin typeface="Times New Roman" panose="02020603050405020304" pitchFamily="18" charset="0"/>
                    <a:cs typeface="Times New Roman" panose="02020603050405020304" pitchFamily="18" charset="0"/>
                  </a:rPr>
                  <a:t>Залежність </a:t>
                </a:r>
                <a:r>
                  <a:rPr lang="en-US" b="1"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від </a:t>
                </a:r>
                <a:r>
                  <a:rPr lang="en-US" b="1"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та </a:t>
                </a:r>
                <a14:m>
                  <m:oMath xmlns:m="http://schemas.openxmlformats.org/officeDocument/2006/math">
                    <m:sSub>
                      <m:sSubPr>
                        <m:ctrlPr>
                          <a:rPr lang="uk-UA" b="1" i="1" smtClean="0">
                            <a:latin typeface="Cambria Math" panose="02040503050406030204" pitchFamily="18" charset="0"/>
                          </a:rPr>
                        </m:ctrlPr>
                      </m:sSubPr>
                      <m:e>
                        <m:r>
                          <a:rPr lang="en-US" b="1" i="1" smtClean="0">
                            <a:latin typeface="Cambria Math" panose="02040503050406030204" pitchFamily="18" charset="0"/>
                          </a:rPr>
                          <m:t>𝑵</m:t>
                        </m:r>
                      </m:e>
                      <m:sub>
                        <m:r>
                          <a:rPr lang="en-US" b="1" i="0" smtClean="0">
                            <a:latin typeface="Cambria Math" panose="02040503050406030204" pitchFamily="18" charset="0"/>
                          </a:rPr>
                          <m:t>𝐅𝐞</m:t>
                        </m:r>
                      </m:sub>
                    </m:sSub>
                    <m:r>
                      <a:rPr lang="en-US" b="0" i="0" smtClean="0">
                        <a:latin typeface="Cambria Math" panose="02040503050406030204" pitchFamily="18" charset="0"/>
                      </a:rPr>
                      <m:t> </m:t>
                    </m:r>
                  </m:oMath>
                </a14:m>
                <a:endParaRPr lang="en-US" b="0" i="0" dirty="0">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144C29F7-B92F-D35A-F1A3-78DC0641864A}"/>
                  </a:ext>
                </a:extLst>
              </p:cNvPr>
              <p:cNvSpPr txBox="1">
                <a:spLocks noRot="1" noChangeAspect="1" noMove="1" noResize="1" noEditPoints="1" noAdjustHandles="1" noChangeArrowheads="1" noChangeShapeType="1" noTextEdit="1"/>
              </p:cNvSpPr>
              <p:nvPr/>
            </p:nvSpPr>
            <p:spPr>
              <a:xfrm>
                <a:off x="6503919" y="3788687"/>
                <a:ext cx="2754280" cy="369332"/>
              </a:xfrm>
              <a:prstGeom prst="rect">
                <a:avLst/>
              </a:prstGeom>
              <a:blipFill>
                <a:blip r:embed="rId11"/>
                <a:stretch>
                  <a:fillRect l="-1991" t="-10000" b="-2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417FB17-65FB-157E-2651-8421898CBD95}"/>
                  </a:ext>
                </a:extLst>
              </p:cNvPr>
              <p:cNvSpPr txBox="1"/>
              <p:nvPr/>
            </p:nvSpPr>
            <p:spPr>
              <a:xfrm>
                <a:off x="928992" y="3777979"/>
                <a:ext cx="4489314" cy="390748"/>
              </a:xfrm>
              <a:prstGeom prst="rect">
                <a:avLst/>
              </a:prstGeom>
              <a:noFill/>
            </p:spPr>
            <p:txBody>
              <a:bodyPr wrap="square">
                <a:spAutoFit/>
              </a:bodyPr>
              <a:lstStyle/>
              <a:p>
                <a14:m>
                  <m:oMath xmlns:m="http://schemas.openxmlformats.org/officeDocument/2006/math">
                    <m:sSub>
                      <m:sSubPr>
                        <m:ctrlPr>
                          <a:rPr lang="ru-RU" i="1" smtClean="0">
                            <a:latin typeface="Cambria Math" panose="02040503050406030204" pitchFamily="18" charset="0"/>
                            <a:cs typeface="Times New Roman" panose="02020603050405020304" pitchFamily="18" charset="0"/>
                          </a:rPr>
                        </m:ctrlPr>
                      </m:sSubPr>
                      <m:e>
                        <m:r>
                          <a:rPr lang="uk-UA" i="1">
                            <a:latin typeface="Cambria Math" panose="02040503050406030204" pitchFamily="18" charset="0"/>
                            <a:ea typeface="Calibri" panose="020F0502020204030204" pitchFamily="34" charset="0"/>
                          </a:rPr>
                          <m:t>𝑁</m:t>
                        </m:r>
                      </m:e>
                      <m:sub>
                        <m:r>
                          <m:rPr>
                            <m:sty m:val="p"/>
                          </m:rPr>
                          <a:rPr lang="uk-UA" i="0">
                            <a:latin typeface="Cambria Math" panose="02040503050406030204" pitchFamily="18" charset="0"/>
                            <a:ea typeface="Calibri" panose="020F0502020204030204" pitchFamily="34" charset="0"/>
                          </a:rPr>
                          <m:t>Fe</m:t>
                        </m:r>
                      </m:sub>
                    </m:sSub>
                    <m:r>
                      <a:rPr lang="uk-UA" i="1">
                        <a:latin typeface="Cambria Math" panose="02040503050406030204" pitchFamily="18" charset="0"/>
                        <a:ea typeface="Calibri" panose="020F0502020204030204" pitchFamily="34" charset="0"/>
                      </a:rPr>
                      <m:t>,</m:t>
                    </m:r>
                    <m:r>
                      <a:rPr lang="uk-UA" i="1">
                        <a:latin typeface="Cambria Math" panose="02040503050406030204" pitchFamily="18" charset="0"/>
                        <a:ea typeface="Calibri" panose="020F0502020204030204" pitchFamily="34" charset="0"/>
                        <a:cs typeface="Times New Roman" panose="02020603050405020304" pitchFamily="18" charset="0"/>
                      </a:rPr>
                      <m:t> </m:t>
                    </m:r>
                    <m:sSup>
                      <m:sSupPr>
                        <m:ctrlPr>
                          <a:rPr lang="ru-RU" i="1">
                            <a:latin typeface="Cambria Math" panose="02040503050406030204" pitchFamily="18" charset="0"/>
                            <a:cs typeface="Times New Roman" panose="02020603050405020304" pitchFamily="18" charset="0"/>
                          </a:rPr>
                        </m:ctrlPr>
                      </m:sSupPr>
                      <m:e>
                        <m:r>
                          <a:rPr lang="uk-UA" i="1">
                            <a:latin typeface="Cambria Math" panose="02040503050406030204" pitchFamily="18" charset="0"/>
                            <a:ea typeface="Calibri" panose="020F0502020204030204" pitchFamily="34" charset="0"/>
                          </a:rPr>
                          <m:t>см</m:t>
                        </m:r>
                      </m:e>
                      <m:sup>
                        <m:r>
                          <a:rPr lang="uk-UA" i="1">
                            <a:latin typeface="Cambria Math" panose="02040503050406030204" pitchFamily="18" charset="0"/>
                            <a:ea typeface="Calibri" panose="020F0502020204030204" pitchFamily="34" charset="0"/>
                          </a:rPr>
                          <m:t>−3</m:t>
                        </m:r>
                      </m:sup>
                    </m:sSup>
                  </m:oMath>
                </a14:m>
                <a:r>
                  <a:rPr lang="uk-UA"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ru-RU" i="1">
                            <a:latin typeface="Cambria Math" panose="02040503050406030204" pitchFamily="18" charset="0"/>
                            <a:cs typeface="Times New Roman" panose="02020603050405020304" pitchFamily="18" charset="0"/>
                          </a:rPr>
                        </m:ctrlPr>
                      </m:sSupPr>
                      <m:e>
                        <m:r>
                          <a:rPr lang="uk-UA" i="1">
                            <a:latin typeface="Cambria Math" panose="02040503050406030204" pitchFamily="18" charset="0"/>
                            <a:ea typeface="Calibri" panose="020F0502020204030204" pitchFamily="34" charset="0"/>
                          </a:rPr>
                          <m:t>10</m:t>
                        </m:r>
                      </m:e>
                      <m:sup>
                        <m:r>
                          <a:rPr lang="uk-UA" i="1">
                            <a:latin typeface="Cambria Math" panose="02040503050406030204" pitchFamily="18" charset="0"/>
                            <a:ea typeface="Calibri" panose="020F0502020204030204" pitchFamily="34" charset="0"/>
                          </a:rPr>
                          <m:t>10</m:t>
                        </m:r>
                      </m:sup>
                    </m:sSup>
                  </m:oMath>
                </a14:m>
                <a:r>
                  <a:rPr lang="uk-UA" dirty="0">
                    <a:latin typeface="Times New Roman" panose="02020603050405020304" pitchFamily="18" charset="0"/>
                    <a:ea typeface="Calibri" panose="020F0502020204030204" pitchFamily="34" charset="0"/>
                    <a:cs typeface="Times New Roman" panose="02020603050405020304" pitchFamily="18" charset="0"/>
                  </a:rPr>
                  <a:t> (а), </a:t>
                </a:r>
                <a14:m>
                  <m:oMath xmlns:m="http://schemas.openxmlformats.org/officeDocument/2006/math">
                    <m:sSup>
                      <m:sSupPr>
                        <m:ctrlPr>
                          <a:rPr lang="ru-RU" i="1">
                            <a:latin typeface="Cambria Math" panose="02040503050406030204" pitchFamily="18" charset="0"/>
                            <a:cs typeface="Times New Roman" panose="02020603050405020304" pitchFamily="18" charset="0"/>
                          </a:rPr>
                        </m:ctrlPr>
                      </m:sSupPr>
                      <m:e>
                        <m:r>
                          <a:rPr lang="uk-UA" i="1">
                            <a:latin typeface="Cambria Math" panose="02040503050406030204" pitchFamily="18" charset="0"/>
                            <a:ea typeface="Calibri" panose="020F0502020204030204" pitchFamily="34" charset="0"/>
                          </a:rPr>
                          <m:t>10</m:t>
                        </m:r>
                      </m:e>
                      <m:sup>
                        <m:r>
                          <a:rPr lang="uk-UA" i="1">
                            <a:latin typeface="Cambria Math" panose="02040503050406030204" pitchFamily="18" charset="0"/>
                            <a:ea typeface="Calibri" panose="020F0502020204030204" pitchFamily="34" charset="0"/>
                          </a:rPr>
                          <m:t>13</m:t>
                        </m:r>
                      </m:sup>
                    </m:sSup>
                    <m:r>
                      <a:rPr lang="uk-UA" i="1">
                        <a:latin typeface="Cambria Math" panose="02040503050406030204" pitchFamily="18" charset="0"/>
                        <a:ea typeface="Calibri" panose="020F0502020204030204" pitchFamily="34" charset="0"/>
                        <a:cs typeface="Times New Roman" panose="02020603050405020304" pitchFamily="18" charset="0"/>
                      </a:rPr>
                      <m:t> </m:t>
                    </m:r>
                  </m:oMath>
                </a14:m>
                <a:r>
                  <a:rPr lang="uk-UA" dirty="0">
                    <a:latin typeface="Times New Roman" panose="02020603050405020304" pitchFamily="18" charset="0"/>
                    <a:ea typeface="Calibri" panose="020F0502020204030204" pitchFamily="34" charset="0"/>
                    <a:cs typeface="Times New Roman" panose="02020603050405020304" pitchFamily="18" charset="0"/>
                  </a:rPr>
                  <a:t>(б); </a:t>
                </a:r>
                <a14:m>
                  <m:oMath xmlns:m="http://schemas.openxmlformats.org/officeDocument/2006/math">
                    <m:sSub>
                      <m:sSubPr>
                        <m:ctrlPr>
                          <a:rPr lang="ru-RU" i="1">
                            <a:latin typeface="Cambria Math" panose="02040503050406030204" pitchFamily="18" charset="0"/>
                            <a:cs typeface="Times New Roman" panose="02020603050405020304" pitchFamily="18" charset="0"/>
                          </a:rPr>
                        </m:ctrlPr>
                      </m:sSubPr>
                      <m:e>
                        <m:r>
                          <a:rPr lang="uk-UA" i="1">
                            <a:latin typeface="Cambria Math" panose="02040503050406030204" pitchFamily="18" charset="0"/>
                            <a:ea typeface="Calibri" panose="020F0502020204030204" pitchFamily="34" charset="0"/>
                          </a:rPr>
                          <m:t>𝑑</m:t>
                        </m:r>
                      </m:e>
                      <m:sub>
                        <m:r>
                          <a:rPr lang="uk-UA" i="1">
                            <a:latin typeface="Cambria Math" panose="02040503050406030204" pitchFamily="18" charset="0"/>
                            <a:ea typeface="Calibri" panose="020F0502020204030204" pitchFamily="34" charset="0"/>
                          </a:rPr>
                          <m:t>𝑝</m:t>
                        </m:r>
                      </m:sub>
                    </m:sSub>
                    <m:r>
                      <a:rPr lang="uk-UA" i="1">
                        <a:latin typeface="Cambria Math" panose="02040503050406030204" pitchFamily="18" charset="0"/>
                        <a:ea typeface="Calibri" panose="020F0502020204030204" pitchFamily="34" charset="0"/>
                      </a:rPr>
                      <m:t> = </m:t>
                    </m:r>
                    <m:r>
                      <m:rPr>
                        <m:nor/>
                      </m:rPr>
                      <a:rPr lang="uk-UA" i="0">
                        <a:latin typeface="Times New Roman" panose="02020603050405020304" pitchFamily="18" charset="0"/>
                        <a:ea typeface="Calibri" panose="020F0502020204030204" pitchFamily="34" charset="0"/>
                        <a:cs typeface="Times New Roman" panose="02020603050405020304" pitchFamily="18" charset="0"/>
                      </a:rPr>
                      <m:t>240 мкм</m:t>
                    </m:r>
                  </m:oMath>
                </a14:m>
                <a:endParaRPr lang="ru-RU" dirty="0"/>
              </a:p>
            </p:txBody>
          </p:sp>
        </mc:Choice>
        <mc:Fallback xmlns="">
          <p:sp>
            <p:nvSpPr>
              <p:cNvPr id="30" name="TextBox 29">
                <a:extLst>
                  <a:ext uri="{FF2B5EF4-FFF2-40B4-BE49-F238E27FC236}">
                    <a16:creationId xmlns:a16="http://schemas.microsoft.com/office/drawing/2014/main" id="{0417FB17-65FB-157E-2651-8421898CBD95}"/>
                  </a:ext>
                </a:extLst>
              </p:cNvPr>
              <p:cNvSpPr txBox="1">
                <a:spLocks noRot="1" noChangeAspect="1" noMove="1" noResize="1" noEditPoints="1" noAdjustHandles="1" noChangeArrowheads="1" noChangeShapeType="1" noTextEdit="1"/>
              </p:cNvSpPr>
              <p:nvPr/>
            </p:nvSpPr>
            <p:spPr>
              <a:xfrm>
                <a:off x="928992" y="3777979"/>
                <a:ext cx="4489314" cy="390748"/>
              </a:xfrm>
              <a:prstGeom prst="rect">
                <a:avLst/>
              </a:prstGeom>
              <a:blipFill>
                <a:blip r:embed="rId12"/>
                <a:stretch>
                  <a:fillRect t="-9375" b="-187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7122101-9C3A-4CEA-1D37-98A1CA8226BE}"/>
                  </a:ext>
                </a:extLst>
              </p:cNvPr>
              <p:cNvSpPr txBox="1"/>
              <p:nvPr/>
            </p:nvSpPr>
            <p:spPr>
              <a:xfrm>
                <a:off x="6613044" y="4189026"/>
                <a:ext cx="1132363" cy="369332"/>
              </a:xfrm>
              <a:prstGeom prst="rect">
                <a:avLst/>
              </a:prstGeom>
              <a:noFill/>
            </p:spPr>
            <p:txBody>
              <a:bodyPr wrap="square">
                <a:spAutoFit/>
              </a:bodyPr>
              <a:lstStyle/>
              <a:p>
                <a14:m>
                  <m:oMath xmlns:m="http://schemas.openxmlformats.org/officeDocument/2006/math">
                    <m:sSub>
                      <m:sSubPr>
                        <m:ctrlPr>
                          <a:rPr lang="ru-RU" i="1" smtClean="0">
                            <a:latin typeface="Cambria Math" panose="02040503050406030204" pitchFamily="18" charset="0"/>
                            <a:cs typeface="Times New Roman" panose="02020603050405020304" pitchFamily="18" charset="0"/>
                          </a:rPr>
                        </m:ctrlPr>
                      </m:sSubPr>
                      <m:e>
                        <m:r>
                          <a:rPr lang="uk-UA" i="1">
                            <a:latin typeface="Cambria Math" panose="02040503050406030204" pitchFamily="18" charset="0"/>
                            <a:ea typeface="Calibri" panose="020F0502020204030204" pitchFamily="34" charset="0"/>
                          </a:rPr>
                          <m:t>𝑁</m:t>
                        </m:r>
                      </m:e>
                      <m:sub>
                        <m:r>
                          <m:rPr>
                            <m:sty m:val="p"/>
                          </m:rPr>
                          <a:rPr lang="en-US" b="0" i="0" smtClean="0">
                            <a:latin typeface="Cambria Math" panose="02040503050406030204" pitchFamily="18" charset="0"/>
                            <a:ea typeface="Calibri" panose="020F0502020204030204" pitchFamily="34" charset="0"/>
                          </a:rPr>
                          <m:t>B</m:t>
                        </m:r>
                      </m:sub>
                    </m:sSub>
                    <m:r>
                      <a:rPr lang="uk-UA" i="1">
                        <a:latin typeface="Cambria Math" panose="02040503050406030204" pitchFamily="18" charset="0"/>
                        <a:ea typeface="Calibri" panose="020F0502020204030204" pitchFamily="34" charset="0"/>
                      </a:rPr>
                      <m:t>,</m:t>
                    </m:r>
                    <m:r>
                      <a:rPr lang="uk-UA" i="1">
                        <a:latin typeface="Cambria Math" panose="02040503050406030204" pitchFamily="18" charset="0"/>
                        <a:ea typeface="Calibri" panose="020F0502020204030204" pitchFamily="34" charset="0"/>
                        <a:cs typeface="Times New Roman" panose="02020603050405020304" pitchFamily="18" charset="0"/>
                      </a:rPr>
                      <m:t> </m:t>
                    </m:r>
                    <m:sSup>
                      <m:sSupPr>
                        <m:ctrlPr>
                          <a:rPr lang="ru-RU" i="1">
                            <a:latin typeface="Cambria Math" panose="02040503050406030204" pitchFamily="18" charset="0"/>
                            <a:cs typeface="Times New Roman" panose="02020603050405020304" pitchFamily="18" charset="0"/>
                          </a:rPr>
                        </m:ctrlPr>
                      </m:sSupPr>
                      <m:e>
                        <m:r>
                          <a:rPr lang="uk-UA" i="1">
                            <a:latin typeface="Cambria Math" panose="02040503050406030204" pitchFamily="18" charset="0"/>
                            <a:ea typeface="Calibri" panose="020F0502020204030204" pitchFamily="34" charset="0"/>
                          </a:rPr>
                          <m:t>см</m:t>
                        </m:r>
                      </m:e>
                      <m:sup>
                        <m:r>
                          <a:rPr lang="uk-UA" i="1">
                            <a:latin typeface="Cambria Math" panose="02040503050406030204" pitchFamily="18" charset="0"/>
                            <a:ea typeface="Calibri" panose="020F0502020204030204" pitchFamily="34" charset="0"/>
                          </a:rPr>
                          <m:t>−3</m:t>
                        </m:r>
                      </m:sup>
                    </m:sSup>
                  </m:oMath>
                </a14:m>
                <a:r>
                  <a:rPr lang="uk-UA" dirty="0">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32" name="TextBox 31">
                <a:extLst>
                  <a:ext uri="{FF2B5EF4-FFF2-40B4-BE49-F238E27FC236}">
                    <a16:creationId xmlns:a16="http://schemas.microsoft.com/office/drawing/2014/main" id="{77122101-9C3A-4CEA-1D37-98A1CA8226BE}"/>
                  </a:ext>
                </a:extLst>
              </p:cNvPr>
              <p:cNvSpPr txBox="1">
                <a:spLocks noRot="1" noChangeAspect="1" noMove="1" noResize="1" noEditPoints="1" noAdjustHandles="1" noChangeArrowheads="1" noChangeShapeType="1" noTextEdit="1"/>
              </p:cNvSpPr>
              <p:nvPr/>
            </p:nvSpPr>
            <p:spPr>
              <a:xfrm>
                <a:off x="6613044" y="4189026"/>
                <a:ext cx="1132363" cy="369332"/>
              </a:xfrm>
              <a:prstGeom prst="rect">
                <a:avLst/>
              </a:prstGeom>
              <a:blipFill>
                <a:blip r:embed="rId13"/>
                <a:stretch>
                  <a:fillRect t="-8197" r="-4839"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9EF6FE2-44A2-BCBD-B42E-5DD9DA228E1F}"/>
                  </a:ext>
                </a:extLst>
              </p:cNvPr>
              <p:cNvSpPr txBox="1"/>
              <p:nvPr/>
            </p:nvSpPr>
            <p:spPr>
              <a:xfrm>
                <a:off x="7614283" y="4195406"/>
                <a:ext cx="1038237" cy="926407"/>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cs typeface="Times New Roman" panose="02020603050405020304" pitchFamily="18" charset="0"/>
                          </a:rPr>
                        </m:ctrlPr>
                      </m:sSupPr>
                      <m:e>
                        <m:r>
                          <a:rPr lang="uk-UA" i="1">
                            <a:latin typeface="Cambria Math" panose="02040503050406030204" pitchFamily="18" charset="0"/>
                            <a:ea typeface="Calibri" panose="020F0502020204030204" pitchFamily="34" charset="0"/>
                          </a:rPr>
                          <m:t>10</m:t>
                        </m:r>
                      </m:e>
                      <m:sup>
                        <m:r>
                          <a:rPr lang="uk-UA" i="1">
                            <a:latin typeface="Cambria Math" panose="02040503050406030204" pitchFamily="18" charset="0"/>
                            <a:ea typeface="Calibri" panose="020F0502020204030204" pitchFamily="34" charset="0"/>
                          </a:rPr>
                          <m:t>1</m:t>
                        </m:r>
                        <m:r>
                          <a:rPr lang="en-US" b="0" i="1" smtClean="0">
                            <a:latin typeface="Cambria Math" panose="02040503050406030204" pitchFamily="18" charset="0"/>
                            <a:ea typeface="Calibri" panose="020F0502020204030204" pitchFamily="34" charset="0"/>
                          </a:rPr>
                          <m:t>5</m:t>
                        </m:r>
                      </m:sup>
                    </m:sSup>
                  </m:oMath>
                </a14:m>
                <a:r>
                  <a:rPr lang="uk-UA" dirty="0">
                    <a:latin typeface="Times New Roman" panose="02020603050405020304" pitchFamily="18" charset="0"/>
                    <a:ea typeface="Calibri" panose="020F0502020204030204" pitchFamily="34" charset="0"/>
                    <a:cs typeface="Times New Roman" panose="02020603050405020304" pitchFamily="18" charset="0"/>
                  </a:rPr>
                  <a:t> (а)</a:t>
                </a:r>
              </a:p>
              <a:p>
                <a14:m>
                  <m:oMath xmlns:m="http://schemas.openxmlformats.org/officeDocument/2006/math">
                    <m:sSup>
                      <m:sSupPr>
                        <m:ctrlPr>
                          <a:rPr lang="ru-RU" i="1">
                            <a:latin typeface="Cambria Math" panose="02040503050406030204" pitchFamily="18" charset="0"/>
                            <a:cs typeface="Times New Roman" panose="02020603050405020304" pitchFamily="18" charset="0"/>
                          </a:rPr>
                        </m:ctrlPr>
                      </m:sSupPr>
                      <m:e>
                        <m:r>
                          <a:rPr lang="uk-UA" i="1">
                            <a:latin typeface="Cambria Math" panose="02040503050406030204" pitchFamily="18" charset="0"/>
                            <a:ea typeface="Calibri" panose="020F0502020204030204" pitchFamily="34" charset="0"/>
                          </a:rPr>
                          <m:t>10</m:t>
                        </m:r>
                      </m:e>
                      <m:sup>
                        <m:r>
                          <a:rPr lang="uk-UA" i="1">
                            <a:latin typeface="Cambria Math" panose="02040503050406030204" pitchFamily="18" charset="0"/>
                            <a:ea typeface="Calibri" panose="020F0502020204030204" pitchFamily="34" charset="0"/>
                          </a:rPr>
                          <m:t>1</m:t>
                        </m:r>
                        <m:r>
                          <a:rPr lang="en-US" i="1">
                            <a:latin typeface="Cambria Math" panose="02040503050406030204" pitchFamily="18" charset="0"/>
                            <a:ea typeface="Calibri" panose="020F0502020204030204" pitchFamily="34" charset="0"/>
                          </a:rPr>
                          <m:t>6</m:t>
                        </m:r>
                      </m:sup>
                    </m:sSup>
                    <m:r>
                      <a:rPr lang="uk-UA" i="1">
                        <a:latin typeface="Cambria Math" panose="02040503050406030204" pitchFamily="18" charset="0"/>
                        <a:ea typeface="Calibri" panose="020F0502020204030204" pitchFamily="34" charset="0"/>
                        <a:cs typeface="Times New Roman" panose="02020603050405020304" pitchFamily="18" charset="0"/>
                      </a:rPr>
                      <m:t> </m:t>
                    </m:r>
                  </m:oMath>
                </a14:m>
                <a:r>
                  <a:rPr lang="uk-UA" dirty="0">
                    <a:latin typeface="Times New Roman" panose="02020603050405020304" pitchFamily="18" charset="0"/>
                    <a:ea typeface="Calibri" panose="020F0502020204030204" pitchFamily="34" charset="0"/>
                    <a:cs typeface="Times New Roman" panose="02020603050405020304" pitchFamily="18" charset="0"/>
                  </a:rPr>
                  <a:t>(б)</a:t>
                </a:r>
              </a:p>
              <a:p>
                <a14:m>
                  <m:oMath xmlns:m="http://schemas.openxmlformats.org/officeDocument/2006/math">
                    <m:sSup>
                      <m:sSupPr>
                        <m:ctrlPr>
                          <a:rPr lang="ru-RU" i="1">
                            <a:latin typeface="Cambria Math" panose="02040503050406030204" pitchFamily="18" charset="0"/>
                            <a:cs typeface="Times New Roman" panose="02020603050405020304" pitchFamily="18" charset="0"/>
                          </a:rPr>
                        </m:ctrlPr>
                      </m:sSupPr>
                      <m:e>
                        <m:r>
                          <a:rPr lang="uk-UA" i="1">
                            <a:latin typeface="Cambria Math" panose="02040503050406030204" pitchFamily="18" charset="0"/>
                            <a:ea typeface="Calibri" panose="020F0502020204030204" pitchFamily="34" charset="0"/>
                          </a:rPr>
                          <m:t>10</m:t>
                        </m:r>
                      </m:e>
                      <m:sup>
                        <m:r>
                          <a:rPr lang="uk-UA" i="1">
                            <a:latin typeface="Cambria Math" panose="02040503050406030204" pitchFamily="18" charset="0"/>
                            <a:ea typeface="Calibri" panose="020F0502020204030204" pitchFamily="34" charset="0"/>
                          </a:rPr>
                          <m:t>1</m:t>
                        </m:r>
                        <m:r>
                          <a:rPr lang="en-US" i="1">
                            <a:latin typeface="Cambria Math" panose="02040503050406030204" pitchFamily="18" charset="0"/>
                            <a:ea typeface="Calibri" panose="020F0502020204030204" pitchFamily="34" charset="0"/>
                          </a:rPr>
                          <m:t>7</m:t>
                        </m:r>
                      </m:sup>
                    </m:sSup>
                    <m:r>
                      <a:rPr lang="uk-UA" i="1">
                        <a:latin typeface="Cambria Math" panose="02040503050406030204" pitchFamily="18" charset="0"/>
                        <a:ea typeface="Calibri" panose="020F0502020204030204" pitchFamily="34" charset="0"/>
                        <a:cs typeface="Times New Roman" panose="02020603050405020304" pitchFamily="18" charset="0"/>
                      </a:rPr>
                      <m:t> </m:t>
                    </m:r>
                  </m:oMath>
                </a14:m>
                <a:r>
                  <a:rPr lang="uk-UA" dirty="0">
                    <a:latin typeface="Times New Roman" panose="02020603050405020304" pitchFamily="18" charset="0"/>
                    <a:ea typeface="Calibri" panose="020F0502020204030204" pitchFamily="34" charset="0"/>
                    <a:cs typeface="Times New Roman" panose="02020603050405020304" pitchFamily="18" charset="0"/>
                  </a:rPr>
                  <a:t>(в)</a:t>
                </a:r>
                <a:endParaRPr lang="ru-RU" dirty="0"/>
              </a:p>
            </p:txBody>
          </p:sp>
        </mc:Choice>
        <mc:Fallback xmlns="">
          <p:sp>
            <p:nvSpPr>
              <p:cNvPr id="34" name="TextBox 33">
                <a:extLst>
                  <a:ext uri="{FF2B5EF4-FFF2-40B4-BE49-F238E27FC236}">
                    <a16:creationId xmlns:a16="http://schemas.microsoft.com/office/drawing/2014/main" id="{E9EF6FE2-44A2-BCBD-B42E-5DD9DA228E1F}"/>
                  </a:ext>
                </a:extLst>
              </p:cNvPr>
              <p:cNvSpPr txBox="1">
                <a:spLocks noRot="1" noChangeAspect="1" noMove="1" noResize="1" noEditPoints="1" noAdjustHandles="1" noChangeArrowheads="1" noChangeShapeType="1" noTextEdit="1"/>
              </p:cNvSpPr>
              <p:nvPr/>
            </p:nvSpPr>
            <p:spPr>
              <a:xfrm>
                <a:off x="7614283" y="4195406"/>
                <a:ext cx="1038237" cy="926407"/>
              </a:xfrm>
              <a:prstGeom prst="rect">
                <a:avLst/>
              </a:prstGeom>
              <a:blipFill>
                <a:blip r:embed="rId14"/>
                <a:stretch>
                  <a:fillRect t="-2632" b="-921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B5A9F32-CB9F-BF13-BCE8-EC5559A797E0}"/>
                  </a:ext>
                </a:extLst>
              </p:cNvPr>
              <p:cNvSpPr txBox="1"/>
              <p:nvPr/>
            </p:nvSpPr>
            <p:spPr>
              <a:xfrm>
                <a:off x="6613044" y="5147455"/>
                <a:ext cx="1687749"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cs typeface="Times New Roman" panose="02020603050405020304" pitchFamily="18" charset="0"/>
                            </a:rPr>
                          </m:ctrlPr>
                        </m:sSubPr>
                        <m:e>
                          <m:r>
                            <a:rPr lang="uk-UA" i="1">
                              <a:latin typeface="Cambria Math" panose="02040503050406030204" pitchFamily="18" charset="0"/>
                              <a:ea typeface="Calibri" panose="020F0502020204030204" pitchFamily="34" charset="0"/>
                            </a:rPr>
                            <m:t>𝑑</m:t>
                          </m:r>
                        </m:e>
                        <m:sub>
                          <m:r>
                            <a:rPr lang="uk-UA" i="1">
                              <a:latin typeface="Cambria Math" panose="02040503050406030204" pitchFamily="18" charset="0"/>
                              <a:ea typeface="Calibri" panose="020F0502020204030204" pitchFamily="34" charset="0"/>
                            </a:rPr>
                            <m:t>𝑝</m:t>
                          </m:r>
                        </m:sub>
                      </m:sSub>
                      <m:r>
                        <a:rPr lang="uk-UA" i="1">
                          <a:latin typeface="Cambria Math" panose="02040503050406030204" pitchFamily="18" charset="0"/>
                          <a:ea typeface="Calibri" panose="020F0502020204030204" pitchFamily="34" charset="0"/>
                        </a:rPr>
                        <m:t> = </m:t>
                      </m:r>
                      <m:r>
                        <m:rPr>
                          <m:nor/>
                        </m:rPr>
                        <a:rPr lang="uk-UA" i="0">
                          <a:latin typeface="Times New Roman" panose="02020603050405020304" pitchFamily="18" charset="0"/>
                          <a:ea typeface="Calibri" panose="020F0502020204030204" pitchFamily="34" charset="0"/>
                          <a:cs typeface="Times New Roman" panose="02020603050405020304" pitchFamily="18" charset="0"/>
                        </a:rPr>
                        <m:t>240 мкм</m:t>
                      </m:r>
                    </m:oMath>
                  </m:oMathPara>
                </a14:m>
                <a:endParaRPr lang="ru-RU" dirty="0"/>
              </a:p>
            </p:txBody>
          </p:sp>
        </mc:Choice>
        <mc:Fallback xmlns="">
          <p:sp>
            <p:nvSpPr>
              <p:cNvPr id="36" name="TextBox 35">
                <a:extLst>
                  <a:ext uri="{FF2B5EF4-FFF2-40B4-BE49-F238E27FC236}">
                    <a16:creationId xmlns:a16="http://schemas.microsoft.com/office/drawing/2014/main" id="{8B5A9F32-CB9F-BF13-BCE8-EC5559A797E0}"/>
                  </a:ext>
                </a:extLst>
              </p:cNvPr>
              <p:cNvSpPr txBox="1">
                <a:spLocks noRot="1" noChangeAspect="1" noMove="1" noResize="1" noEditPoints="1" noAdjustHandles="1" noChangeArrowheads="1" noChangeShapeType="1" noTextEdit="1"/>
              </p:cNvSpPr>
              <p:nvPr/>
            </p:nvSpPr>
            <p:spPr>
              <a:xfrm>
                <a:off x="6613044" y="5147455"/>
                <a:ext cx="1687749" cy="390748"/>
              </a:xfrm>
              <a:prstGeom prst="rect">
                <a:avLst/>
              </a:prstGeom>
              <a:blipFill>
                <a:blip r:embed="rId15"/>
                <a:stretch>
                  <a:fillRect b="-3125"/>
                </a:stretch>
              </a:blipFill>
            </p:spPr>
            <p:txBody>
              <a:bodyPr/>
              <a:lstStyle/>
              <a:p>
                <a:r>
                  <a:rPr lang="ru-RU">
                    <a:noFill/>
                  </a:rPr>
                  <a:t> </a:t>
                </a:r>
              </a:p>
            </p:txBody>
          </p:sp>
        </mc:Fallback>
      </mc:AlternateContent>
      <p:sp>
        <p:nvSpPr>
          <p:cNvPr id="38" name="TextBox 37">
            <a:extLst>
              <a:ext uri="{FF2B5EF4-FFF2-40B4-BE49-F238E27FC236}">
                <a16:creationId xmlns:a16="http://schemas.microsoft.com/office/drawing/2014/main" id="{E38CC94B-F198-1906-F168-76685D6516A2}"/>
              </a:ext>
            </a:extLst>
          </p:cNvPr>
          <p:cNvSpPr txBox="1"/>
          <p:nvPr/>
        </p:nvSpPr>
        <p:spPr>
          <a:xfrm>
            <a:off x="6872779" y="5895922"/>
            <a:ext cx="4489314" cy="369332"/>
          </a:xfrm>
          <a:prstGeom prst="rect">
            <a:avLst/>
          </a:prstGeom>
          <a:noFill/>
        </p:spPr>
        <p:txBody>
          <a:bodyPr wrap="square">
            <a:spAutoFit/>
          </a:bodyPr>
          <a:lstStyle/>
          <a:p>
            <a:r>
              <a:rPr lang="uk-UA" sz="1800" dirty="0">
                <a:effectLst/>
                <a:latin typeface="Times New Roman" panose="02020603050405020304" pitchFamily="18" charset="0"/>
                <a:ea typeface="Calibri" panose="020F0502020204030204" pitchFamily="34" charset="0"/>
              </a:rPr>
              <a:t>Кольори </a:t>
            </a:r>
            <a:r>
              <a:rPr lang="uk-UA" sz="1800" u="sng" dirty="0">
                <a:effectLst/>
                <a:latin typeface="Times New Roman" panose="02020603050405020304" pitchFamily="18" charset="0"/>
                <a:ea typeface="Calibri" panose="020F0502020204030204" pitchFamily="34" charset="0"/>
              </a:rPr>
              <a:t>поверхонь</a:t>
            </a:r>
            <a:r>
              <a:rPr lang="uk-UA" sz="1800" dirty="0">
                <a:effectLst/>
                <a:latin typeface="Times New Roman" panose="02020603050405020304" pitchFamily="18" charset="0"/>
                <a:ea typeface="Calibri" panose="020F0502020204030204" pitchFamily="34" charset="0"/>
              </a:rPr>
              <a:t> відповідають випадкам:</a:t>
            </a:r>
            <a:endParaRPr lang="ru-RU" dirty="0"/>
          </a:p>
        </p:txBody>
      </p:sp>
      <p:pic>
        <p:nvPicPr>
          <p:cNvPr id="44" name="Рисунок 43" descr="Изображение выглядит как диаграмма, линия, Параллельный, текст&#10;&#10;Содержимое, созданное искусственным интеллектом, может быть неверным.">
            <a:extLst>
              <a:ext uri="{FF2B5EF4-FFF2-40B4-BE49-F238E27FC236}">
                <a16:creationId xmlns:a16="http://schemas.microsoft.com/office/drawing/2014/main" id="{17DF1EF6-1CDF-9C8B-6755-19867E5520D6}"/>
              </a:ext>
            </a:extLst>
          </p:cNvPr>
          <p:cNvPicPr>
            <a:picLocks noChangeAspect="1"/>
          </p:cNvPicPr>
          <p:nvPr/>
        </p:nvPicPr>
        <p:blipFill>
          <a:blip r:embed="rId16"/>
          <a:stretch>
            <a:fillRect/>
          </a:stretch>
        </p:blipFill>
        <p:spPr>
          <a:xfrm>
            <a:off x="2478413" y="4267141"/>
            <a:ext cx="2402144" cy="2354046"/>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D66E4A5-B3DA-AEF8-1FF4-063291CB6471}"/>
                  </a:ext>
                </a:extLst>
              </p:cNvPr>
              <p:cNvSpPr txBox="1"/>
              <p:nvPr/>
            </p:nvSpPr>
            <p:spPr>
              <a:xfrm>
                <a:off x="4852584" y="4468563"/>
                <a:ext cx="1570466" cy="646331"/>
              </a:xfrm>
              <a:prstGeom prst="rect">
                <a:avLst/>
              </a:prstGeom>
              <a:noFill/>
            </p:spPr>
            <p:txBody>
              <a:bodyPr wrap="square">
                <a:spAutoFit/>
              </a:bodyPr>
              <a:lstStyle/>
              <a:p>
                <a:r>
                  <a:rPr lang="uk-UA" dirty="0">
                    <a:latin typeface="Times New Roman" panose="02020603050405020304" pitchFamily="18" charset="0"/>
                    <a:cs typeface="Times New Roman" panose="02020603050405020304" pitchFamily="18" charset="0"/>
                  </a:rPr>
                  <a:t>Залежність </a:t>
                </a:r>
                <a:r>
                  <a:rPr lang="en-US" b="1"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a:t>
                </a:r>
              </a:p>
              <a:p>
                <a:r>
                  <a:rPr lang="uk-UA" dirty="0">
                    <a:latin typeface="Times New Roman" panose="02020603050405020304" pitchFamily="18" charset="0"/>
                    <a:cs typeface="Times New Roman" panose="02020603050405020304" pitchFamily="18" charset="0"/>
                  </a:rPr>
                  <a:t>від </a:t>
                </a:r>
                <a14:m>
                  <m:oMath xmlns:m="http://schemas.openxmlformats.org/officeDocument/2006/math">
                    <m:sSub>
                      <m:sSubPr>
                        <m:ctrlPr>
                          <a:rPr lang="uk-UA" b="1" i="1">
                            <a:latin typeface="Cambria Math" panose="02040503050406030204" pitchFamily="18" charset="0"/>
                          </a:rPr>
                        </m:ctrlPr>
                      </m:sSubPr>
                      <m:e>
                        <m:r>
                          <a:rPr lang="en-US" b="1" i="1">
                            <a:latin typeface="Cambria Math" panose="02040503050406030204" pitchFamily="18" charset="0"/>
                          </a:rPr>
                          <m:t>𝑵</m:t>
                        </m:r>
                      </m:e>
                      <m:sub>
                        <m:r>
                          <a:rPr lang="en-US" b="1">
                            <a:latin typeface="Cambria Math" panose="02040503050406030204" pitchFamily="18" charset="0"/>
                          </a:rPr>
                          <m:t>𝐅𝐞</m:t>
                        </m:r>
                      </m:sub>
                    </m:sSub>
                  </m:oMath>
                </a14:m>
                <a:r>
                  <a:rPr lang="en-US"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та </a:t>
                </a:r>
                <a14:m>
                  <m:oMath xmlns:m="http://schemas.openxmlformats.org/officeDocument/2006/math">
                    <m:sSub>
                      <m:sSubPr>
                        <m:ctrlPr>
                          <a:rPr lang="uk-UA" b="1" i="1" smtClean="0">
                            <a:latin typeface="Cambria Math" panose="02040503050406030204" pitchFamily="18" charset="0"/>
                          </a:rPr>
                        </m:ctrlPr>
                      </m:sSubPr>
                      <m:e>
                        <m:r>
                          <a:rPr lang="en-US" b="1" i="1" smtClean="0">
                            <a:latin typeface="Cambria Math" panose="02040503050406030204" pitchFamily="18" charset="0"/>
                          </a:rPr>
                          <m:t>𝑵</m:t>
                        </m:r>
                      </m:e>
                      <m:sub>
                        <m:r>
                          <a:rPr lang="en-US" b="1" i="0" smtClean="0">
                            <a:latin typeface="Cambria Math" panose="02040503050406030204" pitchFamily="18" charset="0"/>
                          </a:rPr>
                          <m:t>𝐁</m:t>
                        </m:r>
                      </m:sub>
                    </m:sSub>
                    <m:r>
                      <a:rPr lang="en-US" b="0" i="0" smtClean="0">
                        <a:latin typeface="Cambria Math" panose="02040503050406030204" pitchFamily="18" charset="0"/>
                      </a:rPr>
                      <m:t> </m:t>
                    </m:r>
                  </m:oMath>
                </a14:m>
                <a:endParaRPr lang="en-US" b="0" i="0" dirty="0">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DD66E4A5-B3DA-AEF8-1FF4-063291CB6471}"/>
                  </a:ext>
                </a:extLst>
              </p:cNvPr>
              <p:cNvSpPr txBox="1">
                <a:spLocks noRot="1" noChangeAspect="1" noMove="1" noResize="1" noEditPoints="1" noAdjustHandles="1" noChangeArrowheads="1" noChangeShapeType="1" noTextEdit="1"/>
              </p:cNvSpPr>
              <p:nvPr/>
            </p:nvSpPr>
            <p:spPr>
              <a:xfrm>
                <a:off x="4852584" y="4468563"/>
                <a:ext cx="1570466" cy="646331"/>
              </a:xfrm>
              <a:prstGeom prst="rect">
                <a:avLst/>
              </a:prstGeom>
              <a:blipFill>
                <a:blip r:embed="rId17"/>
                <a:stretch>
                  <a:fillRect l="-3101" t="-4717"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3F77E79-ADF2-BB54-595D-71E02FCCC52B}"/>
                  </a:ext>
                </a:extLst>
              </p:cNvPr>
              <p:cNvSpPr txBox="1"/>
              <p:nvPr/>
            </p:nvSpPr>
            <p:spPr>
              <a:xfrm>
                <a:off x="4903975" y="5142075"/>
                <a:ext cx="712897" cy="369332"/>
              </a:xfrm>
              <a:prstGeom prst="rect">
                <a:avLst/>
              </a:prstGeom>
              <a:noFill/>
            </p:spPr>
            <p:txBody>
              <a:bodyPr wrap="square">
                <a:spAutoFit/>
              </a:bodyPr>
              <a:lstStyle/>
              <a:p>
                <a14:m>
                  <m:oMath xmlns:m="http://schemas.openxmlformats.org/officeDocument/2006/math">
                    <m:r>
                      <a:rPr lang="uk-UA" sz="1800" i="1" smtClean="0">
                        <a:effectLst/>
                        <a:latin typeface="Cambria Math" panose="02040503050406030204" pitchFamily="18" charset="0"/>
                        <a:ea typeface="Calibri" panose="020F0502020204030204" pitchFamily="34" charset="0"/>
                      </a:rPr>
                      <m:t>𝑇</m:t>
                    </m:r>
                    <m:r>
                      <a:rPr lang="uk-UA" sz="1800" i="1" smtClean="0">
                        <a:effectLst/>
                        <a:latin typeface="Cambria Math" panose="02040503050406030204" pitchFamily="18" charset="0"/>
                        <a:ea typeface="Calibri" panose="020F0502020204030204" pitchFamily="34" charset="0"/>
                      </a:rPr>
                      <m:t>, </m:t>
                    </m:r>
                    <m:r>
                      <a:rPr lang="uk-UA" sz="1800" i="1" smtClean="0">
                        <a:effectLst/>
                        <a:latin typeface="Cambria Math" panose="02040503050406030204" pitchFamily="18" charset="0"/>
                        <a:ea typeface="Calibri" panose="020F0502020204030204" pitchFamily="34" charset="0"/>
                      </a:rPr>
                      <m:t>𝐾</m:t>
                    </m:r>
                  </m:oMath>
                </a14:m>
                <a:r>
                  <a:rPr lang="uk-UA"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mc:Choice>
        <mc:Fallback xmlns="">
          <p:sp>
            <p:nvSpPr>
              <p:cNvPr id="48" name="TextBox 47">
                <a:extLst>
                  <a:ext uri="{FF2B5EF4-FFF2-40B4-BE49-F238E27FC236}">
                    <a16:creationId xmlns:a16="http://schemas.microsoft.com/office/drawing/2014/main" id="{F3F77E79-ADF2-BB54-595D-71E02FCCC52B}"/>
                  </a:ext>
                </a:extLst>
              </p:cNvPr>
              <p:cNvSpPr txBox="1">
                <a:spLocks noRot="1" noChangeAspect="1" noMove="1" noResize="1" noEditPoints="1" noAdjustHandles="1" noChangeArrowheads="1" noChangeShapeType="1" noTextEdit="1"/>
              </p:cNvSpPr>
              <p:nvPr/>
            </p:nvSpPr>
            <p:spPr>
              <a:xfrm>
                <a:off x="4903975" y="5142075"/>
                <a:ext cx="712897" cy="369332"/>
              </a:xfrm>
              <a:prstGeom prst="rect">
                <a:avLst/>
              </a:prstGeom>
              <a:blipFill>
                <a:blip r:embed="rId18"/>
                <a:stretch>
                  <a:fillRect t="-10000" b="-26667"/>
                </a:stretch>
              </a:blipFill>
            </p:spPr>
            <p:txBody>
              <a:bodyPr/>
              <a:lstStyle/>
              <a:p>
                <a:r>
                  <a:rPr lang="ru-RU">
                    <a:noFill/>
                  </a:rPr>
                  <a:t> </a:t>
                </a:r>
              </a:p>
            </p:txBody>
          </p:sp>
        </mc:Fallback>
      </mc:AlternateContent>
      <p:sp>
        <p:nvSpPr>
          <p:cNvPr id="50" name="TextBox 49">
            <a:extLst>
              <a:ext uri="{FF2B5EF4-FFF2-40B4-BE49-F238E27FC236}">
                <a16:creationId xmlns:a16="http://schemas.microsoft.com/office/drawing/2014/main" id="{D9260216-8399-C354-1A0C-283BC210BC5D}"/>
              </a:ext>
            </a:extLst>
          </p:cNvPr>
          <p:cNvSpPr txBox="1"/>
          <p:nvPr/>
        </p:nvSpPr>
        <p:spPr>
          <a:xfrm>
            <a:off x="5414611" y="5142075"/>
            <a:ext cx="923505" cy="667747"/>
          </a:xfrm>
          <a:prstGeom prst="rect">
            <a:avLst/>
          </a:prstGeom>
          <a:noFill/>
        </p:spPr>
        <p:txBody>
          <a:bodyPr wrap="square">
            <a:spAutoFit/>
          </a:bodyPr>
          <a:lstStyle/>
          <a:p>
            <a:r>
              <a:rPr lang="uk-UA" sz="1800" dirty="0">
                <a:effectLst/>
                <a:latin typeface="Times New Roman" panose="02020603050405020304" pitchFamily="18" charset="0"/>
                <a:ea typeface="Calibri" panose="020F0502020204030204" pitchFamily="34" charset="0"/>
                <a:cs typeface="Times New Roman" panose="02020603050405020304" pitchFamily="18" charset="0"/>
              </a:rPr>
              <a:t>290 (а)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uk-UA" sz="1800" dirty="0">
                <a:effectLst/>
                <a:latin typeface="Times New Roman" panose="02020603050405020304" pitchFamily="18" charset="0"/>
                <a:ea typeface="Calibri" panose="020F0502020204030204" pitchFamily="34" charset="0"/>
                <a:cs typeface="Times New Roman" panose="02020603050405020304" pitchFamily="18" charset="0"/>
              </a:rPr>
              <a:t>340 (б)</a:t>
            </a:r>
            <a:endParaRPr lang="ru-RU"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967135F-96ED-8D36-19D8-C1B53DC4D81A}"/>
                  </a:ext>
                </a:extLst>
              </p:cNvPr>
              <p:cNvSpPr txBox="1"/>
              <p:nvPr/>
            </p:nvSpPr>
            <p:spPr>
              <a:xfrm>
                <a:off x="4828340" y="5788476"/>
                <a:ext cx="1610607"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𝑑</m:t>
                          </m:r>
                        </m:e>
                        <m:sub>
                          <m:r>
                            <a:rPr lang="uk-UA" sz="1800" i="1">
                              <a:effectLst/>
                              <a:latin typeface="Cambria Math" panose="02040503050406030204" pitchFamily="18" charset="0"/>
                              <a:ea typeface="Calibri" panose="020F0502020204030204" pitchFamily="34" charset="0"/>
                            </a:rPr>
                            <m:t>𝑝</m:t>
                          </m:r>
                        </m:sub>
                      </m:sSub>
                      <m:r>
                        <a:rPr lang="uk-UA" sz="1800" i="1">
                          <a:effectLst/>
                          <a:latin typeface="Cambria Math" panose="02040503050406030204" pitchFamily="18" charset="0"/>
                          <a:ea typeface="Calibri" panose="020F0502020204030204" pitchFamily="34" charset="0"/>
                        </a:rPr>
                        <m:t>=180 мкм</m:t>
                      </m:r>
                    </m:oMath>
                  </m:oMathPara>
                </a14:m>
                <a:endParaRPr lang="ru-RU" dirty="0"/>
              </a:p>
            </p:txBody>
          </p:sp>
        </mc:Choice>
        <mc:Fallback xmlns="">
          <p:sp>
            <p:nvSpPr>
              <p:cNvPr id="52" name="TextBox 51">
                <a:extLst>
                  <a:ext uri="{FF2B5EF4-FFF2-40B4-BE49-F238E27FC236}">
                    <a16:creationId xmlns:a16="http://schemas.microsoft.com/office/drawing/2014/main" id="{B967135F-96ED-8D36-19D8-C1B53DC4D81A}"/>
                  </a:ext>
                </a:extLst>
              </p:cNvPr>
              <p:cNvSpPr txBox="1">
                <a:spLocks noRot="1" noChangeAspect="1" noMove="1" noResize="1" noEditPoints="1" noAdjustHandles="1" noChangeArrowheads="1" noChangeShapeType="1" noTextEdit="1"/>
              </p:cNvSpPr>
              <p:nvPr/>
            </p:nvSpPr>
            <p:spPr>
              <a:xfrm>
                <a:off x="4828340" y="5788476"/>
                <a:ext cx="1610607" cy="390748"/>
              </a:xfrm>
              <a:prstGeom prst="rect">
                <a:avLst/>
              </a:prstGeom>
              <a:blipFill>
                <a:blip r:embed="rId19"/>
                <a:stretch>
                  <a:fillRect b="-3125"/>
                </a:stretch>
              </a:blipFill>
            </p:spPr>
            <p:txBody>
              <a:bodyPr/>
              <a:lstStyle/>
              <a:p>
                <a:r>
                  <a:rPr lang="ru-RU">
                    <a:noFill/>
                  </a:rPr>
                  <a:t> </a:t>
                </a:r>
              </a:p>
            </p:txBody>
          </p:sp>
        </mc:Fallback>
      </mc:AlternateContent>
    </p:spTree>
    <p:extLst>
      <p:ext uri="{BB962C8B-B14F-4D97-AF65-F5344CB8AC3E}">
        <p14:creationId xmlns:p14="http://schemas.microsoft.com/office/powerpoint/2010/main" val="269608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Прямоугольник 18">
            <a:extLst>
              <a:ext uri="{FF2B5EF4-FFF2-40B4-BE49-F238E27FC236}">
                <a16:creationId xmlns:a16="http://schemas.microsoft.com/office/drawing/2014/main" id="{9536E910-A9CB-2B2F-FA92-A2EF00A72598}"/>
              </a:ext>
            </a:extLst>
          </p:cNvPr>
          <p:cNvSpPr/>
          <p:nvPr/>
        </p:nvSpPr>
        <p:spPr>
          <a:xfrm>
            <a:off x="6092299" y="4640593"/>
            <a:ext cx="1793411" cy="4593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Box 2">
            <a:extLst>
              <a:ext uri="{FF2B5EF4-FFF2-40B4-BE49-F238E27FC236}">
                <a16:creationId xmlns:a16="http://schemas.microsoft.com/office/drawing/2014/main" id="{D3CCAD96-4782-6333-A186-916698759CB5}"/>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4</a:t>
            </a:r>
            <a:endParaRPr lang="ru-RU" sz="2800"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E80939BC-B43F-73E2-E153-8BC67BF483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83" y="1014330"/>
            <a:ext cx="5257962" cy="3704091"/>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6052905-0216-94D5-4B9D-499542CDA42A}"/>
                  </a:ext>
                </a:extLst>
              </p:cNvPr>
              <p:cNvSpPr txBox="1"/>
              <p:nvPr/>
            </p:nvSpPr>
            <p:spPr>
              <a:xfrm>
                <a:off x="731715" y="4709199"/>
                <a:ext cx="4709630" cy="944746"/>
              </a:xfrm>
              <a:prstGeom prst="rect">
                <a:avLst/>
              </a:prstGeom>
              <a:noFill/>
            </p:spPr>
            <p:txBody>
              <a:bodyPr wrap="square">
                <a:spAutoFit/>
              </a:bodyPr>
              <a:lstStyle/>
              <a:p>
                <a:pPr algn="ctr"/>
                <a:r>
                  <a:rPr lang="uk-UA" sz="1800" dirty="0">
                    <a:effectLst/>
                    <a:latin typeface="Times New Roman" panose="02020603050405020304" pitchFamily="18" charset="0"/>
                    <a:ea typeface="Calibri" panose="020F0502020204030204" pitchFamily="34" charset="0"/>
                  </a:rPr>
                  <a:t>Залежності довжини дифузії електронів </a:t>
                </a:r>
                <a:r>
                  <a:rPr lang="uk-UA" dirty="0">
                    <a:latin typeface="Times New Roman" panose="02020603050405020304" pitchFamily="18" charset="0"/>
                    <a:ea typeface="Calibri" panose="020F0502020204030204" pitchFamily="34" charset="0"/>
                  </a:rPr>
                  <a:t>від </a:t>
                </a:r>
                <a14:m>
                  <m:oMath xmlns:m="http://schemas.openxmlformats.org/officeDocument/2006/math">
                    <m:sSub>
                      <m:sSubPr>
                        <m:ctrlPr>
                          <a:rPr lang="uk-UA" i="1" smtClean="0">
                            <a:latin typeface="Cambria Math" panose="02040503050406030204" pitchFamily="18" charset="0"/>
                          </a:rPr>
                        </m:ctrlPr>
                      </m:sSubPr>
                      <m:e>
                        <m:r>
                          <a:rPr lang="en-US" b="0" i="1" smtClean="0">
                            <a:latin typeface="Cambria Math" panose="02040503050406030204" pitchFamily="18" charset="0"/>
                          </a:rPr>
                          <m:t>𝑁</m:t>
                        </m:r>
                      </m:e>
                      <m:sub>
                        <m:r>
                          <m:rPr>
                            <m:sty m:val="p"/>
                          </m:rPr>
                          <a:rPr lang="en-US" b="0" i="0" smtClean="0">
                            <a:latin typeface="Cambria Math" panose="02040503050406030204" pitchFamily="18" charset="0"/>
                          </a:rPr>
                          <m:t>Fe</m:t>
                        </m:r>
                      </m:sub>
                    </m:sSub>
                  </m:oMath>
                </a14:m>
                <a:r>
                  <a:rPr lang="uk-UA" sz="1800" dirty="0">
                    <a:effectLst/>
                    <a:latin typeface="Times New Roman" panose="02020603050405020304" pitchFamily="18" charset="0"/>
                    <a:ea typeface="Calibri" panose="020F0502020204030204" pitchFamily="34" charset="0"/>
                  </a:rPr>
                  <a:t>. Заштрихована область – значення </a:t>
                </a:r>
                <a14:m>
                  <m:oMath xmlns:m="http://schemas.openxmlformats.org/officeDocument/2006/math">
                    <m:sSub>
                      <m:sSubPr>
                        <m:ctrlPr>
                          <a:rPr lang="uk-UA" sz="1800" i="1" smtClean="0">
                            <a:effectLst/>
                            <a:latin typeface="Cambria Math" panose="02040503050406030204" pitchFamily="18" charset="0"/>
                          </a:rPr>
                        </m:ctrlPr>
                      </m:sSubPr>
                      <m:e>
                        <m:r>
                          <a:rPr lang="en-US" sz="1800" b="0" i="1" smtClean="0">
                            <a:effectLst/>
                            <a:latin typeface="Cambria Math" panose="02040503050406030204" pitchFamily="18" charset="0"/>
                          </a:rPr>
                          <m:t>𝑑</m:t>
                        </m:r>
                      </m:e>
                      <m:sub>
                        <m:r>
                          <a:rPr lang="en-US" sz="1800" b="0" i="1" smtClean="0">
                            <a:effectLst/>
                            <a:latin typeface="Cambria Math" panose="02040503050406030204" pitchFamily="18" charset="0"/>
                          </a:rPr>
                          <m:t>𝑝</m:t>
                        </m:r>
                      </m:sub>
                    </m:sSub>
                  </m:oMath>
                </a14:m>
                <a:r>
                  <a:rPr lang="uk-UA" sz="1800" dirty="0">
                    <a:effectLst/>
                    <a:latin typeface="Times New Roman" panose="02020603050405020304" pitchFamily="18" charset="0"/>
                    <a:ea typeface="Calibri" panose="020F0502020204030204" pitchFamily="34" charset="0"/>
                  </a:rPr>
                  <a:t>, що використовувались при моделюванні.</a:t>
                </a:r>
                <a:endParaRPr lang="ru-RU" dirty="0"/>
              </a:p>
            </p:txBody>
          </p:sp>
        </mc:Choice>
        <mc:Fallback xmlns="">
          <p:sp>
            <p:nvSpPr>
              <p:cNvPr id="6" name="TextBox 5">
                <a:extLst>
                  <a:ext uri="{FF2B5EF4-FFF2-40B4-BE49-F238E27FC236}">
                    <a16:creationId xmlns:a16="http://schemas.microsoft.com/office/drawing/2014/main" id="{46052905-0216-94D5-4B9D-499542CDA42A}"/>
                  </a:ext>
                </a:extLst>
              </p:cNvPr>
              <p:cNvSpPr txBox="1">
                <a:spLocks noRot="1" noChangeAspect="1" noMove="1" noResize="1" noEditPoints="1" noAdjustHandles="1" noChangeArrowheads="1" noChangeShapeType="1" noTextEdit="1"/>
              </p:cNvSpPr>
              <p:nvPr/>
            </p:nvSpPr>
            <p:spPr>
              <a:xfrm>
                <a:off x="731715" y="4709199"/>
                <a:ext cx="4709630" cy="944746"/>
              </a:xfrm>
              <a:prstGeom prst="rect">
                <a:avLst/>
              </a:prstGeom>
              <a:blipFill>
                <a:blip r:embed="rId3"/>
                <a:stretch>
                  <a:fillRect t="-3896" r="-1552" b="-9740"/>
                </a:stretch>
              </a:blipFill>
            </p:spPr>
            <p:txBody>
              <a:bodyPr/>
              <a:lstStyle/>
              <a:p>
                <a:r>
                  <a:rPr lang="ru-RU">
                    <a:noFill/>
                  </a:rPr>
                  <a:t> </a:t>
                </a:r>
              </a:p>
            </p:txBody>
          </p:sp>
        </mc:Fallback>
      </mc:AlternateContent>
      <p:pic>
        <p:nvPicPr>
          <p:cNvPr id="8" name="Рисунок 7">
            <a:extLst>
              <a:ext uri="{FF2B5EF4-FFF2-40B4-BE49-F238E27FC236}">
                <a16:creationId xmlns:a16="http://schemas.microsoft.com/office/drawing/2014/main" id="{F585B81E-3385-71BF-33D0-A53100C0A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921" y="962877"/>
            <a:ext cx="5833114" cy="278760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384F90-4D98-127B-53B2-6AA0AE4DABDA}"/>
                  </a:ext>
                </a:extLst>
              </p:cNvPr>
              <p:cNvSpPr txBox="1"/>
              <p:nvPr/>
            </p:nvSpPr>
            <p:spPr>
              <a:xfrm>
                <a:off x="5752443" y="3750478"/>
                <a:ext cx="6256174" cy="429798"/>
              </a:xfrm>
              <a:prstGeom prst="rect">
                <a:avLst/>
              </a:prstGeom>
              <a:noFill/>
            </p:spPr>
            <p:txBody>
              <a:bodyPr wrap="square">
                <a:spAutoFit/>
              </a:bodyPr>
              <a:lstStyle/>
              <a:p>
                <a:r>
                  <a:rPr lang="uk-UA" sz="1800" dirty="0">
                    <a:effectLst/>
                    <a:latin typeface="Times New Roman" panose="02020603050405020304" pitchFamily="18" charset="0"/>
                    <a:ea typeface="Calibri" panose="020F0502020204030204" pitchFamily="34" charset="0"/>
                  </a:rPr>
                  <a:t>Розподіл частки </a:t>
                </a:r>
                <a14:m>
                  <m:oMath xmlns:m="http://schemas.openxmlformats.org/officeDocument/2006/math">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𝑁</m:t>
                        </m:r>
                      </m:e>
                      <m:sub>
                        <m:sSubSup>
                          <m:sSubSupPr>
                            <m:ctrlPr>
                              <a:rPr lang="ru-RU" i="1">
                                <a:effectLst/>
                                <a:latin typeface="Cambria Math" panose="02040503050406030204" pitchFamily="18" charset="0"/>
                                <a:cs typeface="Times New Roman" panose="02020603050405020304" pitchFamily="18" charset="0"/>
                              </a:rPr>
                            </m:ctrlPr>
                          </m:sSubSupPr>
                          <m:e>
                            <m:r>
                              <a:rPr lang="uk-UA" sz="1800" i="1">
                                <a:effectLst/>
                                <a:latin typeface="Cambria Math" panose="02040503050406030204" pitchFamily="18" charset="0"/>
                                <a:ea typeface="Calibri" panose="020F0502020204030204" pitchFamily="34" charset="0"/>
                              </a:rPr>
                              <m:t>𝐹𝑒</m:t>
                            </m:r>
                          </m:e>
                          <m:sub>
                            <m:r>
                              <a:rPr lang="uk-UA" sz="1800" i="1">
                                <a:effectLst/>
                                <a:latin typeface="Cambria Math" panose="02040503050406030204" pitchFamily="18" charset="0"/>
                                <a:ea typeface="Calibri" panose="020F0502020204030204" pitchFamily="34" charset="0"/>
                              </a:rPr>
                              <m:t>𝑖</m:t>
                            </m:r>
                          </m:sub>
                          <m:sup>
                            <m:r>
                              <a:rPr lang="uk-UA" sz="1800" i="1">
                                <a:effectLst/>
                                <a:latin typeface="Cambria Math" panose="02040503050406030204" pitchFamily="18" charset="0"/>
                                <a:ea typeface="Calibri" panose="020F0502020204030204" pitchFamily="34" charset="0"/>
                              </a:rPr>
                              <m:t>+</m:t>
                            </m:r>
                          </m:sup>
                        </m:sSubSup>
                      </m:sub>
                    </m:sSub>
                  </m:oMath>
                </a14:m>
                <a:r>
                  <a:rPr lang="uk-UA" sz="1800" dirty="0">
                    <a:effectLst/>
                    <a:latin typeface="Times New Roman" panose="02020603050405020304" pitchFamily="18" charset="0"/>
                    <a:ea typeface="Calibri" panose="020F0502020204030204" pitchFamily="34" charset="0"/>
                  </a:rPr>
                  <a:t> до загального числа домішок </a:t>
                </a:r>
                <a14:m>
                  <m:oMath xmlns:m="http://schemas.openxmlformats.org/officeDocument/2006/math">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𝑁</m:t>
                        </m:r>
                      </m:e>
                      <m:sub>
                        <m:r>
                          <a:rPr lang="uk-UA" sz="1800" i="1">
                            <a:effectLst/>
                            <a:latin typeface="Cambria Math" panose="02040503050406030204" pitchFamily="18" charset="0"/>
                            <a:ea typeface="Calibri" panose="020F0502020204030204" pitchFamily="34" charset="0"/>
                          </a:rPr>
                          <m:t>𝐹𝑒</m:t>
                        </m:r>
                      </m:sub>
                    </m:sSub>
                  </m:oMath>
                </a14:m>
                <a:r>
                  <a:rPr lang="uk-UA" sz="1800" dirty="0">
                    <a:effectLst/>
                    <a:latin typeface="Times New Roman" panose="02020603050405020304" pitchFamily="18" charset="0"/>
                    <a:ea typeface="Calibri" panose="020F0502020204030204" pitchFamily="34" charset="0"/>
                  </a:rPr>
                  <a:t> в базі. </a:t>
                </a:r>
                <a:endParaRPr lang="ru-RU" dirty="0"/>
              </a:p>
            </p:txBody>
          </p:sp>
        </mc:Choice>
        <mc:Fallback xmlns="">
          <p:sp>
            <p:nvSpPr>
              <p:cNvPr id="10" name="TextBox 9">
                <a:extLst>
                  <a:ext uri="{FF2B5EF4-FFF2-40B4-BE49-F238E27FC236}">
                    <a16:creationId xmlns:a16="http://schemas.microsoft.com/office/drawing/2014/main" id="{CD384F90-4D98-127B-53B2-6AA0AE4DABDA}"/>
                  </a:ext>
                </a:extLst>
              </p:cNvPr>
              <p:cNvSpPr txBox="1">
                <a:spLocks noRot="1" noChangeAspect="1" noMove="1" noResize="1" noEditPoints="1" noAdjustHandles="1" noChangeArrowheads="1" noChangeShapeType="1" noTextEdit="1"/>
              </p:cNvSpPr>
              <p:nvPr/>
            </p:nvSpPr>
            <p:spPr>
              <a:xfrm>
                <a:off x="5752443" y="3750478"/>
                <a:ext cx="6256174" cy="429798"/>
              </a:xfrm>
              <a:prstGeom prst="rect">
                <a:avLst/>
              </a:prstGeom>
              <a:blipFill>
                <a:blip r:embed="rId5"/>
                <a:stretch>
                  <a:fillRect l="-877" t="-7042" r="-1267" b="-7042"/>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51CBAF5A-9EB2-42F5-F817-5BEB1EBA45C6}"/>
              </a:ext>
            </a:extLst>
          </p:cNvPr>
          <p:cNvSpPr txBox="1"/>
          <p:nvPr/>
        </p:nvSpPr>
        <p:spPr>
          <a:xfrm>
            <a:off x="5868504" y="4098774"/>
            <a:ext cx="6024052" cy="369332"/>
          </a:xfrm>
          <a:prstGeom prst="rect">
            <a:avLst/>
          </a:prstGeom>
          <a:noFill/>
        </p:spPr>
        <p:txBody>
          <a:bodyPr wrap="square">
            <a:spAutoFit/>
          </a:bodyPr>
          <a:lstStyle/>
          <a:p>
            <a:r>
              <a:rPr lang="uk-UA" sz="1800" dirty="0">
                <a:effectLst/>
                <a:latin typeface="Times New Roman" panose="02020603050405020304" pitchFamily="18" charset="0"/>
                <a:ea typeface="Calibri" panose="020F0502020204030204" pitchFamily="34" charset="0"/>
              </a:rPr>
              <a:t>Криві: 1</a:t>
            </a:r>
            <a:r>
              <a:rPr lang="uk-UA" dirty="0">
                <a:latin typeface="Times New Roman" panose="02020603050405020304" pitchFamily="18" charset="0"/>
                <a:ea typeface="Calibri" panose="020F0502020204030204" pitchFamily="34" charset="0"/>
              </a:rPr>
              <a:t> - </a:t>
            </a:r>
            <a:r>
              <a:rPr lang="uk-UA" sz="1800" dirty="0">
                <a:solidFill>
                  <a:schemeClr val="accent2"/>
                </a:solidFill>
                <a:effectLst/>
                <a:latin typeface="Times New Roman" panose="02020603050405020304" pitchFamily="18" charset="0"/>
                <a:ea typeface="Calibri" panose="020F0502020204030204" pitchFamily="34" charset="0"/>
              </a:rPr>
              <a:t>Стану 1</a:t>
            </a:r>
            <a:r>
              <a:rPr lang="uk-UA" sz="1800" dirty="0">
                <a:effectLst/>
                <a:latin typeface="Times New Roman" panose="02020603050405020304" pitchFamily="18" charset="0"/>
                <a:ea typeface="Calibri" panose="020F0502020204030204" pitchFamily="34" charset="0"/>
              </a:rPr>
              <a:t>, </a:t>
            </a:r>
            <a:r>
              <a:rPr lang="uk-UA" dirty="0">
                <a:latin typeface="Times New Roman" panose="02020603050405020304" pitchFamily="18" charset="0"/>
                <a:ea typeface="Calibri" panose="020F0502020204030204" pitchFamily="34" charset="0"/>
              </a:rPr>
              <a:t>2 - різниця між кривими 1 і 3, </a:t>
            </a:r>
            <a:r>
              <a:rPr lang="uk-UA" sz="1800" dirty="0">
                <a:effectLst/>
                <a:latin typeface="Times New Roman" panose="02020603050405020304" pitchFamily="18" charset="0"/>
                <a:ea typeface="Calibri" panose="020F0502020204030204" pitchFamily="34" charset="0"/>
              </a:rPr>
              <a:t>3 </a:t>
            </a:r>
            <a:r>
              <a:rPr lang="uk-UA" dirty="0">
                <a:latin typeface="Times New Roman" panose="02020603050405020304" pitchFamily="18" charset="0"/>
                <a:ea typeface="Calibri" panose="020F0502020204030204" pitchFamily="34" charset="0"/>
              </a:rPr>
              <a:t>-</a:t>
            </a:r>
            <a:r>
              <a:rPr lang="uk-UA" sz="1800" dirty="0">
                <a:effectLst/>
                <a:latin typeface="Times New Roman" panose="02020603050405020304" pitchFamily="18" charset="0"/>
                <a:ea typeface="Calibri" panose="020F0502020204030204" pitchFamily="34" charset="0"/>
              </a:rPr>
              <a:t> </a:t>
            </a:r>
            <a:r>
              <a:rPr lang="uk-UA" sz="1800" dirty="0">
                <a:solidFill>
                  <a:srgbClr val="7030A0"/>
                </a:solidFill>
                <a:effectLst/>
                <a:latin typeface="Times New Roman" panose="02020603050405020304" pitchFamily="18" charset="0"/>
                <a:ea typeface="Calibri" panose="020F0502020204030204" pitchFamily="34" charset="0"/>
              </a:rPr>
              <a:t>Стан 2</a:t>
            </a:r>
            <a:r>
              <a:rPr lang="uk-UA" sz="1800" dirty="0">
                <a:effectLst/>
                <a:latin typeface="Times New Roman" panose="02020603050405020304" pitchFamily="18" charset="0"/>
                <a:ea typeface="Calibri" panose="020F0502020204030204" pitchFamily="34" charset="0"/>
              </a:rPr>
              <a:t>. </a:t>
            </a:r>
            <a:endParaRPr lang="ru-RU"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BF781E6-5AF3-3C60-B209-78AF23C4C31C}"/>
                  </a:ext>
                </a:extLst>
              </p:cNvPr>
              <p:cNvSpPr txBox="1"/>
              <p:nvPr/>
            </p:nvSpPr>
            <p:spPr>
              <a:xfrm>
                <a:off x="6432606" y="962877"/>
                <a:ext cx="2300872" cy="852798"/>
              </a:xfrm>
              <a:prstGeom prst="rect">
                <a:avLst/>
              </a:prstGeom>
              <a:noFill/>
            </p:spPr>
            <p:txBody>
              <a:bodyPr wrap="square">
                <a:spAutoFit/>
              </a:bodyPr>
              <a:lstStyle/>
              <a:p>
                <a:pPr algn="ctr"/>
                <a:r>
                  <a:rPr lang="uk-UA" sz="1600" i="1" dirty="0">
                    <a:effectLst/>
                    <a:latin typeface="Times New Roman" panose="02020603050405020304" pitchFamily="18" charset="0"/>
                    <a:ea typeface="Calibri" panose="020F0502020204030204" pitchFamily="34" charset="0"/>
                  </a:rPr>
                  <a:t>T</a:t>
                </a:r>
                <a:r>
                  <a:rPr lang="uk-UA" sz="1600" dirty="0">
                    <a:effectLst/>
                    <a:latin typeface="Times New Roman" panose="02020603050405020304" pitchFamily="18" charset="0"/>
                    <a:ea typeface="Calibri" panose="020F0502020204030204" pitchFamily="34" charset="0"/>
                  </a:rPr>
                  <a:t> = 330 K </a:t>
                </a:r>
              </a:p>
              <a:p>
                <a:pPr/>
                <a14:m>
                  <m:oMathPara xmlns:m="http://schemas.openxmlformats.org/officeDocument/2006/math">
                    <m:oMathParaPr>
                      <m:jc m:val="centerGroup"/>
                    </m:oMathParaPr>
                    <m:oMath xmlns:m="http://schemas.openxmlformats.org/officeDocument/2006/math">
                      <m:sSub>
                        <m:sSubPr>
                          <m:ctrlPr>
                            <a:rPr lang="ru-RU" sz="1600" i="1">
                              <a:effectLst/>
                              <a:latin typeface="Cambria Math" panose="02040503050406030204" pitchFamily="18" charset="0"/>
                              <a:cs typeface="Times New Roman" panose="02020603050405020304" pitchFamily="18" charset="0"/>
                            </a:rPr>
                          </m:ctrlPr>
                        </m:sSubPr>
                        <m:e>
                          <m:r>
                            <a:rPr lang="uk-UA" sz="1600" i="1">
                              <a:effectLst/>
                              <a:latin typeface="Cambria Math" panose="02040503050406030204" pitchFamily="18" charset="0"/>
                              <a:ea typeface="Calibri" panose="020F0502020204030204" pitchFamily="34" charset="0"/>
                            </a:rPr>
                            <m:t>𝑁</m:t>
                          </m:r>
                        </m:e>
                        <m:sub>
                          <m:r>
                            <a:rPr lang="uk-UA" sz="1600" i="1">
                              <a:effectLst/>
                              <a:latin typeface="Cambria Math" panose="02040503050406030204" pitchFamily="18" charset="0"/>
                              <a:ea typeface="Calibri" panose="020F0502020204030204" pitchFamily="34" charset="0"/>
                            </a:rPr>
                            <m:t>𝐵</m:t>
                          </m:r>
                        </m:sub>
                      </m:sSub>
                      <m:r>
                        <a:rPr lang="uk-UA" sz="1600" i="1">
                          <a:effectLst/>
                          <a:latin typeface="Cambria Math" panose="02040503050406030204" pitchFamily="18" charset="0"/>
                          <a:ea typeface="Calibri" panose="020F0502020204030204" pitchFamily="34" charset="0"/>
                        </a:rPr>
                        <m:t>=3,162</m:t>
                      </m:r>
                      <m:r>
                        <a:rPr lang="uk-UA" sz="1600" i="1" smtClean="0">
                          <a:effectLst/>
                          <a:latin typeface="Cambria Math" panose="02040503050406030204" pitchFamily="18" charset="0"/>
                          <a:ea typeface="Calibri" panose="020F0502020204030204" pitchFamily="34" charset="0"/>
                        </a:rPr>
                        <m:t>×</m:t>
                      </m:r>
                      <m:sSup>
                        <m:sSupPr>
                          <m:ctrlPr>
                            <a:rPr lang="ru-RU" sz="1600" i="1">
                              <a:effectLst/>
                              <a:latin typeface="Cambria Math" panose="02040503050406030204" pitchFamily="18" charset="0"/>
                              <a:cs typeface="Times New Roman" panose="02020603050405020304" pitchFamily="18" charset="0"/>
                            </a:rPr>
                          </m:ctrlPr>
                        </m:sSupPr>
                        <m:e>
                          <m:r>
                            <a:rPr lang="uk-UA" sz="1600" i="1">
                              <a:effectLst/>
                              <a:latin typeface="Cambria Math" panose="02040503050406030204" pitchFamily="18" charset="0"/>
                              <a:ea typeface="Calibri" panose="020F0502020204030204" pitchFamily="34" charset="0"/>
                            </a:rPr>
                            <m:t>10</m:t>
                          </m:r>
                        </m:e>
                        <m:sup>
                          <m:r>
                            <a:rPr lang="uk-UA" sz="1600" i="1">
                              <a:effectLst/>
                              <a:latin typeface="Cambria Math" panose="02040503050406030204" pitchFamily="18" charset="0"/>
                              <a:ea typeface="Calibri" panose="020F0502020204030204" pitchFamily="34" charset="0"/>
                            </a:rPr>
                            <m:t>15</m:t>
                          </m:r>
                        </m:sup>
                      </m:sSup>
                      <m:r>
                        <a:rPr lang="uk-UA" sz="1600" i="1">
                          <a:effectLst/>
                          <a:latin typeface="Cambria Math" panose="02040503050406030204" pitchFamily="18" charset="0"/>
                          <a:ea typeface="Calibri" panose="020F0502020204030204" pitchFamily="34" charset="0"/>
                        </a:rPr>
                        <m:t> </m:t>
                      </m:r>
                      <m:sSup>
                        <m:sSupPr>
                          <m:ctrlPr>
                            <a:rPr lang="ru-RU" sz="1600" i="1">
                              <a:effectLst/>
                              <a:latin typeface="Cambria Math" panose="02040503050406030204" pitchFamily="18" charset="0"/>
                              <a:cs typeface="Times New Roman" panose="02020603050405020304" pitchFamily="18" charset="0"/>
                            </a:rPr>
                          </m:ctrlPr>
                        </m:sSupPr>
                        <m:e>
                          <m:r>
                            <a:rPr lang="uk-UA" sz="1600" i="1">
                              <a:effectLst/>
                              <a:latin typeface="Cambria Math" panose="02040503050406030204" pitchFamily="18" charset="0"/>
                              <a:ea typeface="Calibri" panose="020F0502020204030204" pitchFamily="34" charset="0"/>
                            </a:rPr>
                            <m:t>см</m:t>
                          </m:r>
                        </m:e>
                        <m:sup>
                          <m:r>
                            <a:rPr lang="uk-UA" sz="1600" i="1">
                              <a:effectLst/>
                              <a:latin typeface="Cambria Math" panose="02040503050406030204" pitchFamily="18" charset="0"/>
                              <a:ea typeface="Calibri" panose="020F0502020204030204" pitchFamily="34" charset="0"/>
                            </a:rPr>
                            <m:t>−3</m:t>
                          </m:r>
                        </m:sup>
                      </m:sSup>
                    </m:oMath>
                  </m:oMathPara>
                </a14:m>
                <a:endParaRPr lang="uk-UA" sz="1600" i="1" dirty="0">
                  <a:effectLst/>
                  <a:latin typeface="Cambria Math" panose="02040503050406030204" pitchFamily="18" charset="0"/>
                  <a:ea typeface="Calibri" panose="020F0502020204030204" pitchFamily="34" charset="0"/>
                </a:endParaRPr>
              </a:p>
              <a:p>
                <a:pPr/>
                <a14:m>
                  <m:oMathPara xmlns:m="http://schemas.openxmlformats.org/officeDocument/2006/math">
                    <m:oMathParaPr>
                      <m:jc m:val="centerGroup"/>
                    </m:oMathParaPr>
                    <m:oMath xmlns:m="http://schemas.openxmlformats.org/officeDocument/2006/math">
                      <m:sSub>
                        <m:sSubPr>
                          <m:ctrlPr>
                            <a:rPr lang="ru-RU" sz="1600" i="1" smtClean="0">
                              <a:effectLst/>
                              <a:latin typeface="Cambria Math" panose="02040503050406030204" pitchFamily="18" charset="0"/>
                              <a:cs typeface="Times New Roman" panose="02020603050405020304" pitchFamily="18" charset="0"/>
                            </a:rPr>
                          </m:ctrlPr>
                        </m:sSubPr>
                        <m:e>
                          <m:r>
                            <a:rPr lang="uk-UA" sz="1600" i="1">
                              <a:effectLst/>
                              <a:latin typeface="Cambria Math" panose="02040503050406030204" pitchFamily="18" charset="0"/>
                              <a:ea typeface="Calibri" panose="020F0502020204030204" pitchFamily="34" charset="0"/>
                            </a:rPr>
                            <m:t>𝑑</m:t>
                          </m:r>
                        </m:e>
                        <m:sub>
                          <m:r>
                            <a:rPr lang="uk-UA" sz="1600" i="1">
                              <a:effectLst/>
                              <a:latin typeface="Cambria Math" panose="02040503050406030204" pitchFamily="18" charset="0"/>
                              <a:ea typeface="Calibri" panose="020F0502020204030204" pitchFamily="34" charset="0"/>
                            </a:rPr>
                            <m:t>𝑝</m:t>
                          </m:r>
                        </m:sub>
                      </m:sSub>
                      <m:r>
                        <a:rPr lang="uk-UA" sz="1600" i="1" smtClean="0">
                          <a:effectLst/>
                          <a:latin typeface="Cambria Math" panose="02040503050406030204" pitchFamily="18" charset="0"/>
                          <a:ea typeface="Calibri" panose="020F0502020204030204" pitchFamily="34" charset="0"/>
                        </a:rPr>
                        <m:t>=</m:t>
                      </m:r>
                      <m:r>
                        <a:rPr lang="uk-UA" sz="1600" i="1">
                          <a:effectLst/>
                          <a:latin typeface="Cambria Math" panose="02040503050406030204" pitchFamily="18" charset="0"/>
                          <a:ea typeface="Calibri" panose="020F0502020204030204" pitchFamily="34" charset="0"/>
                        </a:rPr>
                        <m:t>180 мкм</m:t>
                      </m:r>
                    </m:oMath>
                  </m:oMathPara>
                </a14:m>
                <a:endParaRPr lang="ru-RU" sz="1600" dirty="0"/>
              </a:p>
            </p:txBody>
          </p:sp>
        </mc:Choice>
        <mc:Fallback xmlns="">
          <p:sp>
            <p:nvSpPr>
              <p:cNvPr id="14" name="TextBox 13">
                <a:extLst>
                  <a:ext uri="{FF2B5EF4-FFF2-40B4-BE49-F238E27FC236}">
                    <a16:creationId xmlns:a16="http://schemas.microsoft.com/office/drawing/2014/main" id="{FBF781E6-5AF3-3C60-B209-78AF23C4C31C}"/>
                  </a:ext>
                </a:extLst>
              </p:cNvPr>
              <p:cNvSpPr txBox="1">
                <a:spLocks noRot="1" noChangeAspect="1" noMove="1" noResize="1" noEditPoints="1" noAdjustHandles="1" noChangeArrowheads="1" noChangeShapeType="1" noTextEdit="1"/>
              </p:cNvSpPr>
              <p:nvPr/>
            </p:nvSpPr>
            <p:spPr>
              <a:xfrm>
                <a:off x="6432606" y="962877"/>
                <a:ext cx="2300872" cy="852798"/>
              </a:xfrm>
              <a:prstGeom prst="rect">
                <a:avLst/>
              </a:prstGeom>
              <a:blipFill>
                <a:blip r:embed="rId6"/>
                <a:stretch>
                  <a:fillRect t="-214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9DA11DC-9690-0B03-69C5-2523BDAA845A}"/>
                  </a:ext>
                </a:extLst>
              </p:cNvPr>
              <p:cNvSpPr txBox="1"/>
              <p:nvPr/>
            </p:nvSpPr>
            <p:spPr>
              <a:xfrm>
                <a:off x="8262844" y="5568004"/>
                <a:ext cx="1818954"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𝑛</m:t>
                      </m:r>
                      <m:r>
                        <a:rPr lang="ru-RU" b="0" i="1" smtClean="0">
                          <a:latin typeface="Cambria Math" panose="02040503050406030204" pitchFamily="18" charset="0"/>
                        </a:rPr>
                        <m:t> = </m:t>
                      </m:r>
                      <m:sSub>
                        <m:sSubPr>
                          <m:ctrlPr>
                            <a:rPr lang="ru-RU" b="0" i="1">
                              <a:latin typeface="Cambria Math" panose="02040503050406030204" pitchFamily="18" charset="0"/>
                            </a:rPr>
                          </m:ctrlPr>
                        </m:sSubPr>
                        <m:e>
                          <m:r>
                            <a:rPr lang="ru-RU" b="0" i="1">
                              <a:latin typeface="Cambria Math" panose="02040503050406030204" pitchFamily="18" charset="0"/>
                            </a:rPr>
                            <m:t>𝑛</m:t>
                          </m:r>
                        </m:e>
                        <m:sub>
                          <m:r>
                            <a:rPr lang="ru-RU" b="0" i="1">
                              <a:latin typeface="Cambria Math" panose="02040503050406030204" pitchFamily="18" charset="0"/>
                            </a:rPr>
                            <m:t>0</m:t>
                          </m:r>
                        </m:sub>
                      </m:sSub>
                      <m:r>
                        <a:rPr lang="ru-RU" b="0" i="0">
                          <a:latin typeface="Cambria Math" panose="02040503050406030204" pitchFamily="18" charset="0"/>
                        </a:rPr>
                        <m:t> </m:t>
                      </m:r>
                      <m:r>
                        <a:rPr lang="ru-RU" b="0" i="1">
                          <a:latin typeface="Cambria Math" panose="02040503050406030204" pitchFamily="18" charset="0"/>
                        </a:rPr>
                        <m:t>− </m:t>
                      </m:r>
                      <m:r>
                        <a:rPr lang="ru-RU" b="0" i="1">
                          <a:latin typeface="Cambria Math" panose="02040503050406030204" pitchFamily="18" charset="0"/>
                        </a:rPr>
                        <m:t>𝛽</m:t>
                      </m:r>
                      <m:sSub>
                        <m:sSubPr>
                          <m:ctrlPr>
                            <a:rPr lang="ru-RU" b="0" i="1">
                              <a:latin typeface="Cambria Math" panose="02040503050406030204" pitchFamily="18" charset="0"/>
                            </a:rPr>
                          </m:ctrlPr>
                        </m:sSubPr>
                        <m:e>
                          <m:r>
                            <a:rPr lang="ru-RU" b="0" i="1">
                              <a:latin typeface="Cambria Math" panose="02040503050406030204" pitchFamily="18" charset="0"/>
                            </a:rPr>
                            <m:t>𝑑</m:t>
                          </m:r>
                        </m:e>
                        <m:sub>
                          <m:r>
                            <a:rPr lang="ru-RU" b="0" i="1">
                              <a:latin typeface="Cambria Math" panose="02040503050406030204" pitchFamily="18" charset="0"/>
                            </a:rPr>
                            <m:t>𝑝</m:t>
                          </m:r>
                        </m:sub>
                      </m:sSub>
                    </m:oMath>
                  </m:oMathPara>
                </a14:m>
                <a:endParaRPr lang="ru-RU" dirty="0"/>
              </a:p>
            </p:txBody>
          </p:sp>
        </mc:Choice>
        <mc:Fallback>
          <p:sp>
            <p:nvSpPr>
              <p:cNvPr id="16" name="TextBox 15">
                <a:extLst>
                  <a:ext uri="{FF2B5EF4-FFF2-40B4-BE49-F238E27FC236}">
                    <a16:creationId xmlns:a16="http://schemas.microsoft.com/office/drawing/2014/main" id="{49DA11DC-9690-0B03-69C5-2523BDAA845A}"/>
                  </a:ext>
                </a:extLst>
              </p:cNvPr>
              <p:cNvSpPr txBox="1">
                <a:spLocks noRot="1" noChangeAspect="1" noMove="1" noResize="1" noEditPoints="1" noAdjustHandles="1" noChangeArrowheads="1" noChangeShapeType="1" noTextEdit="1"/>
              </p:cNvSpPr>
              <p:nvPr/>
            </p:nvSpPr>
            <p:spPr>
              <a:xfrm>
                <a:off x="8262844" y="5568004"/>
                <a:ext cx="1818954" cy="390748"/>
              </a:xfrm>
              <a:prstGeom prst="rect">
                <a:avLst/>
              </a:prstGeom>
              <a:blipFill>
                <a:blip r:embed="rId7"/>
                <a:stretch>
                  <a:fillRect b="-9375"/>
                </a:stretch>
              </a:blipFill>
            </p:spPr>
            <p:txBody>
              <a:bodyPr/>
              <a:lstStyle/>
              <a:p>
                <a:r>
                  <a:rPr lang="uk-U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5D7555F-0EBA-2AE7-BFCD-E8A59920240C}"/>
                  </a:ext>
                </a:extLst>
              </p:cNvPr>
              <p:cNvSpPr txBox="1"/>
              <p:nvPr/>
            </p:nvSpPr>
            <p:spPr>
              <a:xfrm>
                <a:off x="8065392" y="4691743"/>
                <a:ext cx="3283086" cy="408189"/>
              </a:xfrm>
              <a:prstGeom prst="rect">
                <a:avLst/>
              </a:prstGeom>
              <a:noFill/>
            </p:spPr>
            <p:txBody>
              <a:bodyPr wrap="square">
                <a:spAutoFit/>
              </a:bodyPr>
              <a:lstStyle/>
              <a:p>
                <a14:m>
                  <m:oMath xmlns:m="http://schemas.openxmlformats.org/officeDocument/2006/math">
                    <m:r>
                      <m:rPr>
                        <m:nor/>
                      </m:rPr>
                      <a:rPr lang="uk-UA" sz="1800" i="1" smtClean="0">
                        <a:effectLst/>
                        <a:latin typeface="Times New Roman" panose="02020603050405020304" pitchFamily="18" charset="0"/>
                        <a:ea typeface="Calibri" panose="020F0502020204030204" pitchFamily="34" charset="0"/>
                      </a:rPr>
                      <m:t>β</m:t>
                    </m:r>
                  </m:oMath>
                </a14:m>
                <a:r>
                  <a:rPr lang="uk-UA" sz="1800" dirty="0">
                    <a:effectLst/>
                    <a:latin typeface="Times New Roman" panose="02020603050405020304" pitchFamily="18" charset="0"/>
                    <a:ea typeface="Calibri" panose="020F0502020204030204" pitchFamily="34" charset="0"/>
                  </a:rPr>
                  <a:t> - коефіцієнт залежності </a:t>
                </a:r>
                <a14:m>
                  <m:oMath xmlns:m="http://schemas.openxmlformats.org/officeDocument/2006/math">
                    <m:r>
                      <m:rPr>
                        <m:nor/>
                      </m:rPr>
                      <a:rPr lang="uk-UA" sz="1800" i="1">
                        <a:effectLst/>
                        <a:latin typeface="Times New Roman" panose="02020603050405020304" pitchFamily="18" charset="0"/>
                        <a:ea typeface="Calibri" panose="020F0502020204030204" pitchFamily="34" charset="0"/>
                      </a:rPr>
                      <m:t>n</m:t>
                    </m:r>
                    <m:r>
                      <m:rPr>
                        <m:nor/>
                      </m:rPr>
                      <a:rPr lang="uk-UA" sz="1800">
                        <a:effectLst/>
                        <a:latin typeface="Times New Roman" panose="02020603050405020304" pitchFamily="18" charset="0"/>
                        <a:ea typeface="Calibri" panose="020F0502020204030204" pitchFamily="34" charset="0"/>
                      </a:rPr>
                      <m:t>(</m:t>
                    </m:r>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𝑑</m:t>
                        </m:r>
                      </m:e>
                      <m:sub>
                        <m:r>
                          <a:rPr lang="uk-UA" sz="1800" i="1">
                            <a:effectLst/>
                            <a:latin typeface="Cambria Math" panose="02040503050406030204" pitchFamily="18" charset="0"/>
                            <a:ea typeface="Calibri" panose="020F0502020204030204" pitchFamily="34" charset="0"/>
                          </a:rPr>
                          <m:t>𝑝</m:t>
                        </m:r>
                      </m:sub>
                    </m:sSub>
                    <m:r>
                      <m:rPr>
                        <m:nor/>
                      </m:rPr>
                      <a:rPr lang="uk-UA" sz="1800">
                        <a:effectLst/>
                        <a:latin typeface="Times New Roman" panose="02020603050405020304" pitchFamily="18" charset="0"/>
                        <a:ea typeface="Calibri" panose="020F0502020204030204" pitchFamily="34" charset="0"/>
                      </a:rPr>
                      <m:t>)</m:t>
                    </m:r>
                  </m:oMath>
                </a14:m>
                <a:endParaRPr lang="ru-RU" dirty="0"/>
              </a:p>
            </p:txBody>
          </p:sp>
        </mc:Choice>
        <mc:Fallback xmlns="">
          <p:sp>
            <p:nvSpPr>
              <p:cNvPr id="18" name="TextBox 17">
                <a:extLst>
                  <a:ext uri="{FF2B5EF4-FFF2-40B4-BE49-F238E27FC236}">
                    <a16:creationId xmlns:a16="http://schemas.microsoft.com/office/drawing/2014/main" id="{55D7555F-0EBA-2AE7-BFCD-E8A59920240C}"/>
                  </a:ext>
                </a:extLst>
              </p:cNvPr>
              <p:cNvSpPr txBox="1">
                <a:spLocks noRot="1" noChangeAspect="1" noMove="1" noResize="1" noEditPoints="1" noAdjustHandles="1" noChangeArrowheads="1" noChangeShapeType="1" noTextEdit="1"/>
              </p:cNvSpPr>
              <p:nvPr/>
            </p:nvSpPr>
            <p:spPr>
              <a:xfrm>
                <a:off x="8065392" y="4691743"/>
                <a:ext cx="3283086" cy="408189"/>
              </a:xfrm>
              <a:prstGeom prst="rect">
                <a:avLst/>
              </a:prstGeom>
              <a:blipFill>
                <a:blip r:embed="rId8"/>
                <a:stretch>
                  <a:fillRect l="-557" t="-8955" b="-13433"/>
                </a:stretch>
              </a:blipFill>
            </p:spPr>
            <p:txBody>
              <a:bodyPr/>
              <a:lstStyle/>
              <a:p>
                <a:r>
                  <a:rPr lang="ru-RU">
                    <a:noFill/>
                  </a:rPr>
                  <a:t> </a:t>
                </a:r>
              </a:p>
            </p:txBody>
          </p:sp>
        </mc:Fallback>
      </mc:AlternateContent>
      <p:sp>
        <p:nvSpPr>
          <p:cNvPr id="21" name="TextBox 20">
            <a:extLst>
              <a:ext uri="{FF2B5EF4-FFF2-40B4-BE49-F238E27FC236}">
                <a16:creationId xmlns:a16="http://schemas.microsoft.com/office/drawing/2014/main" id="{8ED6CCAD-9310-AB65-76B2-2C2BCF2ECB3A}"/>
              </a:ext>
            </a:extLst>
          </p:cNvPr>
          <p:cNvSpPr txBox="1"/>
          <p:nvPr/>
        </p:nvSpPr>
        <p:spPr>
          <a:xfrm>
            <a:off x="5752443" y="5345288"/>
            <a:ext cx="4127158" cy="369332"/>
          </a:xfrm>
          <a:prstGeom prst="rect">
            <a:avLst/>
          </a:prstGeom>
          <a:noFill/>
        </p:spPr>
        <p:txBody>
          <a:bodyPr wrap="square">
            <a:spAutoFit/>
          </a:bodyPr>
          <a:lstStyle/>
          <a:p>
            <a:r>
              <a:rPr lang="uk-UA" sz="1800" dirty="0">
                <a:effectLst/>
                <a:latin typeface="Times New Roman" panose="02020603050405020304" pitchFamily="18" charset="0"/>
                <a:ea typeface="Calibri" panose="020F0502020204030204" pitchFamily="34" charset="0"/>
              </a:rPr>
              <a:t>Максимальний вплив товщини бази при</a:t>
            </a:r>
            <a:endParaRPr lang="ru-RU"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067EE8A-61BE-8816-B27F-0391C0080A0E}"/>
                  </a:ext>
                </a:extLst>
              </p:cNvPr>
              <p:cNvSpPr txBox="1"/>
              <p:nvPr/>
            </p:nvSpPr>
            <p:spPr>
              <a:xfrm>
                <a:off x="9879601" y="5356117"/>
                <a:ext cx="1842229" cy="369332"/>
              </a:xfrm>
              <a:prstGeom prst="rect">
                <a:avLst/>
              </a:prstGeom>
              <a:noFill/>
              <a:ln>
                <a:solidFill>
                  <a:srgbClr val="FF0000"/>
                </a:solidFill>
              </a:ln>
            </p:spPr>
            <p:txBody>
              <a:bodyPr wrap="square">
                <a:spAutoFit/>
              </a:bodyPr>
              <a:lstStyle/>
              <a:p>
                <a:r>
                  <a:rPr lang="uk-UA" sz="1800" dirty="0">
                    <a:effectLst/>
                    <a:latin typeface="Times New Roman" panose="02020603050405020304" pitchFamily="18" charset="0"/>
                    <a:ea typeface="Calibri" panose="020F0502020204030204" pitchFamily="34" charset="0"/>
                  </a:rPr>
                  <a:t>1,05  &lt;  </a:t>
                </a:r>
                <a14:m>
                  <m:oMath xmlns:m="http://schemas.openxmlformats.org/officeDocument/2006/math">
                    <m:r>
                      <m:rPr>
                        <m:nor/>
                      </m:rPr>
                      <a:rPr lang="uk-UA" sz="1800" i="1">
                        <a:effectLst/>
                        <a:latin typeface="Times New Roman" panose="02020603050405020304" pitchFamily="18" charset="0"/>
                        <a:ea typeface="Calibri" panose="020F0502020204030204" pitchFamily="34" charset="0"/>
                      </a:rPr>
                      <m:t>n</m:t>
                    </m:r>
                  </m:oMath>
                </a14:m>
                <a:r>
                  <a:rPr lang="uk-UA" sz="1800" dirty="0">
                    <a:effectLst/>
                    <a:latin typeface="Times New Roman" panose="02020603050405020304" pitchFamily="18" charset="0"/>
                    <a:ea typeface="Calibri" panose="020F0502020204030204" pitchFamily="34" charset="0"/>
                  </a:rPr>
                  <a:t>  &lt;  1,25</a:t>
                </a:r>
                <a:endParaRPr lang="ru-RU" dirty="0"/>
              </a:p>
            </p:txBody>
          </p:sp>
        </mc:Choice>
        <mc:Fallback xmlns="">
          <p:sp>
            <p:nvSpPr>
              <p:cNvPr id="24" name="TextBox 23">
                <a:extLst>
                  <a:ext uri="{FF2B5EF4-FFF2-40B4-BE49-F238E27FC236}">
                    <a16:creationId xmlns:a16="http://schemas.microsoft.com/office/drawing/2014/main" id="{7067EE8A-61BE-8816-B27F-0391C0080A0E}"/>
                  </a:ext>
                </a:extLst>
              </p:cNvPr>
              <p:cNvSpPr txBox="1">
                <a:spLocks noRot="1" noChangeAspect="1" noMove="1" noResize="1" noEditPoints="1" noAdjustHandles="1" noChangeArrowheads="1" noChangeShapeType="1" noTextEdit="1"/>
              </p:cNvSpPr>
              <p:nvPr/>
            </p:nvSpPr>
            <p:spPr>
              <a:xfrm>
                <a:off x="9879601" y="5356117"/>
                <a:ext cx="1842229" cy="369332"/>
              </a:xfrm>
              <a:prstGeom prst="rect">
                <a:avLst/>
              </a:prstGeom>
              <a:blipFill>
                <a:blip r:embed="rId9"/>
                <a:stretch>
                  <a:fillRect l="-2632" t="-9677" r="-1316" b="-22581"/>
                </a:stretch>
              </a:blipFill>
              <a:ln>
                <a:solidFill>
                  <a:srgbClr val="FF0000"/>
                </a:solidFill>
              </a:ln>
            </p:spPr>
            <p:txBody>
              <a:bodyPr/>
              <a:lstStyle/>
              <a:p>
                <a:r>
                  <a:rPr lang="ru-RU">
                    <a:noFill/>
                  </a:rPr>
                  <a:t> </a:t>
                </a:r>
              </a:p>
            </p:txBody>
          </p:sp>
        </mc:Fallback>
      </mc:AlternateContent>
      <p:sp>
        <p:nvSpPr>
          <p:cNvPr id="28" name="TextBox 27">
            <a:extLst>
              <a:ext uri="{FF2B5EF4-FFF2-40B4-BE49-F238E27FC236}">
                <a16:creationId xmlns:a16="http://schemas.microsoft.com/office/drawing/2014/main" id="{0E00F27C-8313-F74F-BA51-7B1E937F1173}"/>
              </a:ext>
            </a:extLst>
          </p:cNvPr>
          <p:cNvSpPr txBox="1"/>
          <p:nvPr/>
        </p:nvSpPr>
        <p:spPr>
          <a:xfrm>
            <a:off x="286687" y="5947923"/>
            <a:ext cx="11872481" cy="369332"/>
          </a:xfrm>
          <a:prstGeom prst="rect">
            <a:avLst/>
          </a:prstGeom>
          <a:noFill/>
        </p:spPr>
        <p:txBody>
          <a:bodyPr wrap="none" rtlCol="0">
            <a:spAutoFit/>
          </a:bodyPr>
          <a:lstStyle/>
          <a:p>
            <a:r>
              <a:rPr lang="uk-UA" dirty="0">
                <a:latin typeface="Times New Roman" panose="02020603050405020304" pitchFamily="18" charset="0"/>
                <a:cs typeface="Times New Roman" panose="02020603050405020304" pitchFamily="18" charset="0"/>
              </a:rPr>
              <a:t>На фактор </a:t>
            </a:r>
            <a:r>
              <a:rPr lang="uk-UA" dirty="0" err="1">
                <a:latin typeface="Times New Roman" panose="02020603050405020304" pitchFamily="18" charset="0"/>
                <a:cs typeface="Times New Roman" panose="02020603050405020304" pitchFamily="18" charset="0"/>
              </a:rPr>
              <a:t>неідеальності</a:t>
            </a:r>
            <a:r>
              <a:rPr lang="uk-UA" dirty="0">
                <a:latin typeface="Times New Roman" panose="02020603050405020304" pitchFamily="18" charset="0"/>
                <a:cs typeface="Times New Roman" panose="02020603050405020304" pitchFamily="18" charset="0"/>
              </a:rPr>
              <a:t> впливають процеси не тільки в </a:t>
            </a:r>
            <a:r>
              <a:rPr lang="uk-UA" u="sng" dirty="0">
                <a:latin typeface="Times New Roman" panose="02020603050405020304" pitchFamily="18" charset="0"/>
                <a:cs typeface="Times New Roman" panose="02020603050405020304" pitchFamily="18" charset="0"/>
              </a:rPr>
              <a:t>області просторового заряду</a:t>
            </a:r>
            <a:r>
              <a:rPr lang="uk-UA" dirty="0">
                <a:latin typeface="Times New Roman" panose="02020603050405020304" pitchFamily="18" charset="0"/>
                <a:cs typeface="Times New Roman" panose="02020603050405020304" pitchFamily="18" charset="0"/>
              </a:rPr>
              <a:t> але і в </a:t>
            </a:r>
            <a:r>
              <a:rPr lang="uk-UA" u="sng" dirty="0">
                <a:latin typeface="Times New Roman" panose="02020603050405020304" pitchFamily="18" charset="0"/>
                <a:cs typeface="Times New Roman" panose="02020603050405020304" pitchFamily="18" charset="0"/>
              </a:rPr>
              <a:t>квазінейтральній області</a:t>
            </a:r>
            <a:endParaRPr lang="ru-RU" u="sng" dirty="0">
              <a:latin typeface="Times New Roman" panose="02020603050405020304" pitchFamily="18" charset="0"/>
              <a:cs typeface="Times New Roman" panose="02020603050405020304" pitchFamily="18" charset="0"/>
            </a:endParaRPr>
          </a:p>
        </p:txBody>
      </p:sp>
      <p:sp>
        <p:nvSpPr>
          <p:cNvPr id="5" name="Прямоугольник: скругленные углы 4">
            <a:extLst>
              <a:ext uri="{FF2B5EF4-FFF2-40B4-BE49-F238E27FC236}">
                <a16:creationId xmlns:a16="http://schemas.microsoft.com/office/drawing/2014/main" id="{EDB5C759-B506-88DF-543A-CF5737202B8E}"/>
              </a:ext>
            </a:extLst>
          </p:cNvPr>
          <p:cNvSpPr/>
          <p:nvPr/>
        </p:nvSpPr>
        <p:spPr>
          <a:xfrm>
            <a:off x="367079" y="99365"/>
            <a:ext cx="11457841" cy="63147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err="1">
                <a:latin typeface="Times New Roman" panose="02020603050405020304" pitchFamily="18" charset="0"/>
                <a:cs typeface="Times New Roman" panose="02020603050405020304" pitchFamily="18" charset="0"/>
              </a:rPr>
              <a:t>Вплив</a:t>
            </a:r>
            <a:r>
              <a:rPr lang="ru-RU" sz="3000" dirty="0">
                <a:latin typeface="Times New Roman" panose="02020603050405020304" pitchFamily="18" charset="0"/>
                <a:cs typeface="Times New Roman" panose="02020603050405020304" pitchFamily="18" charset="0"/>
              </a:rPr>
              <a:t> фактора </a:t>
            </a:r>
            <a:r>
              <a:rPr lang="ru-RU" sz="3000" dirty="0" err="1">
                <a:latin typeface="Times New Roman" panose="02020603050405020304" pitchFamily="18" charset="0"/>
                <a:cs typeface="Times New Roman" panose="02020603050405020304" pitchFamily="18" charset="0"/>
              </a:rPr>
              <a:t>неідеальності</a:t>
            </a:r>
            <a:r>
              <a:rPr lang="ru-RU" sz="3000" dirty="0">
                <a:latin typeface="Times New Roman" panose="02020603050405020304" pitchFamily="18" charset="0"/>
                <a:cs typeface="Times New Roman" panose="02020603050405020304" pitchFamily="18" charset="0"/>
              </a:rPr>
              <a:t> на характеристики </a:t>
            </a:r>
            <a:r>
              <a:rPr lang="ru-RU" sz="3000" dirty="0" err="1">
                <a:latin typeface="Times New Roman" panose="02020603050405020304" pitchFamily="18" charset="0"/>
                <a:cs typeface="Times New Roman" panose="02020603050405020304" pitchFamily="18" charset="0"/>
              </a:rPr>
              <a:t>сонячних</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елементів</a:t>
            </a:r>
            <a:endParaRPr lang="uk-UA" sz="3000" noProof="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4134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скругленные углы 1">
                <a:extLst>
                  <a:ext uri="{FF2B5EF4-FFF2-40B4-BE49-F238E27FC236}">
                    <a16:creationId xmlns:a16="http://schemas.microsoft.com/office/drawing/2014/main" id="{54D6EAAE-9D58-AAB3-92ED-871ED3F3A86C}"/>
                  </a:ext>
                </a:extLst>
              </p:cNvPr>
              <p:cNvSpPr/>
              <p:nvPr/>
            </p:nvSpPr>
            <p:spPr>
              <a:xfrm>
                <a:off x="72957" y="109078"/>
                <a:ext cx="12046085" cy="60311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a:latin typeface="Times New Roman" panose="02020603050405020304" pitchFamily="18" charset="0"/>
                    <a:cs typeface="Times New Roman" panose="02020603050405020304" pitchFamily="18" charset="0"/>
                  </a:rPr>
                  <a:t>Застосування </a:t>
                </a:r>
                <a:r>
                  <a:rPr lang="ru-RU" sz="3000" dirty="0" err="1">
                    <a:latin typeface="Times New Roman" panose="02020603050405020304" pitchFamily="18" charset="0"/>
                    <a:cs typeface="Times New Roman" panose="02020603050405020304" pitchFamily="18" charset="0"/>
                  </a:rPr>
                  <a:t>глибоких</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нейронних</a:t>
                </a:r>
                <a:r>
                  <a:rPr lang="ru-RU" sz="3000" dirty="0">
                    <a:latin typeface="Times New Roman" panose="02020603050405020304" pitchFamily="18" charset="0"/>
                    <a:cs typeface="Times New Roman" panose="02020603050405020304" pitchFamily="18" charset="0"/>
                  </a:rPr>
                  <a:t> мереж до </a:t>
                </a:r>
                <a:r>
                  <a:rPr lang="ru-RU" sz="3000" dirty="0" err="1">
                    <a:latin typeface="Times New Roman" panose="02020603050405020304" pitchFamily="18" charset="0"/>
                    <a:cs typeface="Times New Roman" panose="02020603050405020304" pitchFamily="18" charset="0"/>
                  </a:rPr>
                  <a:t>оцінки</a:t>
                </a:r>
                <a:r>
                  <a:rPr lang="ru-RU" sz="3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3000" i="1" smtClean="0">
                            <a:latin typeface="Cambria Math" panose="02040503050406030204" pitchFamily="18" charset="0"/>
                            <a:cs typeface="Times New Roman" panose="02020603050405020304" pitchFamily="18" charset="0"/>
                          </a:rPr>
                        </m:ctrlPr>
                      </m:sSubPr>
                      <m:e>
                        <m:r>
                          <a:rPr lang="en-US" sz="3000" b="0" i="1" smtClean="0">
                            <a:latin typeface="Cambria Math" panose="02040503050406030204" pitchFamily="18" charset="0"/>
                            <a:cs typeface="Times New Roman" panose="02020603050405020304" pitchFamily="18" charset="0"/>
                          </a:rPr>
                          <m:t>𝑁</m:t>
                        </m:r>
                      </m:e>
                      <m:sub>
                        <m:r>
                          <m:rPr>
                            <m:sty m:val="p"/>
                          </m:rPr>
                          <a:rPr lang="en-US" sz="3000" b="0" i="0" smtClean="0">
                            <a:latin typeface="Cambria Math" panose="02040503050406030204" pitchFamily="18" charset="0"/>
                            <a:cs typeface="Times New Roman" panose="02020603050405020304" pitchFamily="18" charset="0"/>
                          </a:rPr>
                          <m:t>Fe</m:t>
                        </m:r>
                      </m:sub>
                    </m:sSub>
                  </m:oMath>
                </a14:m>
                <a:r>
                  <a:rPr lang="ru-RU" sz="3000" dirty="0">
                    <a:latin typeface="Times New Roman" panose="02020603050405020304" pitchFamily="18" charset="0"/>
                    <a:cs typeface="Times New Roman" panose="02020603050405020304" pitchFamily="18" charset="0"/>
                  </a:rPr>
                  <a:t> за величиною </a:t>
                </a:r>
                <a:r>
                  <a:rPr lang="en-US" sz="3000" i="1" dirty="0">
                    <a:latin typeface="Times New Roman" panose="02020603050405020304" pitchFamily="18" charset="0"/>
                    <a:cs typeface="Times New Roman" panose="02020603050405020304" pitchFamily="18" charset="0"/>
                  </a:rPr>
                  <a:t>n</a:t>
                </a:r>
                <a:endParaRPr lang="uk-UA" sz="3000" i="1" noProof="0" dirty="0">
                  <a:latin typeface="Times New Roman" panose="02020603050405020304" pitchFamily="18" charset="0"/>
                  <a:cs typeface="Times New Roman" panose="02020603050405020304" pitchFamily="18" charset="0"/>
                </a:endParaRPr>
              </a:p>
            </p:txBody>
          </p:sp>
        </mc:Choice>
        <mc:Fallback xmlns="">
          <p:sp>
            <p:nvSpPr>
              <p:cNvPr id="2" name="Прямоугольник: скругленные углы 1">
                <a:extLst>
                  <a:ext uri="{FF2B5EF4-FFF2-40B4-BE49-F238E27FC236}">
                    <a16:creationId xmlns:a16="http://schemas.microsoft.com/office/drawing/2014/main" id="{54D6EAAE-9D58-AAB3-92ED-871ED3F3A86C}"/>
                  </a:ext>
                </a:extLst>
              </p:cNvPr>
              <p:cNvSpPr>
                <a:spLocks noRot="1" noChangeAspect="1" noMove="1" noResize="1" noEditPoints="1" noAdjustHandles="1" noChangeArrowheads="1" noChangeShapeType="1" noTextEdit="1"/>
              </p:cNvSpPr>
              <p:nvPr/>
            </p:nvSpPr>
            <p:spPr>
              <a:xfrm>
                <a:off x="72957" y="109078"/>
                <a:ext cx="12046085" cy="603116"/>
              </a:xfrm>
              <a:prstGeom prst="roundRect">
                <a:avLst/>
              </a:prstGeom>
              <a:blipFill>
                <a:blip r:embed="rId2"/>
                <a:stretch>
                  <a:fillRect l="-506" t="-7921" r="-455" b="-24752"/>
                </a:stretch>
              </a:blipFill>
            </p:spPr>
            <p:txBody>
              <a:bodyPr/>
              <a:lstStyle/>
              <a:p>
                <a:r>
                  <a:rPr lang="ru-RU">
                    <a:noFill/>
                  </a:rPr>
                  <a:t> </a:t>
                </a:r>
              </a:p>
            </p:txBody>
          </p:sp>
        </mc:Fallback>
      </mc:AlternateContent>
      <p:sp>
        <p:nvSpPr>
          <p:cNvPr id="3" name="TextBox 2">
            <a:extLst>
              <a:ext uri="{FF2B5EF4-FFF2-40B4-BE49-F238E27FC236}">
                <a16:creationId xmlns:a16="http://schemas.microsoft.com/office/drawing/2014/main" id="{5240389A-B220-B561-0099-85427BAD58DA}"/>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15</a:t>
            </a:r>
            <a:endParaRPr lang="ru-RU" sz="2800" dirty="0">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6A4774E3-C6C8-8A4A-1CE1-BDC9B81BB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58" y="816174"/>
            <a:ext cx="11787096" cy="43394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B410E3F-6965-11F3-B8C8-4C02D5FE6971}"/>
                  </a:ext>
                </a:extLst>
              </p:cNvPr>
              <p:cNvSpPr txBox="1"/>
              <p:nvPr/>
            </p:nvSpPr>
            <p:spPr>
              <a:xfrm>
                <a:off x="186397" y="5724573"/>
                <a:ext cx="3285245" cy="461665"/>
              </a:xfrm>
              <a:prstGeom prst="rect">
                <a:avLst/>
              </a:prstGeom>
              <a:noFill/>
            </p:spPr>
            <p:txBody>
              <a:bodyPr wrap="square" rtlCol="0">
                <a:spAutoFit/>
              </a:bodyPr>
              <a:lstStyle/>
              <a:p>
                <a:r>
                  <a:rPr lang="uk-UA" sz="2400" dirty="0">
                    <a:latin typeface="Times New Roman" panose="02020603050405020304" pitchFamily="18" charset="0"/>
                    <a:cs typeface="Times New Roman" panose="02020603050405020304" pitchFamily="18" charset="0"/>
                  </a:rPr>
                  <a:t>Модель №1</a:t>
                </a:r>
                <a:r>
                  <a:rPr lang="uk-UA" sz="2400" dirty="0"/>
                  <a:t> - </a:t>
                </a:r>
                <a14:m>
                  <m:oMath xmlns:m="http://schemas.openxmlformats.org/officeDocument/2006/math">
                    <m:sSub>
                      <m:sSubPr>
                        <m:ctrlPr>
                          <a:rPr lang="ru-RU" sz="2400" i="1" smtClean="0">
                            <a:solidFill>
                              <a:srgbClr val="FF00FF"/>
                            </a:solidFill>
                            <a:latin typeface="Cambria Math" panose="02040503050406030204" pitchFamily="18" charset="0"/>
                          </a:rPr>
                        </m:ctrlPr>
                      </m:sSubPr>
                      <m:e>
                        <m:r>
                          <m:rPr>
                            <m:sty m:val="p"/>
                          </m:rPr>
                          <a:rPr lang="ru-RU" sz="2400" i="0">
                            <a:solidFill>
                              <a:srgbClr val="FF00FF"/>
                            </a:solidFill>
                            <a:latin typeface="Cambria Math" panose="02040503050406030204" pitchFamily="18" charset="0"/>
                          </a:rPr>
                          <m:t>DNN</m:t>
                        </m:r>
                      </m:e>
                      <m:sub>
                        <m:r>
                          <m:rPr>
                            <m:sty m:val="p"/>
                          </m:rPr>
                          <a:rPr lang="ru-RU" sz="2400" i="0">
                            <a:solidFill>
                              <a:srgbClr val="FF00FF"/>
                            </a:solidFill>
                            <a:latin typeface="Cambria Math" panose="02040503050406030204" pitchFamily="18" charset="0"/>
                          </a:rPr>
                          <m:t>FeFeB</m:t>
                        </m:r>
                      </m:sub>
                    </m:sSub>
                  </m:oMath>
                </a14:m>
                <a:r>
                  <a:rPr lang="uk-UA" sz="2400" dirty="0">
                    <a:solidFill>
                      <a:srgbClr val="FF00FF"/>
                    </a:solidFill>
                  </a:rPr>
                  <a:t> </a:t>
                </a:r>
                <a:endParaRPr lang="ru-RU" sz="2400" dirty="0"/>
              </a:p>
            </p:txBody>
          </p:sp>
        </mc:Choice>
        <mc:Fallback xmlns="">
          <p:sp>
            <p:nvSpPr>
              <p:cNvPr id="18" name="TextBox 17">
                <a:extLst>
                  <a:ext uri="{FF2B5EF4-FFF2-40B4-BE49-F238E27FC236}">
                    <a16:creationId xmlns:a16="http://schemas.microsoft.com/office/drawing/2014/main" id="{BB410E3F-6965-11F3-B8C8-4C02D5FE6971}"/>
                  </a:ext>
                </a:extLst>
              </p:cNvPr>
              <p:cNvSpPr txBox="1">
                <a:spLocks noRot="1" noChangeAspect="1" noMove="1" noResize="1" noEditPoints="1" noAdjustHandles="1" noChangeArrowheads="1" noChangeShapeType="1" noTextEdit="1"/>
              </p:cNvSpPr>
              <p:nvPr/>
            </p:nvSpPr>
            <p:spPr>
              <a:xfrm>
                <a:off x="186397" y="5724573"/>
                <a:ext cx="3285245" cy="461665"/>
              </a:xfrm>
              <a:prstGeom prst="rect">
                <a:avLst/>
              </a:prstGeom>
              <a:blipFill>
                <a:blip r:embed="rId4"/>
                <a:stretch>
                  <a:fillRect l="-2974" t="-11842" b="-2894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CA01804-6728-1752-9AC6-37EABC3411BF}"/>
                  </a:ext>
                </a:extLst>
              </p:cNvPr>
              <p:cNvSpPr txBox="1"/>
              <p:nvPr/>
            </p:nvSpPr>
            <p:spPr>
              <a:xfrm>
                <a:off x="4056198" y="5273197"/>
                <a:ext cx="1555169" cy="14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ru-RU" sz="2400" i="1" smtClean="0">
                              <a:latin typeface="Cambria Math" panose="02040503050406030204" pitchFamily="18" charset="0"/>
                            </a:rPr>
                          </m:ctrlPr>
                        </m:dPr>
                        <m:e>
                          <m:f>
                            <m:fPr>
                              <m:type m:val="noBar"/>
                              <m:ctrlPr>
                                <a:rPr lang="ru-RU" sz="2400" i="1" smtClean="0">
                                  <a:latin typeface="Cambria Math" panose="02040503050406030204" pitchFamily="18" charset="0"/>
                                </a:rPr>
                              </m:ctrlPr>
                            </m:fPr>
                            <m:num>
                              <m:sSub>
                                <m:sSubPr>
                                  <m:ctrlPr>
                                    <a:rPr lang="ru-RU" sz="2400" i="1">
                                      <a:latin typeface="Cambria Math" panose="02040503050406030204" pitchFamily="18" charset="0"/>
                                    </a:rPr>
                                  </m:ctrlPr>
                                </m:sSubPr>
                                <m:e>
                                  <m:r>
                                    <a:rPr lang="ru-RU" sz="2400" i="1">
                                      <a:latin typeface="Cambria Math" panose="02040503050406030204" pitchFamily="18" charset="0"/>
                                    </a:rPr>
                                    <m:t>𝑑</m:t>
                                  </m:r>
                                </m:e>
                                <m:sub>
                                  <m:r>
                                    <a:rPr lang="ru-RU" sz="2400" i="1">
                                      <a:latin typeface="Cambria Math" panose="02040503050406030204" pitchFamily="18" charset="0"/>
                                    </a:rPr>
                                    <m:t>𝑝</m:t>
                                  </m:r>
                                </m:sub>
                              </m:sSub>
                            </m:num>
                            <m:den>
                              <m:eqArr>
                                <m:eqArrPr>
                                  <m:ctrlPr>
                                    <a:rPr lang="uk-UA" sz="2400" i="1">
                                      <a:latin typeface="Cambria Math" panose="02040503050406030204" pitchFamily="18" charset="0"/>
                                    </a:rPr>
                                  </m:ctrlPr>
                                </m:eqArrPr>
                                <m:e>
                                  <m:r>
                                    <m:rPr>
                                      <m:sty m:val="p"/>
                                    </m:rPr>
                                    <a:rPr lang="uk-UA" sz="2400" i="1">
                                      <a:latin typeface="Cambria Math" panose="02040503050406030204" pitchFamily="18" charset="0"/>
                                    </a:rPr>
                                    <m:t>log</m:t>
                                  </m:r>
                                  <m:sSub>
                                    <m:sSubPr>
                                      <m:ctrlPr>
                                        <a:rPr lang="ru-RU" sz="2400" i="1">
                                          <a:latin typeface="Cambria Math" panose="02040503050406030204" pitchFamily="18" charset="0"/>
                                        </a:rPr>
                                      </m:ctrlPr>
                                    </m:sSubPr>
                                    <m:e>
                                      <m:r>
                                        <a:rPr lang="uk-UA" sz="2400" i="1">
                                          <a:latin typeface="Cambria Math" panose="02040503050406030204" pitchFamily="18" charset="0"/>
                                        </a:rPr>
                                        <m:t>𝑁</m:t>
                                      </m:r>
                                    </m:e>
                                    <m:sub>
                                      <m:r>
                                        <m:rPr>
                                          <m:sty m:val="p"/>
                                        </m:rPr>
                                        <a:rPr lang="uk-UA" sz="2400" i="0">
                                          <a:latin typeface="Cambria Math" panose="02040503050406030204" pitchFamily="18" charset="0"/>
                                        </a:rPr>
                                        <m:t>B</m:t>
                                      </m:r>
                                    </m:sub>
                                  </m:sSub>
                                </m:e>
                                <m:e>
                                  <m:r>
                                    <a:rPr lang="uk-UA" sz="2400" i="1">
                                      <a:latin typeface="Cambria Math" panose="02040503050406030204" pitchFamily="18" charset="0"/>
                                    </a:rPr>
                                    <m:t>𝑇</m:t>
                                  </m:r>
                                </m:e>
                                <m:e>
                                  <m:sSub>
                                    <m:sSubPr>
                                      <m:ctrlPr>
                                        <a:rPr lang="ru-RU" sz="2400" i="1">
                                          <a:latin typeface="Cambria Math" panose="02040503050406030204" pitchFamily="18" charset="0"/>
                                        </a:rPr>
                                      </m:ctrlPr>
                                    </m:sSubPr>
                                    <m:e>
                                      <m:r>
                                        <a:rPr lang="uk-UA" sz="2400" i="1">
                                          <a:latin typeface="Cambria Math" panose="02040503050406030204" pitchFamily="18" charset="0"/>
                                        </a:rPr>
                                        <m:t>𝑛</m:t>
                                      </m:r>
                                    </m:e>
                                    <m:sub>
                                      <m:r>
                                        <m:rPr>
                                          <m:sty m:val="p"/>
                                        </m:rPr>
                                        <a:rPr lang="uk-UA" sz="2400" i="0">
                                          <a:latin typeface="Cambria Math" panose="02040503050406030204" pitchFamily="18" charset="0"/>
                                        </a:rPr>
                                        <m:t>Fe</m:t>
                                      </m:r>
                                      <m:r>
                                        <a:rPr lang="uk-UA" sz="2400" i="0">
                                          <a:latin typeface="Cambria Math" panose="02040503050406030204" pitchFamily="18" charset="0"/>
                                        </a:rPr>
                                        <m:t>−</m:t>
                                      </m:r>
                                      <m:r>
                                        <m:rPr>
                                          <m:sty m:val="p"/>
                                        </m:rPr>
                                        <a:rPr lang="uk-UA" sz="2400" i="0">
                                          <a:latin typeface="Cambria Math" panose="02040503050406030204" pitchFamily="18" charset="0"/>
                                        </a:rPr>
                                        <m:t>FeB</m:t>
                                      </m:r>
                                    </m:sub>
                                  </m:sSub>
                                </m:e>
                              </m:eqArr>
                            </m:den>
                          </m:f>
                        </m:e>
                      </m:d>
                    </m:oMath>
                  </m:oMathPara>
                </a14:m>
                <a:endParaRPr lang="ru-RU" dirty="0"/>
              </a:p>
            </p:txBody>
          </p:sp>
        </mc:Choice>
        <mc:Fallback xmlns="">
          <p:sp>
            <p:nvSpPr>
              <p:cNvPr id="23" name="TextBox 22">
                <a:extLst>
                  <a:ext uri="{FF2B5EF4-FFF2-40B4-BE49-F238E27FC236}">
                    <a16:creationId xmlns:a16="http://schemas.microsoft.com/office/drawing/2014/main" id="{FCA01804-6728-1752-9AC6-37EABC3411BF}"/>
                  </a:ext>
                </a:extLst>
              </p:cNvPr>
              <p:cNvSpPr txBox="1">
                <a:spLocks noRot="1" noChangeAspect="1" noMove="1" noResize="1" noEditPoints="1" noAdjustHandles="1" noChangeArrowheads="1" noChangeShapeType="1" noTextEdit="1"/>
              </p:cNvSpPr>
              <p:nvPr/>
            </p:nvSpPr>
            <p:spPr>
              <a:xfrm>
                <a:off x="4056198" y="5273197"/>
                <a:ext cx="1555169" cy="1475725"/>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41900B8-9FE5-139E-3B66-3A795A85B209}"/>
                  </a:ext>
                </a:extLst>
              </p:cNvPr>
              <p:cNvSpPr txBox="1"/>
              <p:nvPr/>
            </p:nvSpPr>
            <p:spPr>
              <a:xfrm>
                <a:off x="5734258" y="5664613"/>
                <a:ext cx="3779753" cy="461665"/>
              </a:xfrm>
              <a:prstGeom prst="rect">
                <a:avLst/>
              </a:prstGeom>
              <a:noFill/>
            </p:spPr>
            <p:txBody>
              <a:bodyPr wrap="none" rtlCol="0">
                <a:spAutoFit/>
              </a:bodyPr>
              <a:lstStyle/>
              <a:p>
                <a:r>
                  <a:rPr lang="uk-UA" sz="2400" dirty="0">
                    <a:latin typeface="Times New Roman" panose="02020603050405020304" pitchFamily="18" charset="0"/>
                    <a:cs typeface="Times New Roman" panose="02020603050405020304" pitchFamily="18" charset="0"/>
                  </a:rPr>
                  <a:t>Модель №2</a:t>
                </a:r>
                <a:r>
                  <a:rPr lang="uk-UA" sz="2400" dirty="0"/>
                  <a:t> - </a:t>
                </a:r>
                <a14:m>
                  <m:oMath xmlns:m="http://schemas.openxmlformats.org/officeDocument/2006/math">
                    <m:sSub>
                      <m:sSubPr>
                        <m:ctrlPr>
                          <a:rPr lang="ru-RU" sz="2400" i="1" smtClean="0">
                            <a:solidFill>
                              <a:srgbClr val="0000FF"/>
                            </a:solidFill>
                            <a:latin typeface="Cambria Math" panose="02040503050406030204" pitchFamily="18" charset="0"/>
                          </a:rPr>
                        </m:ctrlPr>
                      </m:sSubPr>
                      <m:e>
                        <m:r>
                          <m:rPr>
                            <m:sty m:val="p"/>
                          </m:rPr>
                          <a:rPr lang="ru-RU" sz="2400" i="0">
                            <a:solidFill>
                              <a:srgbClr val="0000FF"/>
                            </a:solidFill>
                            <a:latin typeface="Cambria Math" panose="02040503050406030204" pitchFamily="18" charset="0"/>
                          </a:rPr>
                          <m:t>DNN</m:t>
                        </m:r>
                      </m:e>
                      <m:sub>
                        <m:r>
                          <m:rPr>
                            <m:sty m:val="p"/>
                          </m:rPr>
                          <a:rPr lang="ru-RU" sz="2400" i="0">
                            <a:solidFill>
                              <a:srgbClr val="0000FF"/>
                            </a:solidFill>
                            <a:latin typeface="Cambria Math" panose="02040503050406030204" pitchFamily="18" charset="0"/>
                          </a:rPr>
                          <m:t>FeFeB</m:t>
                        </m:r>
                        <m:r>
                          <a:rPr lang="uk-UA" sz="2400" b="0" i="0" smtClean="0">
                            <a:solidFill>
                              <a:srgbClr val="0000FF"/>
                            </a:solidFill>
                            <a:latin typeface="Cambria Math" panose="02040503050406030204" pitchFamily="18" charset="0"/>
                          </a:rPr>
                          <m:t>−</m:t>
                        </m:r>
                        <m:r>
                          <m:rPr>
                            <m:sty m:val="p"/>
                          </m:rPr>
                          <a:rPr lang="en-US" sz="2400" b="0" i="0" smtClean="0">
                            <a:solidFill>
                              <a:srgbClr val="0000FF"/>
                            </a:solidFill>
                            <a:latin typeface="Cambria Math" panose="02040503050406030204" pitchFamily="18" charset="0"/>
                          </a:rPr>
                          <m:t>Fe</m:t>
                        </m:r>
                      </m:sub>
                    </m:sSub>
                  </m:oMath>
                </a14:m>
                <a:r>
                  <a:rPr lang="uk-UA" sz="2400" dirty="0"/>
                  <a:t> </a:t>
                </a:r>
                <a:endParaRPr lang="ru-RU" sz="2400" dirty="0"/>
              </a:p>
            </p:txBody>
          </p:sp>
        </mc:Choice>
        <mc:Fallback xmlns="">
          <p:sp>
            <p:nvSpPr>
              <p:cNvPr id="24" name="TextBox 23">
                <a:extLst>
                  <a:ext uri="{FF2B5EF4-FFF2-40B4-BE49-F238E27FC236}">
                    <a16:creationId xmlns:a16="http://schemas.microsoft.com/office/drawing/2014/main" id="{941900B8-9FE5-139E-3B66-3A795A85B209}"/>
                  </a:ext>
                </a:extLst>
              </p:cNvPr>
              <p:cNvSpPr txBox="1">
                <a:spLocks noRot="1" noChangeAspect="1" noMove="1" noResize="1" noEditPoints="1" noAdjustHandles="1" noChangeArrowheads="1" noChangeShapeType="1" noTextEdit="1"/>
              </p:cNvSpPr>
              <p:nvPr/>
            </p:nvSpPr>
            <p:spPr>
              <a:xfrm>
                <a:off x="5734258" y="5664613"/>
                <a:ext cx="3779753" cy="461665"/>
              </a:xfrm>
              <a:prstGeom prst="rect">
                <a:avLst/>
              </a:prstGeom>
              <a:blipFill>
                <a:blip r:embed="rId6"/>
                <a:stretch>
                  <a:fillRect l="-2581" t="-11842" b="-2894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5BF3E16-298C-0563-2A4D-67495CB32558}"/>
                  </a:ext>
                </a:extLst>
              </p:cNvPr>
              <p:cNvSpPr txBox="1"/>
              <p:nvPr/>
            </p:nvSpPr>
            <p:spPr>
              <a:xfrm>
                <a:off x="10098567" y="4912394"/>
                <a:ext cx="1555169" cy="1836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ru-RU" sz="2400" i="1" smtClean="0">
                              <a:latin typeface="Cambria Math" panose="02040503050406030204" pitchFamily="18" charset="0"/>
                            </a:rPr>
                          </m:ctrlPr>
                        </m:dPr>
                        <m:e>
                          <m:f>
                            <m:fPr>
                              <m:type m:val="noBar"/>
                              <m:ctrlPr>
                                <a:rPr lang="ru-RU" sz="2400" i="1" smtClean="0">
                                  <a:latin typeface="Cambria Math" panose="02040503050406030204" pitchFamily="18" charset="0"/>
                                </a:rPr>
                              </m:ctrlPr>
                            </m:fPr>
                            <m:num>
                              <m:sSub>
                                <m:sSubPr>
                                  <m:ctrlPr>
                                    <a:rPr lang="ru-RU" sz="2400" i="1">
                                      <a:latin typeface="Cambria Math" panose="02040503050406030204" pitchFamily="18" charset="0"/>
                                    </a:rPr>
                                  </m:ctrlPr>
                                </m:sSubPr>
                                <m:e>
                                  <m:r>
                                    <a:rPr lang="ru-RU" sz="2400" i="1">
                                      <a:latin typeface="Cambria Math" panose="02040503050406030204" pitchFamily="18" charset="0"/>
                                    </a:rPr>
                                    <m:t>𝑑</m:t>
                                  </m:r>
                                </m:e>
                                <m:sub>
                                  <m:r>
                                    <a:rPr lang="ru-RU" sz="2400" i="1">
                                      <a:latin typeface="Cambria Math" panose="02040503050406030204" pitchFamily="18" charset="0"/>
                                    </a:rPr>
                                    <m:t>𝑝</m:t>
                                  </m:r>
                                </m:sub>
                              </m:sSub>
                            </m:num>
                            <m:den>
                              <m:eqArr>
                                <m:eqArrPr>
                                  <m:ctrlPr>
                                    <a:rPr lang="uk-UA" sz="2400" i="1">
                                      <a:latin typeface="Cambria Math" panose="02040503050406030204" pitchFamily="18" charset="0"/>
                                    </a:rPr>
                                  </m:ctrlPr>
                                </m:eqArrPr>
                                <m:e>
                                  <m:r>
                                    <m:rPr>
                                      <m:sty m:val="p"/>
                                    </m:rPr>
                                    <a:rPr lang="uk-UA" sz="2400" i="1">
                                      <a:latin typeface="Cambria Math" panose="02040503050406030204" pitchFamily="18" charset="0"/>
                                    </a:rPr>
                                    <m:t>log</m:t>
                                  </m:r>
                                  <m:sSub>
                                    <m:sSubPr>
                                      <m:ctrlPr>
                                        <a:rPr lang="ru-RU" sz="2400" i="1">
                                          <a:latin typeface="Cambria Math" panose="02040503050406030204" pitchFamily="18" charset="0"/>
                                        </a:rPr>
                                      </m:ctrlPr>
                                    </m:sSubPr>
                                    <m:e>
                                      <m:r>
                                        <a:rPr lang="uk-UA" sz="2400" i="1">
                                          <a:latin typeface="Cambria Math" panose="02040503050406030204" pitchFamily="18" charset="0"/>
                                        </a:rPr>
                                        <m:t>𝑁</m:t>
                                      </m:r>
                                    </m:e>
                                    <m:sub>
                                      <m:r>
                                        <m:rPr>
                                          <m:sty m:val="p"/>
                                        </m:rPr>
                                        <a:rPr lang="uk-UA" sz="2400" i="0">
                                          <a:latin typeface="Cambria Math" panose="02040503050406030204" pitchFamily="18" charset="0"/>
                                        </a:rPr>
                                        <m:t>B</m:t>
                                      </m:r>
                                    </m:sub>
                                  </m:sSub>
                                </m:e>
                                <m:e>
                                  <m:r>
                                    <a:rPr lang="uk-UA" sz="2400" i="1">
                                      <a:latin typeface="Cambria Math" panose="02040503050406030204" pitchFamily="18" charset="0"/>
                                    </a:rPr>
                                    <m:t>𝑇</m:t>
                                  </m:r>
                                </m:e>
                                <m:e>
                                  <m:sSub>
                                    <m:sSubPr>
                                      <m:ctrlPr>
                                        <a:rPr lang="ru-RU" sz="2400" i="1">
                                          <a:latin typeface="Cambria Math" panose="02040503050406030204" pitchFamily="18" charset="0"/>
                                        </a:rPr>
                                      </m:ctrlPr>
                                    </m:sSubPr>
                                    <m:e>
                                      <m:r>
                                        <a:rPr lang="uk-UA" sz="2400" i="1">
                                          <a:latin typeface="Cambria Math" panose="02040503050406030204" pitchFamily="18" charset="0"/>
                                        </a:rPr>
                                        <m:t>𝑛</m:t>
                                      </m:r>
                                    </m:e>
                                    <m:sub>
                                      <m:r>
                                        <m:rPr>
                                          <m:sty m:val="p"/>
                                        </m:rPr>
                                        <a:rPr lang="uk-UA" sz="2400" i="0">
                                          <a:latin typeface="Cambria Math" panose="02040503050406030204" pitchFamily="18" charset="0"/>
                                        </a:rPr>
                                        <m:t>Fe</m:t>
                                      </m:r>
                                      <m:r>
                                        <a:rPr lang="uk-UA" sz="2400" i="0">
                                          <a:latin typeface="Cambria Math" panose="02040503050406030204" pitchFamily="18" charset="0"/>
                                        </a:rPr>
                                        <m:t>−</m:t>
                                      </m:r>
                                      <m:r>
                                        <m:rPr>
                                          <m:sty m:val="p"/>
                                        </m:rPr>
                                        <a:rPr lang="uk-UA" sz="2400" i="0">
                                          <a:latin typeface="Cambria Math" panose="02040503050406030204" pitchFamily="18" charset="0"/>
                                        </a:rPr>
                                        <m:t>FeB</m:t>
                                      </m:r>
                                    </m:sub>
                                  </m:sSub>
                                </m:e>
                                <m:e>
                                  <m:sSub>
                                    <m:sSubPr>
                                      <m:ctrlPr>
                                        <a:rPr lang="ru-RU" sz="2400" i="1">
                                          <a:latin typeface="Cambria Math" panose="02040503050406030204" pitchFamily="18" charset="0"/>
                                        </a:rPr>
                                      </m:ctrlPr>
                                    </m:sSubPr>
                                    <m:e>
                                      <m:r>
                                        <a:rPr lang="uk-UA" sz="2400" i="1">
                                          <a:latin typeface="Cambria Math" panose="02040503050406030204" pitchFamily="18" charset="0"/>
                                        </a:rPr>
                                        <m:t>𝑛</m:t>
                                      </m:r>
                                    </m:e>
                                    <m:sub>
                                      <m:r>
                                        <m:rPr>
                                          <m:sty m:val="p"/>
                                        </m:rPr>
                                        <a:rPr lang="uk-UA" sz="2400" i="0">
                                          <a:latin typeface="Cambria Math" panose="02040503050406030204" pitchFamily="18" charset="0"/>
                                        </a:rPr>
                                        <m:t>Fe</m:t>
                                      </m:r>
                                    </m:sub>
                                  </m:sSub>
                                </m:e>
                              </m:eqArr>
                            </m:den>
                          </m:f>
                        </m:e>
                      </m:d>
                    </m:oMath>
                  </m:oMathPara>
                </a14:m>
                <a:endParaRPr lang="ru-RU" dirty="0"/>
              </a:p>
            </p:txBody>
          </p:sp>
        </mc:Choice>
        <mc:Fallback xmlns="">
          <p:sp>
            <p:nvSpPr>
              <p:cNvPr id="25" name="TextBox 24">
                <a:extLst>
                  <a:ext uri="{FF2B5EF4-FFF2-40B4-BE49-F238E27FC236}">
                    <a16:creationId xmlns:a16="http://schemas.microsoft.com/office/drawing/2014/main" id="{55BF3E16-298C-0563-2A4D-67495CB32558}"/>
                  </a:ext>
                </a:extLst>
              </p:cNvPr>
              <p:cNvSpPr txBox="1">
                <a:spLocks noRot="1" noChangeAspect="1" noMove="1" noResize="1" noEditPoints="1" noAdjustHandles="1" noChangeArrowheads="1" noChangeShapeType="1" noTextEdit="1"/>
              </p:cNvSpPr>
              <p:nvPr/>
            </p:nvSpPr>
            <p:spPr>
              <a:xfrm>
                <a:off x="10098567" y="4912394"/>
                <a:ext cx="1555169" cy="1836528"/>
              </a:xfrm>
              <a:prstGeom prst="rect">
                <a:avLst/>
              </a:prstGeom>
              <a:blipFill>
                <a:blip r:embed="rId7"/>
                <a:stretch>
                  <a:fillRect/>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C34D96D8-185F-DC60-A004-319F44B35A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1822" y="5781417"/>
            <a:ext cx="461665" cy="347976"/>
          </a:xfrm>
          <a:prstGeom prst="rect">
            <a:avLst/>
          </a:prstGeom>
        </p:spPr>
      </p:pic>
      <p:pic>
        <p:nvPicPr>
          <p:cNvPr id="6" name="Рисунок 5">
            <a:extLst>
              <a:ext uri="{FF2B5EF4-FFF2-40B4-BE49-F238E27FC236}">
                <a16:creationId xmlns:a16="http://schemas.microsoft.com/office/drawing/2014/main" id="{4FBBF927-0572-B6A5-04A3-4DBDBFD916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4011" y="5721458"/>
            <a:ext cx="461665" cy="347976"/>
          </a:xfrm>
          <a:prstGeom prst="rect">
            <a:avLst/>
          </a:prstGeom>
        </p:spPr>
      </p:pic>
    </p:spTree>
    <p:extLst>
      <p:ext uri="{BB962C8B-B14F-4D97-AF65-F5344CB8AC3E}">
        <p14:creationId xmlns:p14="http://schemas.microsoft.com/office/powerpoint/2010/main" val="2887644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E7D6BB-A7AE-7384-11AC-208263ED7391}"/>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16</a:t>
            </a:r>
            <a:endParaRPr lang="ru-RU"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Таблица 3">
                <a:extLst>
                  <a:ext uri="{FF2B5EF4-FFF2-40B4-BE49-F238E27FC236}">
                    <a16:creationId xmlns:a16="http://schemas.microsoft.com/office/drawing/2014/main" id="{95FDEDFA-5ADC-ECC6-C4F3-A17BA106A12F}"/>
                  </a:ext>
                </a:extLst>
              </p:cNvPr>
              <p:cNvGraphicFramePr>
                <a:graphicFrameLocks noGrp="1"/>
              </p:cNvGraphicFramePr>
              <p:nvPr>
                <p:extLst>
                  <p:ext uri="{D42A27DB-BD31-4B8C-83A1-F6EECF244321}">
                    <p14:modId xmlns:p14="http://schemas.microsoft.com/office/powerpoint/2010/main" val="2580503767"/>
                  </p:ext>
                </p:extLst>
              </p:nvPr>
            </p:nvGraphicFramePr>
            <p:xfrm>
              <a:off x="6786741" y="1516850"/>
              <a:ext cx="5304565" cy="1626693"/>
            </p:xfrm>
            <a:graphic>
              <a:graphicData uri="http://schemas.openxmlformats.org/drawingml/2006/table">
                <a:tbl>
                  <a:tblPr firstRow="1" firstCol="1" bandRow="1">
                    <a:tableStyleId>{5C22544A-7EE6-4342-B048-85BDC9FD1C3A}</a:tableStyleId>
                  </a:tblPr>
                  <a:tblGrid>
                    <a:gridCol w="1831639">
                      <a:extLst>
                        <a:ext uri="{9D8B030D-6E8A-4147-A177-3AD203B41FA5}">
                          <a16:colId xmlns:a16="http://schemas.microsoft.com/office/drawing/2014/main" val="2333145010"/>
                        </a:ext>
                      </a:extLst>
                    </a:gridCol>
                    <a:gridCol w="1731850">
                      <a:extLst>
                        <a:ext uri="{9D8B030D-6E8A-4147-A177-3AD203B41FA5}">
                          <a16:colId xmlns:a16="http://schemas.microsoft.com/office/drawing/2014/main" val="2115615348"/>
                        </a:ext>
                      </a:extLst>
                    </a:gridCol>
                    <a:gridCol w="1741076">
                      <a:extLst>
                        <a:ext uri="{9D8B030D-6E8A-4147-A177-3AD203B41FA5}">
                          <a16:colId xmlns:a16="http://schemas.microsoft.com/office/drawing/2014/main" val="1603900599"/>
                        </a:ext>
                      </a:extLst>
                    </a:gridCol>
                  </a:tblGrid>
                  <a:tr h="298844">
                    <a:tc gridSpan="3">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MSRE</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987648963"/>
                      </a:ext>
                    </a:extLst>
                  </a:tr>
                  <a:tr h="730161">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           Мережа                 </a:t>
                          </a:r>
                          <a:endParaRPr lang="ru-RU" sz="1800" kern="100" dirty="0">
                            <a:effectLst/>
                            <a:latin typeface="Times New Roman" panose="02020603050405020304" pitchFamily="18" charset="0"/>
                            <a:cs typeface="Times New Roman" panose="02020603050405020304" pitchFamily="18" charset="0"/>
                          </a:endParaRPr>
                        </a:p>
                        <a:p>
                          <a:pP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Набір</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ru-RU" sz="2400" i="1" kern="100">
                                        <a:effectLst/>
                                        <a:latin typeface="Cambria Math" panose="02040503050406030204" pitchFamily="18" charset="0"/>
                                      </a:rPr>
                                    </m:ctrlPr>
                                  </m:sSubPr>
                                  <m:e>
                                    <m:r>
                                      <m:rPr>
                                        <m:nor/>
                                      </m:rPr>
                                      <a:rPr lang="uk-UA" sz="2400" kern="100">
                                        <a:effectLst/>
                                        <a:latin typeface="Times New Roman" panose="02020603050405020304" pitchFamily="18" charset="0"/>
                                        <a:cs typeface="Times New Roman" panose="02020603050405020304" pitchFamily="18" charset="0"/>
                                      </a:rPr>
                                      <m:t>DNN</m:t>
                                    </m:r>
                                  </m:e>
                                  <m:sub>
                                    <m:r>
                                      <m:rPr>
                                        <m:nor/>
                                      </m:rPr>
                                      <a:rPr lang="uk-UA" sz="2400" kern="100" baseline="-25000">
                                        <a:effectLst/>
                                        <a:latin typeface="Times New Roman" panose="02020603050405020304" pitchFamily="18" charset="0"/>
                                        <a:cs typeface="Times New Roman" panose="02020603050405020304" pitchFamily="18" charset="0"/>
                                      </a:rPr>
                                      <m:t>FeFeB</m:t>
                                    </m:r>
                                  </m:sub>
                                </m:sSub>
                              </m:oMath>
                            </m:oMathPara>
                          </a14:m>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ru-RU" sz="2400" i="1" kern="100">
                                        <a:effectLst/>
                                        <a:latin typeface="Cambria Math" panose="02040503050406030204" pitchFamily="18" charset="0"/>
                                      </a:rPr>
                                    </m:ctrlPr>
                                  </m:sSubPr>
                                  <m:e>
                                    <m:r>
                                      <m:rPr>
                                        <m:nor/>
                                      </m:rPr>
                                      <a:rPr lang="uk-UA" sz="2400" kern="100">
                                        <a:effectLst/>
                                        <a:latin typeface="Times New Roman" panose="02020603050405020304" pitchFamily="18" charset="0"/>
                                        <a:cs typeface="Times New Roman" panose="02020603050405020304" pitchFamily="18" charset="0"/>
                                      </a:rPr>
                                      <m:t>DNN</m:t>
                                    </m:r>
                                  </m:e>
                                  <m:sub>
                                    <m:r>
                                      <m:rPr>
                                        <m:nor/>
                                      </m:rPr>
                                      <a:rPr lang="uk-UA" sz="2400" kern="100" baseline="-25000">
                                        <a:effectLst/>
                                        <a:latin typeface="Times New Roman" panose="02020603050405020304" pitchFamily="18" charset="0"/>
                                        <a:cs typeface="Times New Roman" panose="02020603050405020304" pitchFamily="18" charset="0"/>
                                      </a:rPr>
                                      <m:t>FeFeB</m:t>
                                    </m:r>
                                    <m:r>
                                      <m:rPr>
                                        <m:nor/>
                                      </m:rPr>
                                      <a:rPr lang="uk-UA" sz="2400" kern="100" baseline="-25000">
                                        <a:effectLst/>
                                        <a:latin typeface="Times New Roman" panose="02020603050405020304" pitchFamily="18" charset="0"/>
                                        <a:cs typeface="Times New Roman" panose="02020603050405020304" pitchFamily="18" charset="0"/>
                                      </a:rPr>
                                      <m:t>−</m:t>
                                    </m:r>
                                    <m:r>
                                      <m:rPr>
                                        <m:nor/>
                                      </m:rPr>
                                      <a:rPr lang="uk-UA" sz="2400" kern="100" baseline="-25000">
                                        <a:effectLst/>
                                        <a:latin typeface="Times New Roman" panose="02020603050405020304" pitchFamily="18" charset="0"/>
                                        <a:cs typeface="Times New Roman" panose="02020603050405020304" pitchFamily="18" charset="0"/>
                                      </a:rPr>
                                      <m:t>Fe</m:t>
                                    </m:r>
                                  </m:sub>
                                </m:sSub>
                              </m:oMath>
                            </m:oMathPara>
                          </a14:m>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777376"/>
                      </a:ext>
                    </a:extLst>
                  </a:tr>
                  <a:tr h="298844">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тренувальний</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0,31 ± 0,07</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0,03 ± 0,01</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2721651"/>
                      </a:ext>
                    </a:extLst>
                  </a:tr>
                  <a:tr h="298844">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повний (Full)</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0,28 ± 0,05</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0,03 ± 0,01</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9116632"/>
                      </a:ext>
                    </a:extLst>
                  </a:tr>
                </a:tbl>
              </a:graphicData>
            </a:graphic>
          </p:graphicFrame>
        </mc:Choice>
        <mc:Fallback xmlns="">
          <p:graphicFrame>
            <p:nvGraphicFramePr>
              <p:cNvPr id="4" name="Таблица 3">
                <a:extLst>
                  <a:ext uri="{FF2B5EF4-FFF2-40B4-BE49-F238E27FC236}">
                    <a16:creationId xmlns:a16="http://schemas.microsoft.com/office/drawing/2014/main" id="{95FDEDFA-5ADC-ECC6-C4F3-A17BA106A12F}"/>
                  </a:ext>
                </a:extLst>
              </p:cNvPr>
              <p:cNvGraphicFramePr>
                <a:graphicFrameLocks noGrp="1"/>
              </p:cNvGraphicFramePr>
              <p:nvPr>
                <p:extLst>
                  <p:ext uri="{D42A27DB-BD31-4B8C-83A1-F6EECF244321}">
                    <p14:modId xmlns:p14="http://schemas.microsoft.com/office/powerpoint/2010/main" val="2580503767"/>
                  </p:ext>
                </p:extLst>
              </p:nvPr>
            </p:nvGraphicFramePr>
            <p:xfrm>
              <a:off x="6786741" y="1516850"/>
              <a:ext cx="5304565" cy="1626693"/>
            </p:xfrm>
            <a:graphic>
              <a:graphicData uri="http://schemas.openxmlformats.org/drawingml/2006/table">
                <a:tbl>
                  <a:tblPr firstRow="1" firstCol="1" bandRow="1">
                    <a:tableStyleId>{5C22544A-7EE6-4342-B048-85BDC9FD1C3A}</a:tableStyleId>
                  </a:tblPr>
                  <a:tblGrid>
                    <a:gridCol w="1831639">
                      <a:extLst>
                        <a:ext uri="{9D8B030D-6E8A-4147-A177-3AD203B41FA5}">
                          <a16:colId xmlns:a16="http://schemas.microsoft.com/office/drawing/2014/main" val="2333145010"/>
                        </a:ext>
                      </a:extLst>
                    </a:gridCol>
                    <a:gridCol w="1731850">
                      <a:extLst>
                        <a:ext uri="{9D8B030D-6E8A-4147-A177-3AD203B41FA5}">
                          <a16:colId xmlns:a16="http://schemas.microsoft.com/office/drawing/2014/main" val="2115615348"/>
                        </a:ext>
                      </a:extLst>
                    </a:gridCol>
                    <a:gridCol w="1741076">
                      <a:extLst>
                        <a:ext uri="{9D8B030D-6E8A-4147-A177-3AD203B41FA5}">
                          <a16:colId xmlns:a16="http://schemas.microsoft.com/office/drawing/2014/main" val="1603900599"/>
                        </a:ext>
                      </a:extLst>
                    </a:gridCol>
                  </a:tblGrid>
                  <a:tr h="298844">
                    <a:tc gridSpan="3">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MSRE</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987648963"/>
                      </a:ext>
                    </a:extLst>
                  </a:tr>
                  <a:tr h="730161">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           Мережа                 </a:t>
                          </a:r>
                          <a:endParaRPr lang="ru-RU" sz="1800" kern="100" dirty="0">
                            <a:effectLst/>
                            <a:latin typeface="Times New Roman" panose="02020603050405020304" pitchFamily="18" charset="0"/>
                            <a:cs typeface="Times New Roman" panose="02020603050405020304" pitchFamily="18" charset="0"/>
                          </a:endParaRPr>
                        </a:p>
                        <a:p>
                          <a:pP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Набір</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endParaRPr lang="ru-RU"/>
                        </a:p>
                      </a:txBody>
                      <a:tcPr marL="68580" marR="68580" marT="0" marB="0" anchor="ctr">
                        <a:blipFill>
                          <a:blip r:embed="rId3"/>
                          <a:stretch>
                            <a:fillRect l="-106338" t="-50413" r="-102113" b="-96694"/>
                          </a:stretch>
                        </a:blipFill>
                      </a:tcPr>
                    </a:tc>
                    <a:tc>
                      <a:txBody>
                        <a:bodyPr/>
                        <a:lstStyle/>
                        <a:p>
                          <a:endParaRPr lang="ru-RU"/>
                        </a:p>
                      </a:txBody>
                      <a:tcPr marL="68580" marR="68580" marT="0" marB="0" anchor="ctr">
                        <a:blipFill>
                          <a:blip r:embed="rId3"/>
                          <a:stretch>
                            <a:fillRect l="-204895" t="-50413" r="-1399" b="-96694"/>
                          </a:stretch>
                        </a:blipFill>
                      </a:tcPr>
                    </a:tc>
                    <a:extLst>
                      <a:ext uri="{0D108BD9-81ED-4DB2-BD59-A6C34878D82A}">
                        <a16:rowId xmlns:a16="http://schemas.microsoft.com/office/drawing/2014/main" val="2592777376"/>
                      </a:ext>
                    </a:extLst>
                  </a:tr>
                  <a:tr h="298844">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тренувальний</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0,31 ± 0,07</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0,03 ± 0,01</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2721651"/>
                      </a:ext>
                    </a:extLst>
                  </a:tr>
                  <a:tr h="298844">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повний (Full)</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0,28 ± 0,05</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0,03 ± 0,01</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9116632"/>
                      </a:ext>
                    </a:extLst>
                  </a:tr>
                </a:tbl>
              </a:graphicData>
            </a:graphic>
          </p:graphicFrame>
        </mc:Fallback>
      </mc:AlternateContent>
      <p:sp>
        <p:nvSpPr>
          <p:cNvPr id="8" name="TextBox 7">
            <a:extLst>
              <a:ext uri="{FF2B5EF4-FFF2-40B4-BE49-F238E27FC236}">
                <a16:creationId xmlns:a16="http://schemas.microsoft.com/office/drawing/2014/main" id="{F1A3C6BB-97BD-18FE-002A-F714FFED2A9F}"/>
              </a:ext>
            </a:extLst>
          </p:cNvPr>
          <p:cNvSpPr txBox="1"/>
          <p:nvPr/>
        </p:nvSpPr>
        <p:spPr>
          <a:xfrm>
            <a:off x="6737036" y="860624"/>
            <a:ext cx="5180537" cy="707886"/>
          </a:xfrm>
          <a:prstGeom prst="rect">
            <a:avLst/>
          </a:prstGeom>
          <a:noFill/>
        </p:spPr>
        <p:txBody>
          <a:bodyPr wrap="square">
            <a:spAutoFit/>
          </a:bodyPr>
          <a:lstStyle/>
          <a:p>
            <a:r>
              <a:rPr lang="uk-UA" sz="2000" dirty="0">
                <a:effectLst/>
                <a:latin typeface="Times New Roman" panose="02020603050405020304" pitchFamily="18" charset="0"/>
                <a:ea typeface="Calibri" panose="020F0502020204030204" pitchFamily="34" charset="0"/>
              </a:rPr>
              <a:t>Результати </a:t>
            </a:r>
            <a:r>
              <a:rPr lang="uk-UA" sz="2000" dirty="0">
                <a:solidFill>
                  <a:srgbClr val="0000FF"/>
                </a:solidFill>
                <a:effectLst/>
                <a:latin typeface="Times New Roman" panose="02020603050405020304" pitchFamily="18" charset="0"/>
                <a:ea typeface="Calibri" panose="020F0502020204030204" pitchFamily="34" charset="0"/>
              </a:rPr>
              <a:t>10-кратної перехресної перевірки</a:t>
            </a:r>
            <a:r>
              <a:rPr lang="en-US" sz="2000" dirty="0">
                <a:solidFill>
                  <a:srgbClr val="0000FF"/>
                </a:solidFill>
                <a:effectLst/>
                <a:latin typeface="Times New Roman" panose="02020603050405020304" pitchFamily="18" charset="0"/>
                <a:ea typeface="Calibri" panose="020F0502020204030204" pitchFamily="34" charset="0"/>
              </a:rPr>
              <a:t> </a:t>
            </a:r>
            <a:r>
              <a:rPr lang="uk-UA" sz="2000" dirty="0">
                <a:effectLst/>
                <a:latin typeface="Times New Roman" panose="02020603050405020304" pitchFamily="18" charset="0"/>
                <a:ea typeface="Calibri" panose="020F0502020204030204" pitchFamily="34" charset="0"/>
              </a:rPr>
              <a:t>на тренувальному наборі</a:t>
            </a:r>
            <a:r>
              <a:rPr lang="en-US" sz="2000" dirty="0">
                <a:effectLst/>
                <a:latin typeface="Times New Roman" panose="02020603050405020304" pitchFamily="18" charset="0"/>
                <a:ea typeface="Calibri" panose="020F0502020204030204" pitchFamily="34" charset="0"/>
              </a:rPr>
              <a:t> </a:t>
            </a:r>
            <a:r>
              <a:rPr lang="uk-UA" sz="2000" dirty="0">
                <a:effectLst/>
                <a:latin typeface="Times New Roman" panose="02020603050405020304" pitchFamily="18" charset="0"/>
                <a:ea typeface="Calibri" panose="020F0502020204030204" pitchFamily="34" charset="0"/>
              </a:rPr>
              <a:t>даних</a:t>
            </a:r>
            <a:endParaRPr lang="ru-RU" sz="2000" dirty="0"/>
          </a:p>
        </p:txBody>
      </p:sp>
      <mc:AlternateContent xmlns:mc="http://schemas.openxmlformats.org/markup-compatibility/2006" xmlns:a14="http://schemas.microsoft.com/office/drawing/2010/main">
        <mc:Choice Requires="a14">
          <p:graphicFrame>
            <p:nvGraphicFramePr>
              <p:cNvPr id="10" name="Таблица 9">
                <a:extLst>
                  <a:ext uri="{FF2B5EF4-FFF2-40B4-BE49-F238E27FC236}">
                    <a16:creationId xmlns:a16="http://schemas.microsoft.com/office/drawing/2014/main" id="{EC8D9604-D159-510C-5B02-92DD30AF557A}"/>
                  </a:ext>
                </a:extLst>
              </p:cNvPr>
              <p:cNvGraphicFramePr>
                <a:graphicFrameLocks noGrp="1"/>
              </p:cNvGraphicFramePr>
              <p:nvPr>
                <p:extLst>
                  <p:ext uri="{D42A27DB-BD31-4B8C-83A1-F6EECF244321}">
                    <p14:modId xmlns:p14="http://schemas.microsoft.com/office/powerpoint/2010/main" val="689270212"/>
                  </p:ext>
                </p:extLst>
              </p:nvPr>
            </p:nvGraphicFramePr>
            <p:xfrm>
              <a:off x="6737037" y="3841112"/>
              <a:ext cx="5382006" cy="2425442"/>
            </p:xfrm>
            <a:graphic>
              <a:graphicData uri="http://schemas.openxmlformats.org/drawingml/2006/table">
                <a:tbl>
                  <a:tblPr firstRow="1" firstCol="1" bandRow="1">
                    <a:tableStyleId>{5C22544A-7EE6-4342-B048-85BDC9FD1C3A}</a:tableStyleId>
                  </a:tblPr>
                  <a:tblGrid>
                    <a:gridCol w="1366227">
                      <a:extLst>
                        <a:ext uri="{9D8B030D-6E8A-4147-A177-3AD203B41FA5}">
                          <a16:colId xmlns:a16="http://schemas.microsoft.com/office/drawing/2014/main" val="1053197427"/>
                        </a:ext>
                      </a:extLst>
                    </a:gridCol>
                    <a:gridCol w="1032374">
                      <a:extLst>
                        <a:ext uri="{9D8B030D-6E8A-4147-A177-3AD203B41FA5}">
                          <a16:colId xmlns:a16="http://schemas.microsoft.com/office/drawing/2014/main" val="393141069"/>
                        </a:ext>
                      </a:extLst>
                    </a:gridCol>
                    <a:gridCol w="1111915">
                      <a:extLst>
                        <a:ext uri="{9D8B030D-6E8A-4147-A177-3AD203B41FA5}">
                          <a16:colId xmlns:a16="http://schemas.microsoft.com/office/drawing/2014/main" val="593158636"/>
                        </a:ext>
                      </a:extLst>
                    </a:gridCol>
                    <a:gridCol w="1111915">
                      <a:extLst>
                        <a:ext uri="{9D8B030D-6E8A-4147-A177-3AD203B41FA5}">
                          <a16:colId xmlns:a16="http://schemas.microsoft.com/office/drawing/2014/main" val="3686293003"/>
                        </a:ext>
                      </a:extLst>
                    </a:gridCol>
                    <a:gridCol w="759575">
                      <a:extLst>
                        <a:ext uri="{9D8B030D-6E8A-4147-A177-3AD203B41FA5}">
                          <a16:colId xmlns:a16="http://schemas.microsoft.com/office/drawing/2014/main" val="2417873540"/>
                        </a:ext>
                      </a:extLst>
                    </a:gridCol>
                  </a:tblGrid>
                  <a:tr h="449087">
                    <a:tc rowSpan="2">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Набір</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ru-RU" sz="1800" i="1" kern="100">
                                        <a:effectLst/>
                                        <a:latin typeface="Cambria Math" panose="02040503050406030204" pitchFamily="18" charset="0"/>
                                      </a:rPr>
                                    </m:ctrlPr>
                                  </m:sSubPr>
                                  <m:e>
                                    <m:r>
                                      <m:rPr>
                                        <m:nor/>
                                      </m:rPr>
                                      <a:rPr lang="uk-UA" sz="1800" kern="100">
                                        <a:effectLst/>
                                        <a:latin typeface="Times New Roman" panose="02020603050405020304" pitchFamily="18" charset="0"/>
                                        <a:cs typeface="Times New Roman" panose="02020603050405020304" pitchFamily="18" charset="0"/>
                                      </a:rPr>
                                      <m:t>DNN</m:t>
                                    </m:r>
                                  </m:e>
                                  <m:sub>
                                    <m:r>
                                      <m:rPr>
                                        <m:nor/>
                                      </m:rPr>
                                      <a:rPr lang="uk-UA" sz="1800" kern="100" baseline="-25000">
                                        <a:effectLst/>
                                        <a:latin typeface="Times New Roman" panose="02020603050405020304" pitchFamily="18" charset="0"/>
                                        <a:cs typeface="Times New Roman" panose="02020603050405020304" pitchFamily="18" charset="0"/>
                                      </a:rPr>
                                      <m:t>FeFeB</m:t>
                                    </m:r>
                                  </m:sub>
                                </m:sSub>
                              </m:oMath>
                            </m:oMathPara>
                          </a14:m>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ru-RU"/>
                        </a:p>
                      </a:txBody>
                      <a:tcPr/>
                    </a:tc>
                    <a:tc gridSpan="2">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ru-RU" sz="1800" i="1" kern="100">
                                        <a:effectLst/>
                                        <a:latin typeface="Cambria Math" panose="02040503050406030204" pitchFamily="18" charset="0"/>
                                      </a:rPr>
                                    </m:ctrlPr>
                                  </m:sSubPr>
                                  <m:e>
                                    <m:r>
                                      <m:rPr>
                                        <m:nor/>
                                      </m:rPr>
                                      <a:rPr lang="uk-UA" sz="1800" kern="100">
                                        <a:effectLst/>
                                        <a:latin typeface="Times New Roman" panose="02020603050405020304" pitchFamily="18" charset="0"/>
                                        <a:cs typeface="Times New Roman" panose="02020603050405020304" pitchFamily="18" charset="0"/>
                                      </a:rPr>
                                      <m:t>DNN</m:t>
                                    </m:r>
                                  </m:e>
                                  <m:sub>
                                    <m:r>
                                      <m:rPr>
                                        <m:nor/>
                                      </m:rPr>
                                      <a:rPr lang="uk-UA" sz="1800" kern="100" baseline="-25000">
                                        <a:effectLst/>
                                        <a:latin typeface="Times New Roman" panose="02020603050405020304" pitchFamily="18" charset="0"/>
                                        <a:cs typeface="Times New Roman" panose="02020603050405020304" pitchFamily="18" charset="0"/>
                                      </a:rPr>
                                      <m:t>FeFeB</m:t>
                                    </m:r>
                                    <m:r>
                                      <m:rPr>
                                        <m:nor/>
                                      </m:rPr>
                                      <a:rPr lang="uk-UA" sz="1800" kern="100" baseline="-25000">
                                        <a:effectLst/>
                                        <a:latin typeface="Times New Roman" panose="02020603050405020304" pitchFamily="18" charset="0"/>
                                        <a:cs typeface="Times New Roman" panose="02020603050405020304" pitchFamily="18" charset="0"/>
                                      </a:rPr>
                                      <m:t>−</m:t>
                                    </m:r>
                                    <m:r>
                                      <m:rPr>
                                        <m:nor/>
                                      </m:rPr>
                                      <a:rPr lang="uk-UA" sz="1800" kern="100" baseline="-25000">
                                        <a:effectLst/>
                                        <a:latin typeface="Times New Roman" panose="02020603050405020304" pitchFamily="18" charset="0"/>
                                        <a:cs typeface="Times New Roman" panose="02020603050405020304" pitchFamily="18" charset="0"/>
                                      </a:rPr>
                                      <m:t>Fe</m:t>
                                    </m:r>
                                  </m:sub>
                                </m:sSub>
                              </m:oMath>
                            </m:oMathPara>
                          </a14:m>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ru-RU"/>
                        </a:p>
                      </a:txBody>
                      <a:tcPr/>
                    </a:tc>
                    <a:extLst>
                      <a:ext uri="{0D108BD9-81ED-4DB2-BD59-A6C34878D82A}">
                        <a16:rowId xmlns:a16="http://schemas.microsoft.com/office/drawing/2014/main" val="2341176853"/>
                      </a:ext>
                    </a:extLst>
                  </a:tr>
                  <a:tr h="413401">
                    <a:tc vMerge="1">
                      <a:txBody>
                        <a:bodyPr/>
                        <a:lstStyle/>
                        <a:p>
                          <a:endParaRPr lang="ru-RU"/>
                        </a:p>
                      </a:txBody>
                      <a:tcP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MSRE</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p>
                                  <m:sSupPr>
                                    <m:ctrlPr>
                                      <a:rPr lang="ru-RU" sz="1800" i="1" kern="100">
                                        <a:effectLst/>
                                        <a:latin typeface="Cambria Math" panose="02040503050406030204" pitchFamily="18" charset="0"/>
                                      </a:rPr>
                                    </m:ctrlPr>
                                  </m:sSupPr>
                                  <m:e>
                                    <m:r>
                                      <a:rPr lang="uk-UA" sz="1800" i="1" kern="100">
                                        <a:effectLst/>
                                        <a:latin typeface="Cambria Math" panose="02040503050406030204" pitchFamily="18" charset="0"/>
                                        <a:cs typeface="Times New Roman" panose="02020603050405020304" pitchFamily="18" charset="0"/>
                                      </a:rPr>
                                      <m:t>𝑅</m:t>
                                    </m:r>
                                  </m:e>
                                  <m:sup>
                                    <m:r>
                                      <a:rPr lang="uk-UA" sz="1800" i="1" kern="100">
                                        <a:effectLst/>
                                        <a:latin typeface="Cambria Math" panose="02040503050406030204" pitchFamily="18" charset="0"/>
                                        <a:cs typeface="Times New Roman" panose="02020603050405020304" pitchFamily="18" charset="0"/>
                                      </a:rPr>
                                      <m:t>2</m:t>
                                    </m:r>
                                  </m:sup>
                                </m:sSup>
                              </m:oMath>
                            </m:oMathPara>
                          </a14:m>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MSRE</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p>
                                  <m:sSupPr>
                                    <m:ctrlPr>
                                      <a:rPr lang="ru-RU" sz="1800" i="1" kern="100">
                                        <a:effectLst/>
                                        <a:latin typeface="Cambria Math" panose="02040503050406030204" pitchFamily="18" charset="0"/>
                                      </a:rPr>
                                    </m:ctrlPr>
                                  </m:sSupPr>
                                  <m:e>
                                    <m:r>
                                      <a:rPr lang="uk-UA" sz="1800" i="1" kern="100">
                                        <a:effectLst/>
                                        <a:latin typeface="Cambria Math" panose="02040503050406030204" pitchFamily="18" charset="0"/>
                                        <a:cs typeface="Times New Roman" panose="02020603050405020304" pitchFamily="18" charset="0"/>
                                      </a:rPr>
                                      <m:t>𝑅</m:t>
                                    </m:r>
                                  </m:e>
                                  <m:sup>
                                    <m:r>
                                      <a:rPr lang="uk-UA" sz="1800" i="1" kern="100">
                                        <a:effectLst/>
                                        <a:latin typeface="Cambria Math" panose="02040503050406030204" pitchFamily="18" charset="0"/>
                                        <a:cs typeface="Times New Roman" panose="02020603050405020304" pitchFamily="18" charset="0"/>
                                      </a:rPr>
                                      <m:t>2</m:t>
                                    </m:r>
                                  </m:sup>
                                </m:sSup>
                              </m:oMath>
                            </m:oMathPara>
                          </a14:m>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6462867"/>
                      </a:ext>
                    </a:extLst>
                  </a:tr>
                  <a:tr h="311157">
                    <a:tc>
                      <a:txBody>
                        <a:bodyPr/>
                        <a:lstStyle/>
                        <a:p>
                          <a:pPr algn="ctr">
                            <a:lnSpc>
                              <a:spcPct val="107000"/>
                            </a:lnSpc>
                            <a:spcAft>
                              <a:spcPts val="800"/>
                            </a:spcAft>
                            <a:buNone/>
                          </a:pPr>
                          <a:r>
                            <a:rPr lang="uk-UA" sz="1800" b="0" i="1" kern="100" dirty="0">
                              <a:effectLst/>
                              <a:latin typeface="Times New Roman" panose="02020603050405020304" pitchFamily="18" charset="0"/>
                              <a:cs typeface="Times New Roman" panose="02020603050405020304" pitchFamily="18" charset="0"/>
                            </a:rPr>
                            <a:t>T</a:t>
                          </a:r>
                          <a:r>
                            <a:rPr lang="uk-UA" sz="1800" kern="100" dirty="0">
                              <a:effectLst/>
                              <a:latin typeface="Times New Roman" panose="02020603050405020304" pitchFamily="18" charset="0"/>
                              <a:cs typeface="Times New Roman" panose="02020603050405020304" pitchFamily="18" charset="0"/>
                            </a:rPr>
                            <a:t>-</a:t>
                          </a:r>
                          <a:r>
                            <a:rPr lang="uk-UA" sz="1800" kern="100" dirty="0" err="1">
                              <a:effectLst/>
                              <a:latin typeface="Times New Roman" panose="02020603050405020304" pitchFamily="18" charset="0"/>
                              <a:cs typeface="Times New Roman" panose="02020603050405020304" pitchFamily="18" charset="0"/>
                            </a:rPr>
                            <a:t>altered</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0,41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0,936</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0,020</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0615625"/>
                      </a:ext>
                    </a:extLst>
                  </a:tr>
                  <a:tr h="311157">
                    <a:tc>
                      <a:txBody>
                        <a:bodyPr/>
                        <a:lstStyle/>
                        <a:p>
                          <a:pPr algn="ctr">
                            <a:lnSpc>
                              <a:spcPct val="107000"/>
                            </a:lnSpc>
                            <a:spcAft>
                              <a:spcPts val="800"/>
                            </a:spcAft>
                            <a:buNone/>
                          </a:pPr>
                          <a14:m>
                            <m:oMath xmlns:m="http://schemas.openxmlformats.org/officeDocument/2006/math">
                              <m:sSub>
                                <m:sSubPr>
                                  <m:ctrlPr>
                                    <a:rPr lang="uk-UA" sz="1800" b="0" i="1" smtClean="0">
                                      <a:solidFill>
                                        <a:schemeClr val="bg1"/>
                                      </a:solidFill>
                                      <a:latin typeface="Cambria Math" panose="02040503050406030204" pitchFamily="18" charset="0"/>
                                      <a:cs typeface="Times New Roman" panose="02020603050405020304" pitchFamily="18" charset="0"/>
                                    </a:rPr>
                                  </m:ctrlPr>
                                </m:sSubPr>
                                <m:e>
                                  <m:r>
                                    <a:rPr lang="en-US" sz="1800" b="0" i="1">
                                      <a:solidFill>
                                        <a:schemeClr val="bg1"/>
                                      </a:solidFill>
                                      <a:latin typeface="Cambria Math" panose="02040503050406030204" pitchFamily="18" charset="0"/>
                                      <a:cs typeface="Times New Roman" panose="02020603050405020304" pitchFamily="18" charset="0"/>
                                    </a:rPr>
                                    <m:t>𝑑</m:t>
                                  </m:r>
                                </m:e>
                                <m:sub>
                                  <m:r>
                                    <a:rPr lang="en-US" sz="1800" b="0" i="1">
                                      <a:solidFill>
                                        <a:schemeClr val="bg1"/>
                                      </a:solidFill>
                                      <a:latin typeface="Cambria Math" panose="02040503050406030204" pitchFamily="18" charset="0"/>
                                      <a:cs typeface="Times New Roman" panose="02020603050405020304" pitchFamily="18" charset="0"/>
                                    </a:rPr>
                                    <m:t>𝑝</m:t>
                                  </m:r>
                                </m:sub>
                              </m:sSub>
                            </m:oMath>
                          </a14:m>
                          <a:r>
                            <a:rPr lang="uk-UA" sz="1800" dirty="0">
                              <a:solidFill>
                                <a:schemeClr val="bg1"/>
                              </a:solidFill>
                              <a:latin typeface="Times New Roman" panose="02020603050405020304" pitchFamily="18" charset="0"/>
                              <a:cs typeface="Times New Roman" panose="02020603050405020304" pitchFamily="18" charset="0"/>
                            </a:rPr>
                            <a:t>-</a:t>
                          </a:r>
                          <a:r>
                            <a:rPr lang="en-US" sz="1800" dirty="0">
                              <a:solidFill>
                                <a:schemeClr val="bg1"/>
                              </a:solidFill>
                              <a:latin typeface="Times New Roman" panose="02020603050405020304" pitchFamily="18" charset="0"/>
                              <a:cs typeface="Times New Roman" panose="02020603050405020304" pitchFamily="18" charset="0"/>
                            </a:rPr>
                            <a:t>altered</a:t>
                          </a:r>
                          <a:r>
                            <a:rPr lang="en-US" sz="2000" dirty="0">
                              <a:solidFill>
                                <a:schemeClr val="bg1"/>
                              </a:solidFill>
                              <a:latin typeface="Times New Roman" panose="02020603050405020304" pitchFamily="18" charset="0"/>
                              <a:cs typeface="Times New Roman" panose="02020603050405020304" pitchFamily="18" charset="0"/>
                            </a:rPr>
                            <a:t> </a:t>
                          </a:r>
                          <a:endParaRPr lang="ru-RU"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0,37</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0,961</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0,018</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7495744"/>
                      </a:ext>
                    </a:extLst>
                  </a:tr>
                  <a:tr h="311157">
                    <a:tc>
                      <a:txBody>
                        <a:bodyPr/>
                        <a:lstStyle/>
                        <a:p>
                          <a:pPr algn="ctr">
                            <a:lnSpc>
                              <a:spcPct val="107000"/>
                            </a:lnSpc>
                            <a:spcAft>
                              <a:spcPts val="800"/>
                            </a:spcAft>
                            <a:buNone/>
                          </a:pPr>
                          <a14:m>
                            <m:oMath xmlns:m="http://schemas.openxmlformats.org/officeDocument/2006/math">
                              <m:sSub>
                                <m:sSubPr>
                                  <m:ctrlPr>
                                    <a:rPr lang="uk-UA" sz="1800" i="1" smtClean="0">
                                      <a:solidFill>
                                        <a:schemeClr val="bg1"/>
                                      </a:solidFill>
                                      <a:latin typeface="Cambria Math" panose="02040503050406030204" pitchFamily="18" charset="0"/>
                                      <a:cs typeface="Times New Roman" panose="02020603050405020304" pitchFamily="18" charset="0"/>
                                    </a:rPr>
                                  </m:ctrlPr>
                                </m:sSubPr>
                                <m:e>
                                  <m:r>
                                    <a:rPr lang="en-US" sz="1800" i="1">
                                      <a:solidFill>
                                        <a:schemeClr val="bg1"/>
                                      </a:solidFill>
                                      <a:latin typeface="Cambria Math" panose="02040503050406030204" pitchFamily="18" charset="0"/>
                                      <a:cs typeface="Times New Roman" panose="02020603050405020304" pitchFamily="18" charset="0"/>
                                    </a:rPr>
                                    <m:t>𝑁</m:t>
                                  </m:r>
                                </m:e>
                                <m:sub>
                                  <m:r>
                                    <m:rPr>
                                      <m:sty m:val="p"/>
                                    </m:rPr>
                                    <a:rPr lang="en-US" sz="1800">
                                      <a:solidFill>
                                        <a:schemeClr val="bg1"/>
                                      </a:solidFill>
                                      <a:latin typeface="Cambria Math" panose="02040503050406030204" pitchFamily="18" charset="0"/>
                                      <a:cs typeface="Times New Roman" panose="02020603050405020304" pitchFamily="18" charset="0"/>
                                    </a:rPr>
                                    <m:t>B</m:t>
                                  </m:r>
                                </m:sub>
                              </m:sSub>
                            </m:oMath>
                          </a14:m>
                          <a:r>
                            <a:rPr lang="uk-UA" sz="1800" dirty="0">
                              <a:solidFill>
                                <a:schemeClr val="bg1"/>
                              </a:solidFill>
                              <a:latin typeface="Times New Roman" panose="02020603050405020304" pitchFamily="18" charset="0"/>
                              <a:cs typeface="Times New Roman" panose="02020603050405020304" pitchFamily="18" charset="0"/>
                            </a:rPr>
                            <a:t>-</a:t>
                          </a:r>
                          <a:r>
                            <a:rPr lang="en-US" sz="1800" dirty="0">
                              <a:solidFill>
                                <a:schemeClr val="bg1"/>
                              </a:solidFill>
                              <a:latin typeface="Times New Roman" panose="02020603050405020304" pitchFamily="18" charset="0"/>
                              <a:cs typeface="Times New Roman" panose="02020603050405020304" pitchFamily="18" charset="0"/>
                            </a:rPr>
                            <a:t>altered</a:t>
                          </a:r>
                          <a:r>
                            <a:rPr lang="en-US" sz="2000" dirty="0">
                              <a:solidFill>
                                <a:schemeClr val="bg1"/>
                              </a:solidFill>
                              <a:latin typeface="Times New Roman" panose="02020603050405020304" pitchFamily="18" charset="0"/>
                              <a:cs typeface="Times New Roman" panose="02020603050405020304" pitchFamily="18" charset="0"/>
                            </a:rPr>
                            <a:t> </a:t>
                          </a:r>
                          <a:endParaRPr lang="ru-RU"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1,06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0,881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0,084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0043854"/>
                      </a:ext>
                    </a:extLst>
                  </a:tr>
                  <a:tr h="311157">
                    <a:tc>
                      <a:txBody>
                        <a:bodyPr/>
                        <a:lstStyle/>
                        <a:p>
                          <a:pPr algn="ctr">
                            <a:lnSpc>
                              <a:spcPct val="107000"/>
                            </a:lnSpc>
                            <a:spcAft>
                              <a:spcPts val="800"/>
                            </a:spcAft>
                            <a:buNone/>
                          </a:pPr>
                          <a14:m>
                            <m:oMath xmlns:m="http://schemas.openxmlformats.org/officeDocument/2006/math">
                              <m:sSub>
                                <m:sSubPr>
                                  <m:ctrlPr>
                                    <a:rPr lang="uk-UA" sz="1800" i="1" smtClean="0">
                                      <a:solidFill>
                                        <a:schemeClr val="bg1"/>
                                      </a:solidFill>
                                      <a:latin typeface="Cambria Math" panose="02040503050406030204" pitchFamily="18" charset="0"/>
                                      <a:cs typeface="Times New Roman" panose="02020603050405020304" pitchFamily="18" charset="0"/>
                                    </a:rPr>
                                  </m:ctrlPr>
                                </m:sSubPr>
                                <m:e>
                                  <m:r>
                                    <a:rPr lang="en-US" sz="1800" i="1">
                                      <a:solidFill>
                                        <a:schemeClr val="bg1"/>
                                      </a:solidFill>
                                      <a:latin typeface="Cambria Math" panose="02040503050406030204" pitchFamily="18" charset="0"/>
                                      <a:cs typeface="Times New Roman" panose="02020603050405020304" pitchFamily="18" charset="0"/>
                                    </a:rPr>
                                    <m:t>𝑁</m:t>
                                  </m:r>
                                </m:e>
                                <m:sub>
                                  <m:r>
                                    <m:rPr>
                                      <m:sty m:val="p"/>
                                    </m:rPr>
                                    <a:rPr lang="en-US" sz="1800">
                                      <a:solidFill>
                                        <a:schemeClr val="bg1"/>
                                      </a:solidFill>
                                      <a:latin typeface="Cambria Math" panose="02040503050406030204" pitchFamily="18" charset="0"/>
                                      <a:cs typeface="Times New Roman" panose="02020603050405020304" pitchFamily="18" charset="0"/>
                                    </a:rPr>
                                    <m:t>Fe</m:t>
                                  </m:r>
                                </m:sub>
                              </m:sSub>
                            </m:oMath>
                          </a14:m>
                          <a:r>
                            <a:rPr lang="uk-UA" sz="1800" dirty="0">
                              <a:solidFill>
                                <a:schemeClr val="bg1"/>
                              </a:solidFill>
                              <a:latin typeface="Times New Roman" panose="02020603050405020304" pitchFamily="18" charset="0"/>
                              <a:cs typeface="Times New Roman" panose="02020603050405020304" pitchFamily="18" charset="0"/>
                            </a:rPr>
                            <a:t>-</a:t>
                          </a:r>
                          <a:r>
                            <a:rPr lang="en-US" sz="1800" dirty="0">
                              <a:solidFill>
                                <a:schemeClr val="bg1"/>
                              </a:solidFill>
                              <a:latin typeface="Times New Roman" panose="02020603050405020304" pitchFamily="18" charset="0"/>
                              <a:cs typeface="Times New Roman" panose="02020603050405020304" pitchFamily="18" charset="0"/>
                            </a:rPr>
                            <a:t>altered</a:t>
                          </a:r>
                          <a:r>
                            <a:rPr lang="en-US" sz="2000" dirty="0">
                              <a:solidFill>
                                <a:schemeClr val="bg1"/>
                              </a:solidFill>
                              <a:latin typeface="Times New Roman" panose="02020603050405020304" pitchFamily="18" charset="0"/>
                              <a:cs typeface="Times New Roman" panose="02020603050405020304" pitchFamily="18" charset="0"/>
                            </a:rPr>
                            <a:t> </a:t>
                          </a:r>
                          <a:endParaRPr lang="ru-RU"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0,005</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7420293"/>
                      </a:ext>
                    </a:extLst>
                  </a:tr>
                  <a:tr h="311157">
                    <a:tc>
                      <a:txBody>
                        <a:bodyPr/>
                        <a:lstStyle/>
                        <a:p>
                          <a:pPr algn="ctr">
                            <a:lnSpc>
                              <a:spcPct val="107000"/>
                            </a:lnSpc>
                            <a:spcAft>
                              <a:spcPts val="800"/>
                            </a:spcAft>
                            <a:buNone/>
                          </a:pPr>
                          <a14:m>
                            <m:oMath xmlns:m="http://schemas.openxmlformats.org/officeDocument/2006/math">
                              <m:r>
                                <a:rPr lang="en-US" sz="1800" i="1" smtClean="0">
                                  <a:solidFill>
                                    <a:schemeClr val="bg1"/>
                                  </a:solidFill>
                                  <a:latin typeface="Cambria Math" panose="02040503050406030204" pitchFamily="18" charset="0"/>
                                  <a:cs typeface="Times New Roman" panose="02020603050405020304" pitchFamily="18" charset="0"/>
                                </a:rPr>
                                <m:t>𝐴𝑙𝑙</m:t>
                              </m:r>
                            </m:oMath>
                          </a14:m>
                          <a:r>
                            <a:rPr lang="uk-UA" sz="1800" dirty="0">
                              <a:solidFill>
                                <a:schemeClr val="bg1"/>
                              </a:solidFill>
                              <a:latin typeface="Times New Roman" panose="02020603050405020304" pitchFamily="18" charset="0"/>
                              <a:cs typeface="Times New Roman" panose="02020603050405020304" pitchFamily="18" charset="0"/>
                            </a:rPr>
                            <a:t>-</a:t>
                          </a:r>
                          <a:r>
                            <a:rPr lang="en-US" sz="1800" dirty="0">
                              <a:solidFill>
                                <a:schemeClr val="bg1"/>
                              </a:solidFill>
                              <a:latin typeface="Times New Roman" panose="02020603050405020304" pitchFamily="18" charset="0"/>
                              <a:cs typeface="Times New Roman" panose="02020603050405020304" pitchFamily="18" charset="0"/>
                            </a:rPr>
                            <a:t>altered</a:t>
                          </a:r>
                          <a:r>
                            <a:rPr lang="en-US" sz="2000" dirty="0">
                              <a:solidFill>
                                <a:schemeClr val="bg1"/>
                              </a:solidFill>
                              <a:latin typeface="Times New Roman" panose="02020603050405020304" pitchFamily="18" charset="0"/>
                              <a:cs typeface="Times New Roman" panose="02020603050405020304" pitchFamily="18" charset="0"/>
                            </a:rPr>
                            <a:t> </a:t>
                          </a:r>
                          <a:endParaRPr lang="ru-RU"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0,54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0,813</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0,138</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0,948</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2237863"/>
                      </a:ext>
                    </a:extLst>
                  </a:tr>
                </a:tbl>
              </a:graphicData>
            </a:graphic>
          </p:graphicFrame>
        </mc:Choice>
        <mc:Fallback xmlns="">
          <p:graphicFrame>
            <p:nvGraphicFramePr>
              <p:cNvPr id="10" name="Таблица 9">
                <a:extLst>
                  <a:ext uri="{FF2B5EF4-FFF2-40B4-BE49-F238E27FC236}">
                    <a16:creationId xmlns:a16="http://schemas.microsoft.com/office/drawing/2014/main" id="{EC8D9604-D159-510C-5B02-92DD30AF557A}"/>
                  </a:ext>
                </a:extLst>
              </p:cNvPr>
              <p:cNvGraphicFramePr>
                <a:graphicFrameLocks noGrp="1"/>
              </p:cNvGraphicFramePr>
              <p:nvPr>
                <p:extLst>
                  <p:ext uri="{D42A27DB-BD31-4B8C-83A1-F6EECF244321}">
                    <p14:modId xmlns:p14="http://schemas.microsoft.com/office/powerpoint/2010/main" val="689270212"/>
                  </p:ext>
                </p:extLst>
              </p:nvPr>
            </p:nvGraphicFramePr>
            <p:xfrm>
              <a:off x="6737037" y="3841112"/>
              <a:ext cx="5382006" cy="2425442"/>
            </p:xfrm>
            <a:graphic>
              <a:graphicData uri="http://schemas.openxmlformats.org/drawingml/2006/table">
                <a:tbl>
                  <a:tblPr firstRow="1" firstCol="1" bandRow="1">
                    <a:tableStyleId>{5C22544A-7EE6-4342-B048-85BDC9FD1C3A}</a:tableStyleId>
                  </a:tblPr>
                  <a:tblGrid>
                    <a:gridCol w="1366227">
                      <a:extLst>
                        <a:ext uri="{9D8B030D-6E8A-4147-A177-3AD203B41FA5}">
                          <a16:colId xmlns:a16="http://schemas.microsoft.com/office/drawing/2014/main" val="1053197427"/>
                        </a:ext>
                      </a:extLst>
                    </a:gridCol>
                    <a:gridCol w="1032374">
                      <a:extLst>
                        <a:ext uri="{9D8B030D-6E8A-4147-A177-3AD203B41FA5}">
                          <a16:colId xmlns:a16="http://schemas.microsoft.com/office/drawing/2014/main" val="393141069"/>
                        </a:ext>
                      </a:extLst>
                    </a:gridCol>
                    <a:gridCol w="1111915">
                      <a:extLst>
                        <a:ext uri="{9D8B030D-6E8A-4147-A177-3AD203B41FA5}">
                          <a16:colId xmlns:a16="http://schemas.microsoft.com/office/drawing/2014/main" val="593158636"/>
                        </a:ext>
                      </a:extLst>
                    </a:gridCol>
                    <a:gridCol w="1111915">
                      <a:extLst>
                        <a:ext uri="{9D8B030D-6E8A-4147-A177-3AD203B41FA5}">
                          <a16:colId xmlns:a16="http://schemas.microsoft.com/office/drawing/2014/main" val="3686293003"/>
                        </a:ext>
                      </a:extLst>
                    </a:gridCol>
                    <a:gridCol w="759575">
                      <a:extLst>
                        <a:ext uri="{9D8B030D-6E8A-4147-A177-3AD203B41FA5}">
                          <a16:colId xmlns:a16="http://schemas.microsoft.com/office/drawing/2014/main" val="2417873540"/>
                        </a:ext>
                      </a:extLst>
                    </a:gridCol>
                  </a:tblGrid>
                  <a:tr h="449087">
                    <a:tc rowSpan="2">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Набір</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endParaRPr lang="ru-RU"/>
                        </a:p>
                      </a:txBody>
                      <a:tcPr marL="68580" marR="68580" marT="0" marB="0" anchor="ctr">
                        <a:blipFill>
                          <a:blip r:embed="rId4"/>
                          <a:stretch>
                            <a:fillRect l="-63739" t="-1351" r="-88102" b="-467568"/>
                          </a:stretch>
                        </a:blipFill>
                      </a:tcPr>
                    </a:tc>
                    <a:tc hMerge="1">
                      <a:txBody>
                        <a:bodyPr/>
                        <a:lstStyle/>
                        <a:p>
                          <a:endParaRPr lang="ru-RU"/>
                        </a:p>
                      </a:txBody>
                      <a:tcPr/>
                    </a:tc>
                    <a:tc gridSpan="2">
                      <a:txBody>
                        <a:bodyPr/>
                        <a:lstStyle/>
                        <a:p>
                          <a:endParaRPr lang="ru-RU"/>
                        </a:p>
                      </a:txBody>
                      <a:tcPr marL="68580" marR="68580" marT="0" marB="0" anchor="ctr">
                        <a:blipFill>
                          <a:blip r:embed="rId4"/>
                          <a:stretch>
                            <a:fillRect l="-188274" t="-1351" r="-1303" b="-467568"/>
                          </a:stretch>
                        </a:blipFill>
                      </a:tcPr>
                    </a:tc>
                    <a:tc hMerge="1">
                      <a:txBody>
                        <a:bodyPr/>
                        <a:lstStyle/>
                        <a:p>
                          <a:endParaRPr lang="ru-RU"/>
                        </a:p>
                      </a:txBody>
                      <a:tcPr/>
                    </a:tc>
                    <a:extLst>
                      <a:ext uri="{0D108BD9-81ED-4DB2-BD59-A6C34878D82A}">
                        <a16:rowId xmlns:a16="http://schemas.microsoft.com/office/drawing/2014/main" val="2341176853"/>
                      </a:ext>
                    </a:extLst>
                  </a:tr>
                  <a:tr h="413401">
                    <a:tc vMerge="1">
                      <a:txBody>
                        <a:bodyPr/>
                        <a:lstStyle/>
                        <a:p>
                          <a:endParaRPr lang="ru-RU"/>
                        </a:p>
                      </a:txBody>
                      <a:tcP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MSRE</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ru-RU"/>
                        </a:p>
                      </a:txBody>
                      <a:tcPr marL="68580" marR="68580" marT="0" marB="0" anchor="ctr">
                        <a:blipFill>
                          <a:blip r:embed="rId4"/>
                          <a:stretch>
                            <a:fillRect l="-215847" t="-110294" r="-169945" b="-408824"/>
                          </a:stretch>
                        </a:blipFill>
                      </a:tcP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MSRE</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ru-RU"/>
                        </a:p>
                      </a:txBody>
                      <a:tcPr marL="68580" marR="68580" marT="0" marB="0" anchor="ctr">
                        <a:blipFill>
                          <a:blip r:embed="rId4"/>
                          <a:stretch>
                            <a:fillRect l="-608000" t="-110294" r="-3200" b="-408824"/>
                          </a:stretch>
                        </a:blipFill>
                      </a:tcPr>
                    </a:tc>
                    <a:extLst>
                      <a:ext uri="{0D108BD9-81ED-4DB2-BD59-A6C34878D82A}">
                        <a16:rowId xmlns:a16="http://schemas.microsoft.com/office/drawing/2014/main" val="476462867"/>
                      </a:ext>
                    </a:extLst>
                  </a:tr>
                  <a:tr h="311157">
                    <a:tc>
                      <a:txBody>
                        <a:bodyPr/>
                        <a:lstStyle/>
                        <a:p>
                          <a:pPr algn="ctr">
                            <a:lnSpc>
                              <a:spcPct val="107000"/>
                            </a:lnSpc>
                            <a:spcAft>
                              <a:spcPts val="800"/>
                            </a:spcAft>
                            <a:buNone/>
                          </a:pPr>
                          <a:r>
                            <a:rPr lang="uk-UA" sz="1800" b="0" i="1" kern="100" dirty="0">
                              <a:effectLst/>
                              <a:latin typeface="Times New Roman" panose="02020603050405020304" pitchFamily="18" charset="0"/>
                              <a:cs typeface="Times New Roman" panose="02020603050405020304" pitchFamily="18" charset="0"/>
                            </a:rPr>
                            <a:t>T</a:t>
                          </a:r>
                          <a:r>
                            <a:rPr lang="uk-UA" sz="1800" kern="100" dirty="0">
                              <a:effectLst/>
                              <a:latin typeface="Times New Roman" panose="02020603050405020304" pitchFamily="18" charset="0"/>
                              <a:cs typeface="Times New Roman" panose="02020603050405020304" pitchFamily="18" charset="0"/>
                            </a:rPr>
                            <a:t>-</a:t>
                          </a:r>
                          <a:r>
                            <a:rPr lang="uk-UA" sz="1800" kern="100" dirty="0" err="1">
                              <a:effectLst/>
                              <a:latin typeface="Times New Roman" panose="02020603050405020304" pitchFamily="18" charset="0"/>
                              <a:cs typeface="Times New Roman" panose="02020603050405020304" pitchFamily="18" charset="0"/>
                            </a:rPr>
                            <a:t>altered</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0,41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0,936</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0,020</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0615625"/>
                      </a:ext>
                    </a:extLst>
                  </a:tr>
                  <a:tr h="318326">
                    <a:tc>
                      <a:txBody>
                        <a:bodyPr/>
                        <a:lstStyle/>
                        <a:p>
                          <a:endParaRPr lang="ru-RU"/>
                        </a:p>
                      </a:txBody>
                      <a:tcPr marL="68580" marR="68580" marT="0" marB="0" anchor="ctr">
                        <a:blipFill>
                          <a:blip r:embed="rId4"/>
                          <a:stretch>
                            <a:fillRect l="-446" t="-373077" r="-296429" b="-336538"/>
                          </a:stretch>
                        </a:blipFill>
                      </a:tcP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0,37</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0,961</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0,018</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7495744"/>
                      </a:ext>
                    </a:extLst>
                  </a:tr>
                  <a:tr h="311157">
                    <a:tc>
                      <a:txBody>
                        <a:bodyPr/>
                        <a:lstStyle/>
                        <a:p>
                          <a:endParaRPr lang="ru-RU"/>
                        </a:p>
                      </a:txBody>
                      <a:tcPr marL="68580" marR="68580" marT="0" marB="0" anchor="ctr">
                        <a:blipFill>
                          <a:blip r:embed="rId4"/>
                          <a:stretch>
                            <a:fillRect l="-446" t="-482353" r="-296429" b="-243137"/>
                          </a:stretch>
                        </a:blipFill>
                      </a:tcP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1,06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0,881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0,084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0043854"/>
                      </a:ext>
                    </a:extLst>
                  </a:tr>
                  <a:tr h="311157">
                    <a:tc>
                      <a:txBody>
                        <a:bodyPr/>
                        <a:lstStyle/>
                        <a:p>
                          <a:endParaRPr lang="ru-RU"/>
                        </a:p>
                      </a:txBody>
                      <a:tcPr marL="68580" marR="68580" marT="0" marB="0" anchor="ctr">
                        <a:blipFill>
                          <a:blip r:embed="rId4"/>
                          <a:stretch>
                            <a:fillRect l="-446" t="-582353" r="-296429" b="-143137"/>
                          </a:stretch>
                        </a:blipFill>
                      </a:tcP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0,005</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7420293"/>
                      </a:ext>
                    </a:extLst>
                  </a:tr>
                  <a:tr h="311157">
                    <a:tc>
                      <a:txBody>
                        <a:bodyPr/>
                        <a:lstStyle/>
                        <a:p>
                          <a:endParaRPr lang="ru-RU"/>
                        </a:p>
                      </a:txBody>
                      <a:tcPr marL="68580" marR="68580" marT="0" marB="0" anchor="ctr">
                        <a:blipFill>
                          <a:blip r:embed="rId4"/>
                          <a:stretch>
                            <a:fillRect l="-446" t="-682353" r="-296429" b="-43137"/>
                          </a:stretch>
                        </a:blipFill>
                      </a:tcP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0,54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0,813</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0,138</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0,948</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2237863"/>
                      </a:ext>
                    </a:extLst>
                  </a:tr>
                </a:tbl>
              </a:graphicData>
            </a:graphic>
          </p:graphicFrame>
        </mc:Fallback>
      </mc:AlternateContent>
      <p:sp>
        <p:nvSpPr>
          <p:cNvPr id="15" name="TextBox 14">
            <a:extLst>
              <a:ext uri="{FF2B5EF4-FFF2-40B4-BE49-F238E27FC236}">
                <a16:creationId xmlns:a16="http://schemas.microsoft.com/office/drawing/2014/main" id="{BA943A7B-3404-2219-17BA-85494C8BCFE6}"/>
              </a:ext>
            </a:extLst>
          </p:cNvPr>
          <p:cNvSpPr txBox="1"/>
          <p:nvPr/>
        </p:nvSpPr>
        <p:spPr>
          <a:xfrm>
            <a:off x="6737037" y="3397228"/>
            <a:ext cx="3247649" cy="400110"/>
          </a:xfrm>
          <a:prstGeom prst="rect">
            <a:avLst/>
          </a:prstGeom>
          <a:noFill/>
        </p:spPr>
        <p:txBody>
          <a:bodyPr wrap="square">
            <a:spAutoFit/>
          </a:bodyPr>
          <a:lstStyle/>
          <a:p>
            <a:r>
              <a:rPr lang="uk-UA" sz="2000" dirty="0">
                <a:effectLst/>
                <a:latin typeface="Times New Roman" panose="02020603050405020304" pitchFamily="18" charset="0"/>
                <a:ea typeface="Calibri" panose="020F0502020204030204" pitchFamily="34" charset="0"/>
              </a:rPr>
              <a:t>Результати тестування DNN</a:t>
            </a:r>
            <a:endParaRPr lang="ru-RU" sz="2000" dirty="0"/>
          </a:p>
        </p:txBody>
      </p:sp>
      <p:sp>
        <p:nvSpPr>
          <p:cNvPr id="18" name="Прямоугольник 17">
            <a:extLst>
              <a:ext uri="{FF2B5EF4-FFF2-40B4-BE49-F238E27FC236}">
                <a16:creationId xmlns:a16="http://schemas.microsoft.com/office/drawing/2014/main" id="{D7D301CB-DA88-F9F6-2D74-4CFE1CB2F4BF}"/>
              </a:ext>
            </a:extLst>
          </p:cNvPr>
          <p:cNvSpPr/>
          <p:nvPr/>
        </p:nvSpPr>
        <p:spPr>
          <a:xfrm>
            <a:off x="10252954" y="5632811"/>
            <a:ext cx="1067227" cy="3015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 name="Рисунок 24" descr="Изображение выглядит как текст, снимок экрана, Шрифт, число&#10;&#10;Содержимое, созданное искусственным интеллектом, может быть неверным.">
            <a:extLst>
              <a:ext uri="{FF2B5EF4-FFF2-40B4-BE49-F238E27FC236}">
                <a16:creationId xmlns:a16="http://schemas.microsoft.com/office/drawing/2014/main" id="{B46BE8F1-AC78-9D32-D4A1-4EA0F39093C8}"/>
              </a:ext>
            </a:extLst>
          </p:cNvPr>
          <p:cNvPicPr>
            <a:picLocks noChangeAspect="1"/>
          </p:cNvPicPr>
          <p:nvPr/>
        </p:nvPicPr>
        <p:blipFill>
          <a:blip r:embed="rId5"/>
          <a:stretch>
            <a:fillRect/>
          </a:stretch>
        </p:blipFill>
        <p:spPr>
          <a:xfrm>
            <a:off x="100694" y="712194"/>
            <a:ext cx="2124661" cy="1626694"/>
          </a:xfrm>
          <a:prstGeom prst="rect">
            <a:avLst/>
          </a:prstGeom>
        </p:spPr>
      </p:pic>
      <p:pic>
        <p:nvPicPr>
          <p:cNvPr id="27" name="Рисунок 26" descr="Изображение выглядит как текст, снимок экрана, Шрифт, число&#10;&#10;Содержимое, созданное искусственным интеллектом, может быть неверным.">
            <a:extLst>
              <a:ext uri="{FF2B5EF4-FFF2-40B4-BE49-F238E27FC236}">
                <a16:creationId xmlns:a16="http://schemas.microsoft.com/office/drawing/2014/main" id="{CEAA03FF-DFB8-A96A-87A5-35E4AD92B8D4}"/>
              </a:ext>
            </a:extLst>
          </p:cNvPr>
          <p:cNvPicPr>
            <a:picLocks noChangeAspect="1"/>
          </p:cNvPicPr>
          <p:nvPr/>
        </p:nvPicPr>
        <p:blipFill>
          <a:blip r:embed="rId6"/>
          <a:stretch>
            <a:fillRect/>
          </a:stretch>
        </p:blipFill>
        <p:spPr>
          <a:xfrm>
            <a:off x="2317632" y="740992"/>
            <a:ext cx="2124662" cy="1626694"/>
          </a:xfrm>
          <a:prstGeom prst="rect">
            <a:avLst/>
          </a:prstGeom>
        </p:spPr>
      </p:pic>
      <p:pic>
        <p:nvPicPr>
          <p:cNvPr id="29" name="Рисунок 28" descr="Изображение выглядит как текст, Шрифт, снимок экрана, число&#10;&#10;Содержимое, созданное искусственным интеллектом, может быть неверным.">
            <a:extLst>
              <a:ext uri="{FF2B5EF4-FFF2-40B4-BE49-F238E27FC236}">
                <a16:creationId xmlns:a16="http://schemas.microsoft.com/office/drawing/2014/main" id="{741D4F82-C009-63AE-E457-69C6DF5015B0}"/>
              </a:ext>
            </a:extLst>
          </p:cNvPr>
          <p:cNvPicPr>
            <a:picLocks noChangeAspect="1"/>
          </p:cNvPicPr>
          <p:nvPr/>
        </p:nvPicPr>
        <p:blipFill>
          <a:blip r:embed="rId7"/>
          <a:stretch>
            <a:fillRect/>
          </a:stretch>
        </p:blipFill>
        <p:spPr>
          <a:xfrm>
            <a:off x="4496715" y="700625"/>
            <a:ext cx="2124662" cy="1626694"/>
          </a:xfrm>
          <a:prstGeom prst="rect">
            <a:avLst/>
          </a:prstGeom>
        </p:spPr>
      </p:pic>
      <p:pic>
        <p:nvPicPr>
          <p:cNvPr id="31" name="Рисунок 30" descr="Изображение выглядит как текст, снимок экрана, Шрифт, число&#10;&#10;Содержимое, созданное искусственным интеллектом, может быть неверным.">
            <a:extLst>
              <a:ext uri="{FF2B5EF4-FFF2-40B4-BE49-F238E27FC236}">
                <a16:creationId xmlns:a16="http://schemas.microsoft.com/office/drawing/2014/main" id="{5FE102B0-4642-D255-6C4B-83AD07699426}"/>
              </a:ext>
            </a:extLst>
          </p:cNvPr>
          <p:cNvPicPr>
            <a:picLocks noChangeAspect="1"/>
          </p:cNvPicPr>
          <p:nvPr/>
        </p:nvPicPr>
        <p:blipFill>
          <a:blip r:embed="rId8"/>
          <a:stretch>
            <a:fillRect/>
          </a:stretch>
        </p:blipFill>
        <p:spPr>
          <a:xfrm>
            <a:off x="79352" y="2199567"/>
            <a:ext cx="2177978" cy="1626694"/>
          </a:xfrm>
          <a:prstGeom prst="rect">
            <a:avLst/>
          </a:prstGeom>
        </p:spPr>
      </p:pic>
      <p:pic>
        <p:nvPicPr>
          <p:cNvPr id="33" name="Рисунок 32" descr="Изображение выглядит как текст, снимок экрана, Шрифт, линия&#10;&#10;Содержимое, созданное искусственным интеллектом, может быть неверным.">
            <a:extLst>
              <a:ext uri="{FF2B5EF4-FFF2-40B4-BE49-F238E27FC236}">
                <a16:creationId xmlns:a16="http://schemas.microsoft.com/office/drawing/2014/main" id="{3847019D-E1D8-7B65-839F-40BC529F9BB1}"/>
              </a:ext>
            </a:extLst>
          </p:cNvPr>
          <p:cNvPicPr>
            <a:picLocks noChangeAspect="1"/>
          </p:cNvPicPr>
          <p:nvPr/>
        </p:nvPicPr>
        <p:blipFill>
          <a:blip r:embed="rId9"/>
          <a:stretch>
            <a:fillRect/>
          </a:stretch>
        </p:blipFill>
        <p:spPr>
          <a:xfrm>
            <a:off x="2317802" y="2224322"/>
            <a:ext cx="2124322" cy="1583971"/>
          </a:xfrm>
          <a:prstGeom prst="rect">
            <a:avLst/>
          </a:prstGeom>
        </p:spPr>
      </p:pic>
      <p:pic>
        <p:nvPicPr>
          <p:cNvPr id="35" name="Рисунок 34" descr="Изображение выглядит как текст, снимок экрана, Шрифт, линия&#10;&#10;Содержимое, созданное искусственным интеллектом, может быть неверным.">
            <a:extLst>
              <a:ext uri="{FF2B5EF4-FFF2-40B4-BE49-F238E27FC236}">
                <a16:creationId xmlns:a16="http://schemas.microsoft.com/office/drawing/2014/main" id="{5E3291D6-4AC7-8E39-5F5F-8990C43D60F7}"/>
              </a:ext>
            </a:extLst>
          </p:cNvPr>
          <p:cNvPicPr>
            <a:picLocks noChangeAspect="1"/>
          </p:cNvPicPr>
          <p:nvPr/>
        </p:nvPicPr>
        <p:blipFill>
          <a:blip r:embed="rId10"/>
          <a:stretch>
            <a:fillRect/>
          </a:stretch>
        </p:blipFill>
        <p:spPr>
          <a:xfrm>
            <a:off x="82993" y="3698256"/>
            <a:ext cx="2177670" cy="1623749"/>
          </a:xfrm>
          <a:prstGeom prst="rect">
            <a:avLst/>
          </a:prstGeom>
        </p:spPr>
      </p:pic>
      <p:pic>
        <p:nvPicPr>
          <p:cNvPr id="41" name="Рисунок 40" descr="Изображение выглядит как текст, снимок экрана, Шрифт, число&#10;&#10;Содержимое, созданное искусственным интеллектом, может быть неверным.">
            <a:extLst>
              <a:ext uri="{FF2B5EF4-FFF2-40B4-BE49-F238E27FC236}">
                <a16:creationId xmlns:a16="http://schemas.microsoft.com/office/drawing/2014/main" id="{150FD1AF-1171-505B-2B6F-5485006B15CC}"/>
              </a:ext>
            </a:extLst>
          </p:cNvPr>
          <p:cNvPicPr>
            <a:picLocks noChangeAspect="1"/>
          </p:cNvPicPr>
          <p:nvPr/>
        </p:nvPicPr>
        <p:blipFill>
          <a:blip r:embed="rId11"/>
          <a:stretch>
            <a:fillRect/>
          </a:stretch>
        </p:blipFill>
        <p:spPr>
          <a:xfrm>
            <a:off x="72957" y="5175297"/>
            <a:ext cx="2198100" cy="1644463"/>
          </a:xfrm>
          <a:prstGeom prst="rect">
            <a:avLst/>
          </a:prstGeom>
        </p:spPr>
      </p:pic>
      <p:pic>
        <p:nvPicPr>
          <p:cNvPr id="51" name="Рисунок 50" descr="Изображение выглядит как текст, снимок экрана, Шрифт, число&#10;&#10;Содержимое, созданное искусственным интеллектом, может быть неверным.">
            <a:extLst>
              <a:ext uri="{FF2B5EF4-FFF2-40B4-BE49-F238E27FC236}">
                <a16:creationId xmlns:a16="http://schemas.microsoft.com/office/drawing/2014/main" id="{B974412A-3E9E-35CF-46A4-0F26784FAEC3}"/>
              </a:ext>
            </a:extLst>
          </p:cNvPr>
          <p:cNvPicPr>
            <a:picLocks noChangeAspect="1"/>
          </p:cNvPicPr>
          <p:nvPr/>
        </p:nvPicPr>
        <p:blipFill>
          <a:blip r:embed="rId12"/>
          <a:stretch>
            <a:fillRect/>
          </a:stretch>
        </p:blipFill>
        <p:spPr>
          <a:xfrm>
            <a:off x="2317941" y="3683950"/>
            <a:ext cx="2128794" cy="1587305"/>
          </a:xfrm>
          <a:prstGeom prst="rect">
            <a:avLst/>
          </a:prstGeom>
        </p:spPr>
      </p:pic>
      <p:pic>
        <p:nvPicPr>
          <p:cNvPr id="56" name="Рисунок 55">
            <a:extLst>
              <a:ext uri="{FF2B5EF4-FFF2-40B4-BE49-F238E27FC236}">
                <a16:creationId xmlns:a16="http://schemas.microsoft.com/office/drawing/2014/main" id="{68E0DD52-FB3A-D957-E978-14983F7C221F}"/>
              </a:ext>
            </a:extLst>
          </p:cNvPr>
          <p:cNvPicPr>
            <a:picLocks noChangeAspect="1"/>
          </p:cNvPicPr>
          <p:nvPr/>
        </p:nvPicPr>
        <p:blipFill>
          <a:blip r:embed="rId13"/>
          <a:stretch>
            <a:fillRect/>
          </a:stretch>
        </p:blipFill>
        <p:spPr>
          <a:xfrm>
            <a:off x="2317631" y="5140500"/>
            <a:ext cx="2148211" cy="1604462"/>
          </a:xfrm>
          <a:prstGeom prst="rect">
            <a:avLst/>
          </a:prstGeom>
        </p:spPr>
      </p:pic>
      <p:pic>
        <p:nvPicPr>
          <p:cNvPr id="65" name="Рисунок 64" descr="Изображение выглядит как текст, Шрифт, снимок экрана, линия&#10;&#10;Содержимое, созданное искусственным интеллектом, может быть неверным.">
            <a:extLst>
              <a:ext uri="{FF2B5EF4-FFF2-40B4-BE49-F238E27FC236}">
                <a16:creationId xmlns:a16="http://schemas.microsoft.com/office/drawing/2014/main" id="{A6AD915E-7ED6-40F7-F3FF-DE027965D7B0}"/>
              </a:ext>
            </a:extLst>
          </p:cNvPr>
          <p:cNvPicPr>
            <a:picLocks noChangeAspect="1"/>
          </p:cNvPicPr>
          <p:nvPr/>
        </p:nvPicPr>
        <p:blipFill>
          <a:blip r:embed="rId14"/>
          <a:stretch>
            <a:fillRect/>
          </a:stretch>
        </p:blipFill>
        <p:spPr>
          <a:xfrm>
            <a:off x="4499213" y="2192876"/>
            <a:ext cx="2148211" cy="1604462"/>
          </a:xfrm>
          <a:prstGeom prst="rect">
            <a:avLst/>
          </a:prstGeom>
        </p:spPr>
      </p:pic>
      <p:pic>
        <p:nvPicPr>
          <p:cNvPr id="52" name="Рисунок 51" descr="Изображение выглядит как текст, снимок экрана, Шрифт, число&#10;&#10;Содержимое, созданное искусственным интеллектом, может быть неверным.">
            <a:extLst>
              <a:ext uri="{FF2B5EF4-FFF2-40B4-BE49-F238E27FC236}">
                <a16:creationId xmlns:a16="http://schemas.microsoft.com/office/drawing/2014/main" id="{ABCC02F4-E476-B44D-C9D9-D0D0AC3FAE2F}"/>
              </a:ext>
            </a:extLst>
          </p:cNvPr>
          <p:cNvPicPr>
            <a:picLocks noChangeAspect="1"/>
          </p:cNvPicPr>
          <p:nvPr/>
        </p:nvPicPr>
        <p:blipFill>
          <a:blip r:embed="rId15"/>
          <a:stretch>
            <a:fillRect/>
          </a:stretch>
        </p:blipFill>
        <p:spPr>
          <a:xfrm>
            <a:off x="4500352" y="3666752"/>
            <a:ext cx="2124322" cy="1586619"/>
          </a:xfrm>
          <a:prstGeom prst="rect">
            <a:avLst/>
          </a:prstGeom>
        </p:spPr>
      </p:pic>
      <p:pic>
        <p:nvPicPr>
          <p:cNvPr id="63" name="Рисунок 62" descr="Изображение выглядит как текст, снимок экрана, Шрифт, линия&#10;&#10;Содержимое, созданное искусственным интеллектом, может быть неверным.">
            <a:extLst>
              <a:ext uri="{FF2B5EF4-FFF2-40B4-BE49-F238E27FC236}">
                <a16:creationId xmlns:a16="http://schemas.microsoft.com/office/drawing/2014/main" id="{BDA0D7AA-25E5-9B7F-81BA-C8BBBD8A0850}"/>
              </a:ext>
            </a:extLst>
          </p:cNvPr>
          <p:cNvPicPr>
            <a:picLocks noChangeAspect="1"/>
          </p:cNvPicPr>
          <p:nvPr/>
        </p:nvPicPr>
        <p:blipFill>
          <a:blip r:embed="rId16"/>
          <a:stretch>
            <a:fillRect/>
          </a:stretch>
        </p:blipFill>
        <p:spPr>
          <a:xfrm>
            <a:off x="4477602" y="5129545"/>
            <a:ext cx="2124321" cy="1586619"/>
          </a:xfrm>
          <a:prstGeom prst="rect">
            <a:avLst/>
          </a:prstGeom>
        </p:spPr>
      </p:pic>
      <p:sp>
        <p:nvSpPr>
          <p:cNvPr id="66" name="Прямоугольник: скругленные углы 65">
            <a:extLst>
              <a:ext uri="{FF2B5EF4-FFF2-40B4-BE49-F238E27FC236}">
                <a16:creationId xmlns:a16="http://schemas.microsoft.com/office/drawing/2014/main" id="{7327EDF8-0138-B6D9-CFBB-3C33832BB755}"/>
              </a:ext>
            </a:extLst>
          </p:cNvPr>
          <p:cNvSpPr/>
          <p:nvPr/>
        </p:nvSpPr>
        <p:spPr>
          <a:xfrm>
            <a:off x="1268405" y="87405"/>
            <a:ext cx="9655189" cy="461665"/>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b="1" dirty="0">
                <a:latin typeface="Times New Roman" panose="02020603050405020304" pitchFamily="18" charset="0"/>
                <a:cs typeface="Times New Roman" panose="02020603050405020304" pitchFamily="18" charset="0"/>
              </a:rPr>
              <a:t>Оцінка точності прогнозування на синтетичних даних</a:t>
            </a:r>
            <a:endParaRPr lang="uk-UA" sz="3000" noProof="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95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скругленные углы 1">
                <a:extLst>
                  <a:ext uri="{FF2B5EF4-FFF2-40B4-BE49-F238E27FC236}">
                    <a16:creationId xmlns:a16="http://schemas.microsoft.com/office/drawing/2014/main" id="{756BB74E-837C-A248-2F04-DF11D9BCABC2}"/>
                  </a:ext>
                </a:extLst>
              </p:cNvPr>
              <p:cNvSpPr/>
              <p:nvPr/>
            </p:nvSpPr>
            <p:spPr>
              <a:xfrm>
                <a:off x="72957" y="109078"/>
                <a:ext cx="12046085" cy="60311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a:latin typeface="Times New Roman" panose="02020603050405020304" pitchFamily="18" charset="0"/>
                    <a:cs typeface="Times New Roman" panose="02020603050405020304" pitchFamily="18" charset="0"/>
                  </a:rPr>
                  <a:t>Застосування </a:t>
                </a:r>
                <a:r>
                  <a:rPr lang="ru-RU" sz="3000" dirty="0" err="1">
                    <a:latin typeface="Times New Roman" panose="02020603050405020304" pitchFamily="18" charset="0"/>
                    <a:cs typeface="Times New Roman" panose="02020603050405020304" pitchFamily="18" charset="0"/>
                  </a:rPr>
                  <a:t>глибоких</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нейронних</a:t>
                </a:r>
                <a:r>
                  <a:rPr lang="ru-RU" sz="3000" dirty="0">
                    <a:latin typeface="Times New Roman" panose="02020603050405020304" pitchFamily="18" charset="0"/>
                    <a:cs typeface="Times New Roman" panose="02020603050405020304" pitchFamily="18" charset="0"/>
                  </a:rPr>
                  <a:t> мереж до </a:t>
                </a:r>
                <a:r>
                  <a:rPr lang="ru-RU" sz="3000" dirty="0" err="1">
                    <a:latin typeface="Times New Roman" panose="02020603050405020304" pitchFamily="18" charset="0"/>
                    <a:cs typeface="Times New Roman" panose="02020603050405020304" pitchFamily="18" charset="0"/>
                  </a:rPr>
                  <a:t>оцінки</a:t>
                </a:r>
                <a:r>
                  <a:rPr lang="ru-RU" sz="3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3000" i="1" smtClean="0">
                            <a:latin typeface="Cambria Math" panose="02040503050406030204" pitchFamily="18" charset="0"/>
                            <a:cs typeface="Times New Roman" panose="02020603050405020304" pitchFamily="18" charset="0"/>
                          </a:rPr>
                        </m:ctrlPr>
                      </m:sSubPr>
                      <m:e>
                        <m:r>
                          <a:rPr lang="en-US" sz="3000" b="0" i="1" smtClean="0">
                            <a:latin typeface="Cambria Math" panose="02040503050406030204" pitchFamily="18" charset="0"/>
                            <a:cs typeface="Times New Roman" panose="02020603050405020304" pitchFamily="18" charset="0"/>
                          </a:rPr>
                          <m:t>𝑁</m:t>
                        </m:r>
                      </m:e>
                      <m:sub>
                        <m:r>
                          <m:rPr>
                            <m:sty m:val="p"/>
                          </m:rPr>
                          <a:rPr lang="en-US" sz="3000" b="0" i="0" smtClean="0">
                            <a:latin typeface="Cambria Math" panose="02040503050406030204" pitchFamily="18" charset="0"/>
                            <a:cs typeface="Times New Roman" panose="02020603050405020304" pitchFamily="18" charset="0"/>
                          </a:rPr>
                          <m:t>Fe</m:t>
                        </m:r>
                      </m:sub>
                    </m:sSub>
                  </m:oMath>
                </a14:m>
                <a:r>
                  <a:rPr lang="ru-RU" sz="3000" dirty="0">
                    <a:latin typeface="Times New Roman" panose="02020603050405020304" pitchFamily="18" charset="0"/>
                    <a:cs typeface="Times New Roman" panose="02020603050405020304" pitchFamily="18" charset="0"/>
                  </a:rPr>
                  <a:t> за величиною </a:t>
                </a:r>
                <a:r>
                  <a:rPr lang="en-US" sz="3000" i="1" dirty="0">
                    <a:latin typeface="Times New Roman" panose="02020603050405020304" pitchFamily="18" charset="0"/>
                    <a:cs typeface="Times New Roman" panose="02020603050405020304" pitchFamily="18" charset="0"/>
                  </a:rPr>
                  <a:t>n</a:t>
                </a:r>
                <a:endParaRPr lang="uk-UA" sz="3000" i="1" noProof="0" dirty="0">
                  <a:latin typeface="Times New Roman" panose="02020603050405020304" pitchFamily="18" charset="0"/>
                  <a:cs typeface="Times New Roman" panose="02020603050405020304" pitchFamily="18" charset="0"/>
                </a:endParaRPr>
              </a:p>
            </p:txBody>
          </p:sp>
        </mc:Choice>
        <mc:Fallback xmlns="">
          <p:sp>
            <p:nvSpPr>
              <p:cNvPr id="2" name="Прямоугольник: скругленные углы 1">
                <a:extLst>
                  <a:ext uri="{FF2B5EF4-FFF2-40B4-BE49-F238E27FC236}">
                    <a16:creationId xmlns:a16="http://schemas.microsoft.com/office/drawing/2014/main" id="{756BB74E-837C-A248-2F04-DF11D9BCABC2}"/>
                  </a:ext>
                </a:extLst>
              </p:cNvPr>
              <p:cNvSpPr>
                <a:spLocks noRot="1" noChangeAspect="1" noMove="1" noResize="1" noEditPoints="1" noAdjustHandles="1" noChangeArrowheads="1" noChangeShapeType="1" noTextEdit="1"/>
              </p:cNvSpPr>
              <p:nvPr/>
            </p:nvSpPr>
            <p:spPr>
              <a:xfrm>
                <a:off x="72957" y="109078"/>
                <a:ext cx="12046085" cy="603116"/>
              </a:xfrm>
              <a:prstGeom prst="roundRect">
                <a:avLst/>
              </a:prstGeom>
              <a:blipFill>
                <a:blip r:embed="rId2"/>
                <a:stretch>
                  <a:fillRect l="-506" t="-7921" r="-455" b="-24752"/>
                </a:stretch>
              </a:blipFill>
            </p:spPr>
            <p:txBody>
              <a:bodyPr/>
              <a:lstStyle/>
              <a:p>
                <a:r>
                  <a:rPr lang="ru-RU">
                    <a:noFill/>
                  </a:rPr>
                  <a:t> </a:t>
                </a:r>
              </a:p>
            </p:txBody>
          </p:sp>
        </mc:Fallback>
      </mc:AlternateContent>
      <p:sp>
        <p:nvSpPr>
          <p:cNvPr id="4" name="TextBox 3">
            <a:extLst>
              <a:ext uri="{FF2B5EF4-FFF2-40B4-BE49-F238E27FC236}">
                <a16:creationId xmlns:a16="http://schemas.microsoft.com/office/drawing/2014/main" id="{6D2D45EF-9EB7-4971-ABA7-EEDE944E4552}"/>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17</a:t>
            </a:r>
            <a:endParaRPr lang="ru-RU" sz="2800" dirty="0">
              <a:latin typeface="Times New Roman" panose="02020603050405020304" pitchFamily="18" charset="0"/>
              <a:cs typeface="Times New Roman" panose="02020603050405020304" pitchFamily="18" charset="0"/>
            </a:endParaRPr>
          </a:p>
        </p:txBody>
      </p:sp>
      <p:pic>
        <p:nvPicPr>
          <p:cNvPr id="6" name="Рисунок 5" descr="Изображение выглядит как текст, линия, снимок экрана, График&#10;&#10;Содержимое, созданное искусственным интеллектом, может быть неверным.">
            <a:extLst>
              <a:ext uri="{FF2B5EF4-FFF2-40B4-BE49-F238E27FC236}">
                <a16:creationId xmlns:a16="http://schemas.microsoft.com/office/drawing/2014/main" id="{98D0FDD6-F269-239C-BEB2-533465DF2D09}"/>
              </a:ext>
            </a:extLst>
          </p:cNvPr>
          <p:cNvPicPr>
            <a:picLocks noChangeAspect="1"/>
          </p:cNvPicPr>
          <p:nvPr/>
        </p:nvPicPr>
        <p:blipFill>
          <a:blip r:embed="rId3"/>
          <a:stretch>
            <a:fillRect/>
          </a:stretch>
        </p:blipFill>
        <p:spPr>
          <a:xfrm>
            <a:off x="167807" y="1470454"/>
            <a:ext cx="5883167" cy="1978442"/>
          </a:xfrm>
          <a:prstGeom prst="rect">
            <a:avLst/>
          </a:prstGeom>
        </p:spPr>
      </p:pic>
      <p:pic>
        <p:nvPicPr>
          <p:cNvPr id="10" name="Рисунок 9" descr="Изображение выглядит как текст, линия, снимок экрана, График&#10;&#10;Содержимое, созданное искусственным интеллектом, может быть неверным.">
            <a:extLst>
              <a:ext uri="{FF2B5EF4-FFF2-40B4-BE49-F238E27FC236}">
                <a16:creationId xmlns:a16="http://schemas.microsoft.com/office/drawing/2014/main" id="{E46B57C2-0979-FDC7-63E4-FACCFE2F3798}"/>
              </a:ext>
            </a:extLst>
          </p:cNvPr>
          <p:cNvPicPr>
            <a:picLocks noChangeAspect="1"/>
          </p:cNvPicPr>
          <p:nvPr/>
        </p:nvPicPr>
        <p:blipFill>
          <a:blip r:embed="rId4"/>
          <a:stretch>
            <a:fillRect/>
          </a:stretch>
        </p:blipFill>
        <p:spPr>
          <a:xfrm>
            <a:off x="172684" y="4108842"/>
            <a:ext cx="5883167" cy="2021273"/>
          </a:xfrm>
          <a:prstGeom prst="rect">
            <a:avLst/>
          </a:prstGeom>
        </p:spPr>
      </p:pic>
      <p:pic>
        <p:nvPicPr>
          <p:cNvPr id="13" name="Рисунок 12" descr="Изображение выглядит как текст, линия, снимок экрана, График&#10;&#10;Содержимое, созданное искусственным интеллектом, может быть неверным.">
            <a:extLst>
              <a:ext uri="{FF2B5EF4-FFF2-40B4-BE49-F238E27FC236}">
                <a16:creationId xmlns:a16="http://schemas.microsoft.com/office/drawing/2014/main" id="{43F96074-BFEB-9C43-77E2-EF4292420FEE}"/>
              </a:ext>
            </a:extLst>
          </p:cNvPr>
          <p:cNvPicPr>
            <a:picLocks noChangeAspect="1"/>
          </p:cNvPicPr>
          <p:nvPr/>
        </p:nvPicPr>
        <p:blipFill>
          <a:blip r:embed="rId5"/>
          <a:stretch>
            <a:fillRect/>
          </a:stretch>
        </p:blipFill>
        <p:spPr>
          <a:xfrm>
            <a:off x="6190850" y="1470455"/>
            <a:ext cx="5755164" cy="1978442"/>
          </a:xfrm>
          <a:prstGeom prst="rect">
            <a:avLst/>
          </a:prstGeom>
        </p:spPr>
      </p:pic>
      <p:pic>
        <p:nvPicPr>
          <p:cNvPr id="15" name="Рисунок 14" descr="Изображение выглядит как текст, линия, снимок экрана, График&#10;&#10;Содержимое, созданное искусственным интеллектом, может быть неверным.">
            <a:extLst>
              <a:ext uri="{FF2B5EF4-FFF2-40B4-BE49-F238E27FC236}">
                <a16:creationId xmlns:a16="http://schemas.microsoft.com/office/drawing/2014/main" id="{BFECBDB1-07EE-B2CF-0BCC-4377ED43A13C}"/>
              </a:ext>
            </a:extLst>
          </p:cNvPr>
          <p:cNvPicPr>
            <a:picLocks noChangeAspect="1"/>
          </p:cNvPicPr>
          <p:nvPr/>
        </p:nvPicPr>
        <p:blipFill>
          <a:blip r:embed="rId6"/>
          <a:stretch>
            <a:fillRect/>
          </a:stretch>
        </p:blipFill>
        <p:spPr>
          <a:xfrm>
            <a:off x="6195726" y="4108842"/>
            <a:ext cx="5750288" cy="2021273"/>
          </a:xfrm>
          <a:prstGeom prst="rect">
            <a:avLst/>
          </a:prstGeom>
        </p:spPr>
      </p:pic>
    </p:spTree>
    <p:extLst>
      <p:ext uri="{BB962C8B-B14F-4D97-AF65-F5344CB8AC3E}">
        <p14:creationId xmlns:p14="http://schemas.microsoft.com/office/powerpoint/2010/main" val="2710096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скругленные углы 1">
                <a:extLst>
                  <a:ext uri="{FF2B5EF4-FFF2-40B4-BE49-F238E27FC236}">
                    <a16:creationId xmlns:a16="http://schemas.microsoft.com/office/drawing/2014/main" id="{E767BB8D-45F3-D7DA-66C0-4EA4536ED6BC}"/>
                  </a:ext>
                </a:extLst>
              </p:cNvPr>
              <p:cNvSpPr/>
              <p:nvPr/>
            </p:nvSpPr>
            <p:spPr>
              <a:xfrm>
                <a:off x="72957" y="109078"/>
                <a:ext cx="12046085" cy="60311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a:latin typeface="Times New Roman" panose="02020603050405020304" pitchFamily="18" charset="0"/>
                    <a:cs typeface="Times New Roman" panose="02020603050405020304" pitchFamily="18" charset="0"/>
                  </a:rPr>
                  <a:t>Застосування </a:t>
                </a:r>
                <a:r>
                  <a:rPr lang="ru-RU" sz="3000" dirty="0" err="1">
                    <a:latin typeface="Times New Roman" panose="02020603050405020304" pitchFamily="18" charset="0"/>
                    <a:cs typeface="Times New Roman" panose="02020603050405020304" pitchFamily="18" charset="0"/>
                  </a:rPr>
                  <a:t>глибоких</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нейронних</a:t>
                </a:r>
                <a:r>
                  <a:rPr lang="ru-RU" sz="3000" dirty="0">
                    <a:latin typeface="Times New Roman" panose="02020603050405020304" pitchFamily="18" charset="0"/>
                    <a:cs typeface="Times New Roman" panose="02020603050405020304" pitchFamily="18" charset="0"/>
                  </a:rPr>
                  <a:t> мереж до </a:t>
                </a:r>
                <a:r>
                  <a:rPr lang="ru-RU" sz="3000" dirty="0" err="1">
                    <a:latin typeface="Times New Roman" panose="02020603050405020304" pitchFamily="18" charset="0"/>
                    <a:cs typeface="Times New Roman" panose="02020603050405020304" pitchFamily="18" charset="0"/>
                  </a:rPr>
                  <a:t>оцінки</a:t>
                </a:r>
                <a:r>
                  <a:rPr lang="ru-RU" sz="3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3000" i="1" smtClean="0">
                            <a:latin typeface="Cambria Math" panose="02040503050406030204" pitchFamily="18" charset="0"/>
                            <a:cs typeface="Times New Roman" panose="02020603050405020304" pitchFamily="18" charset="0"/>
                          </a:rPr>
                        </m:ctrlPr>
                      </m:sSubPr>
                      <m:e>
                        <m:r>
                          <a:rPr lang="en-US" sz="3000" b="0" i="1" smtClean="0">
                            <a:latin typeface="Cambria Math" panose="02040503050406030204" pitchFamily="18" charset="0"/>
                            <a:cs typeface="Times New Roman" panose="02020603050405020304" pitchFamily="18" charset="0"/>
                          </a:rPr>
                          <m:t>𝑁</m:t>
                        </m:r>
                      </m:e>
                      <m:sub>
                        <m:r>
                          <m:rPr>
                            <m:sty m:val="p"/>
                          </m:rPr>
                          <a:rPr lang="en-US" sz="3000" b="0" i="0" smtClean="0">
                            <a:latin typeface="Cambria Math" panose="02040503050406030204" pitchFamily="18" charset="0"/>
                            <a:cs typeface="Times New Roman" panose="02020603050405020304" pitchFamily="18" charset="0"/>
                          </a:rPr>
                          <m:t>Fe</m:t>
                        </m:r>
                      </m:sub>
                    </m:sSub>
                  </m:oMath>
                </a14:m>
                <a:r>
                  <a:rPr lang="ru-RU" sz="3000" dirty="0">
                    <a:latin typeface="Times New Roman" panose="02020603050405020304" pitchFamily="18" charset="0"/>
                    <a:cs typeface="Times New Roman" panose="02020603050405020304" pitchFamily="18" charset="0"/>
                  </a:rPr>
                  <a:t> за величиною </a:t>
                </a:r>
                <a:r>
                  <a:rPr lang="en-US" sz="3000" i="1" dirty="0">
                    <a:latin typeface="Times New Roman" panose="02020603050405020304" pitchFamily="18" charset="0"/>
                    <a:cs typeface="Times New Roman" panose="02020603050405020304" pitchFamily="18" charset="0"/>
                  </a:rPr>
                  <a:t>n</a:t>
                </a:r>
                <a:endParaRPr lang="uk-UA" sz="3000" i="1" noProof="0" dirty="0">
                  <a:latin typeface="Times New Roman" panose="02020603050405020304" pitchFamily="18" charset="0"/>
                  <a:cs typeface="Times New Roman" panose="02020603050405020304" pitchFamily="18" charset="0"/>
                </a:endParaRPr>
              </a:p>
            </p:txBody>
          </p:sp>
        </mc:Choice>
        <mc:Fallback xmlns="">
          <p:sp>
            <p:nvSpPr>
              <p:cNvPr id="2" name="Прямоугольник: скругленные углы 1">
                <a:extLst>
                  <a:ext uri="{FF2B5EF4-FFF2-40B4-BE49-F238E27FC236}">
                    <a16:creationId xmlns:a16="http://schemas.microsoft.com/office/drawing/2014/main" id="{E767BB8D-45F3-D7DA-66C0-4EA4536ED6BC}"/>
                  </a:ext>
                </a:extLst>
              </p:cNvPr>
              <p:cNvSpPr>
                <a:spLocks noRot="1" noChangeAspect="1" noMove="1" noResize="1" noEditPoints="1" noAdjustHandles="1" noChangeArrowheads="1" noChangeShapeType="1" noTextEdit="1"/>
              </p:cNvSpPr>
              <p:nvPr/>
            </p:nvSpPr>
            <p:spPr>
              <a:xfrm>
                <a:off x="72957" y="109078"/>
                <a:ext cx="12046085" cy="603116"/>
              </a:xfrm>
              <a:prstGeom prst="roundRect">
                <a:avLst/>
              </a:prstGeom>
              <a:blipFill>
                <a:blip r:embed="rId2"/>
                <a:stretch>
                  <a:fillRect l="-506" t="-7921" r="-455" b="-24752"/>
                </a:stretch>
              </a:blipFill>
            </p:spPr>
            <p:txBody>
              <a:bodyPr/>
              <a:lstStyle/>
              <a:p>
                <a:r>
                  <a:rPr lang="ru-RU">
                    <a:noFill/>
                  </a:rPr>
                  <a:t> </a:t>
                </a:r>
              </a:p>
            </p:txBody>
          </p:sp>
        </mc:Fallback>
      </mc:AlternateContent>
      <p:sp>
        <p:nvSpPr>
          <p:cNvPr id="3" name="Прямоугольник: скругленные углы 2">
            <a:extLst>
              <a:ext uri="{FF2B5EF4-FFF2-40B4-BE49-F238E27FC236}">
                <a16:creationId xmlns:a16="http://schemas.microsoft.com/office/drawing/2014/main" id="{824233DE-0A31-8FC7-9F6B-CA3892B296C7}"/>
              </a:ext>
            </a:extLst>
          </p:cNvPr>
          <p:cNvSpPr/>
          <p:nvPr/>
        </p:nvSpPr>
        <p:spPr>
          <a:xfrm>
            <a:off x="152344" y="1250463"/>
            <a:ext cx="8254099" cy="461665"/>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b="1" dirty="0">
                <a:latin typeface="Times New Roman" panose="02020603050405020304" pitchFamily="18" charset="0"/>
                <a:cs typeface="Times New Roman" panose="02020603050405020304" pitchFamily="18" charset="0"/>
              </a:rPr>
              <a:t>Оцінка точності на експериментальних даних</a:t>
            </a:r>
            <a:endParaRPr lang="uk-UA" sz="3000" noProof="0" dirty="0">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C4371AFB-C489-F360-A723-3A3D25257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805" y="2135709"/>
            <a:ext cx="4233309" cy="31778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28D0F9-57A3-F83F-F22E-2E0FE5E08161}"/>
                  </a:ext>
                </a:extLst>
              </p:cNvPr>
              <p:cNvSpPr txBox="1"/>
              <p:nvPr/>
            </p:nvSpPr>
            <p:spPr>
              <a:xfrm>
                <a:off x="8406443" y="1440775"/>
                <a:ext cx="3324227" cy="694934"/>
              </a:xfrm>
              <a:prstGeom prst="rect">
                <a:avLst/>
              </a:prstGeom>
              <a:noFill/>
            </p:spPr>
            <p:txBody>
              <a:bodyPr wrap="square">
                <a:spAutoFit/>
              </a:bodyPr>
              <a:lstStyle/>
              <a:p>
                <a:pPr algn="ctr"/>
                <a:r>
                  <a:rPr lang="uk-UA" sz="1800" dirty="0">
                    <a:effectLst/>
                    <a:latin typeface="Times New Roman" panose="02020603050405020304" pitchFamily="18" charset="0"/>
                    <a:ea typeface="Calibri" panose="020F0502020204030204" pitchFamily="34" charset="0"/>
                  </a:rPr>
                  <a:t>ВАХ</a:t>
                </a:r>
                <a:r>
                  <a:rPr lang="uk-UA" dirty="0">
                    <a:latin typeface="Times New Roman" panose="02020603050405020304" pitchFamily="18" charset="0"/>
                    <a:ea typeface="Calibri" panose="020F0502020204030204" pitchFamily="34" charset="0"/>
                  </a:rPr>
                  <a:t> </a:t>
                </a:r>
                <a:r>
                  <a:rPr lang="uk-UA" sz="1800" dirty="0">
                    <a:effectLst/>
                    <a:latin typeface="Times New Roman" panose="02020603050405020304" pitchFamily="18" charset="0"/>
                    <a:ea typeface="Calibri" panose="020F0502020204030204" pitchFamily="34" charset="0"/>
                  </a:rPr>
                  <a:t>для зразка з </a:t>
                </a:r>
              </a:p>
              <a:p>
                <a:pPr algn="ctr"/>
                <a14:m>
                  <m:oMath xmlns:m="http://schemas.openxmlformats.org/officeDocument/2006/math">
                    <m:sSub>
                      <m:sSubPr>
                        <m:ctrlPr>
                          <a:rPr lang="ru-RU" i="1">
                            <a:effectLst/>
                            <a:latin typeface="Cambria Math" panose="02040503050406030204" pitchFamily="18" charset="0"/>
                            <a:cs typeface="Times New Roman" panose="02020603050405020304" pitchFamily="18" charset="0"/>
                          </a:rPr>
                        </m:ctrlPr>
                      </m:sSubPr>
                      <m:e>
                        <m:r>
                          <m:rPr>
                            <m:nor/>
                          </m:rPr>
                          <a:rPr lang="uk-UA" sz="1800" i="1">
                            <a:effectLst/>
                            <a:latin typeface="Times New Roman" panose="02020603050405020304" pitchFamily="18" charset="0"/>
                            <a:ea typeface="Calibri" panose="020F0502020204030204" pitchFamily="34" charset="0"/>
                          </a:rPr>
                          <m:t>N</m:t>
                        </m:r>
                      </m:e>
                      <m:sub>
                        <m:r>
                          <m:rPr>
                            <m:nor/>
                          </m:rPr>
                          <a:rPr lang="uk-UA" sz="1800" baseline="-25000">
                            <a:effectLst/>
                            <a:latin typeface="Times New Roman" panose="02020603050405020304" pitchFamily="18" charset="0"/>
                            <a:ea typeface="Calibri" panose="020F0502020204030204" pitchFamily="34" charset="0"/>
                          </a:rPr>
                          <m:t>Fe</m:t>
                        </m:r>
                        <m:r>
                          <m:rPr>
                            <m:nor/>
                          </m:rPr>
                          <a:rPr lang="uk-UA" sz="1800" baseline="-25000">
                            <a:effectLst/>
                            <a:latin typeface="Times New Roman" panose="02020603050405020304" pitchFamily="18" charset="0"/>
                            <a:ea typeface="Calibri" panose="020F0502020204030204" pitchFamily="34" charset="0"/>
                          </a:rPr>
                          <m:t>,</m:t>
                        </m:r>
                        <m:r>
                          <m:rPr>
                            <m:nor/>
                          </m:rPr>
                          <a:rPr lang="uk-UA" sz="1800" baseline="-25000">
                            <a:effectLst/>
                            <a:latin typeface="Times New Roman" panose="02020603050405020304" pitchFamily="18" charset="0"/>
                            <a:ea typeface="Calibri" panose="020F0502020204030204" pitchFamily="34" charset="0"/>
                          </a:rPr>
                          <m:t>MEAS</m:t>
                        </m:r>
                      </m:sub>
                    </m:sSub>
                    <m:r>
                      <a:rPr lang="uk-UA"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uk-UA" sz="1800" dirty="0">
                    <a:effectLst/>
                    <a:latin typeface="Times New Roman" panose="02020603050405020304" pitchFamily="18" charset="0"/>
                    <a:ea typeface="Calibri" panose="020F0502020204030204" pitchFamily="34" charset="0"/>
                  </a:rPr>
                  <a:t> (2,0 ± 0,4) </a:t>
                </a:r>
                <a14:m>
                  <m:oMath xmlns:m="http://schemas.openxmlformats.org/officeDocument/2006/math">
                    <m:sSup>
                      <m:sSupPr>
                        <m:ctrlPr>
                          <a:rPr lang="ru-RU" i="1">
                            <a:effectLst/>
                            <a:latin typeface="Cambria Math" panose="02040503050406030204" pitchFamily="18" charset="0"/>
                            <a:cs typeface="Times New Roman" panose="02020603050405020304" pitchFamily="18" charset="0"/>
                          </a:rPr>
                        </m:ctrlPr>
                      </m:sSupPr>
                      <m:e>
                        <m:r>
                          <a:rPr lang="uk-UA" sz="1800" i="1">
                            <a:effectLst/>
                            <a:latin typeface="Cambria Math" panose="02040503050406030204" pitchFamily="18" charset="0"/>
                            <a:ea typeface="Calibri" panose="020F0502020204030204" pitchFamily="34" charset="0"/>
                          </a:rPr>
                          <m:t>10</m:t>
                        </m:r>
                      </m:e>
                      <m:sup>
                        <m:r>
                          <a:rPr lang="uk-UA" sz="1800" i="1">
                            <a:effectLst/>
                            <a:latin typeface="Cambria Math" panose="02040503050406030204" pitchFamily="18" charset="0"/>
                            <a:ea typeface="Calibri" panose="020F0502020204030204" pitchFamily="34" charset="0"/>
                          </a:rPr>
                          <m:t>12</m:t>
                        </m:r>
                      </m:sup>
                    </m:sSup>
                    <m:r>
                      <a:rPr lang="uk-UA" sz="1800" i="1">
                        <a:effectLst/>
                        <a:latin typeface="Cambria Math" panose="02040503050406030204" pitchFamily="18" charset="0"/>
                        <a:ea typeface="Calibri" panose="020F0502020204030204" pitchFamily="34" charset="0"/>
                      </a:rPr>
                      <m:t> </m:t>
                    </m:r>
                    <m:sSup>
                      <m:sSupPr>
                        <m:ctrlPr>
                          <a:rPr lang="ru-RU" i="1">
                            <a:effectLst/>
                            <a:latin typeface="Cambria Math" panose="02040503050406030204" pitchFamily="18" charset="0"/>
                            <a:cs typeface="Times New Roman" panose="02020603050405020304" pitchFamily="18" charset="0"/>
                          </a:rPr>
                        </m:ctrlPr>
                      </m:sSupPr>
                      <m:e>
                        <m:r>
                          <m:rPr>
                            <m:nor/>
                          </m:rPr>
                          <a:rPr lang="uk-UA" sz="1800">
                            <a:effectLst/>
                            <a:latin typeface="Times New Roman" panose="02020603050405020304" pitchFamily="18" charset="0"/>
                            <a:ea typeface="Calibri" panose="020F0502020204030204" pitchFamily="34" charset="0"/>
                          </a:rPr>
                          <m:t>см</m:t>
                        </m:r>
                      </m:e>
                      <m:sup>
                        <m:r>
                          <m:rPr>
                            <m:nor/>
                          </m:rPr>
                          <a:rPr lang="uk-UA" sz="1800" i="1">
                            <a:effectLst/>
                            <a:latin typeface="Times New Roman" panose="02020603050405020304" pitchFamily="18" charset="0"/>
                            <a:ea typeface="Calibri" panose="020F0502020204030204" pitchFamily="34" charset="0"/>
                          </a:rPr>
                          <m:t>−</m:t>
                        </m:r>
                        <m:r>
                          <m:rPr>
                            <m:nor/>
                          </m:rPr>
                          <a:rPr lang="uk-UA" sz="1800">
                            <a:effectLst/>
                            <a:latin typeface="Times New Roman" panose="02020603050405020304" pitchFamily="18" charset="0"/>
                            <a:ea typeface="Calibri" panose="020F0502020204030204" pitchFamily="34" charset="0"/>
                          </a:rPr>
                          <m:t>3</m:t>
                        </m:r>
                      </m:sup>
                    </m:sSup>
                  </m:oMath>
                </a14:m>
                <a:endParaRPr lang="ru-RU" dirty="0"/>
              </a:p>
            </p:txBody>
          </p:sp>
        </mc:Choice>
        <mc:Fallback xmlns="">
          <p:sp>
            <p:nvSpPr>
              <p:cNvPr id="7" name="TextBox 6">
                <a:extLst>
                  <a:ext uri="{FF2B5EF4-FFF2-40B4-BE49-F238E27FC236}">
                    <a16:creationId xmlns:a16="http://schemas.microsoft.com/office/drawing/2014/main" id="{8F28D0F9-57A3-F83F-F22E-2E0FE5E08161}"/>
                  </a:ext>
                </a:extLst>
              </p:cNvPr>
              <p:cNvSpPr txBox="1">
                <a:spLocks noRot="1" noChangeAspect="1" noMove="1" noResize="1" noEditPoints="1" noAdjustHandles="1" noChangeArrowheads="1" noChangeShapeType="1" noTextEdit="1"/>
              </p:cNvSpPr>
              <p:nvPr/>
            </p:nvSpPr>
            <p:spPr>
              <a:xfrm>
                <a:off x="8406443" y="1440775"/>
                <a:ext cx="3324227" cy="694934"/>
              </a:xfrm>
              <a:prstGeom prst="rect">
                <a:avLst/>
              </a:prstGeom>
              <a:blipFill>
                <a:blip r:embed="rId4"/>
                <a:stretch>
                  <a:fillRect t="-4386" b="-12281"/>
                </a:stretch>
              </a:blipFill>
            </p:spPr>
            <p:txBody>
              <a:bodyPr/>
              <a:lstStyle/>
              <a:p>
                <a:r>
                  <a:rPr lang="ru-RU">
                    <a:noFill/>
                  </a:rPr>
                  <a:t> </a:t>
                </a:r>
              </a:p>
            </p:txBody>
          </p:sp>
        </mc:Fallback>
      </mc:AlternateContent>
      <p:graphicFrame>
        <p:nvGraphicFramePr>
          <p:cNvPr id="8" name="Таблица 7">
            <a:extLst>
              <a:ext uri="{FF2B5EF4-FFF2-40B4-BE49-F238E27FC236}">
                <a16:creationId xmlns:a16="http://schemas.microsoft.com/office/drawing/2014/main" id="{9D62D2CC-0821-85D5-278E-DC1FC824A482}"/>
              </a:ext>
            </a:extLst>
          </p:cNvPr>
          <p:cNvGraphicFramePr>
            <a:graphicFrameLocks noGrp="1"/>
          </p:cNvGraphicFramePr>
          <p:nvPr>
            <p:extLst>
              <p:ext uri="{D42A27DB-BD31-4B8C-83A1-F6EECF244321}">
                <p14:modId xmlns:p14="http://schemas.microsoft.com/office/powerpoint/2010/main" val="3859891715"/>
              </p:ext>
            </p:extLst>
          </p:nvPr>
        </p:nvGraphicFramePr>
        <p:xfrm>
          <a:off x="177273" y="1886170"/>
          <a:ext cx="7410874" cy="3537947"/>
        </p:xfrm>
        <a:graphic>
          <a:graphicData uri="http://schemas.openxmlformats.org/drawingml/2006/table">
            <a:tbl>
              <a:tblPr firstRow="1" firstCol="1" bandRow="1">
                <a:tableStyleId>{5C22544A-7EE6-4342-B048-85BDC9FD1C3A}</a:tableStyleId>
              </a:tblPr>
              <a:tblGrid>
                <a:gridCol w="873887">
                  <a:extLst>
                    <a:ext uri="{9D8B030D-6E8A-4147-A177-3AD203B41FA5}">
                      <a16:colId xmlns:a16="http://schemas.microsoft.com/office/drawing/2014/main" val="2366111207"/>
                    </a:ext>
                  </a:extLst>
                </a:gridCol>
                <a:gridCol w="1015062">
                  <a:extLst>
                    <a:ext uri="{9D8B030D-6E8A-4147-A177-3AD203B41FA5}">
                      <a16:colId xmlns:a16="http://schemas.microsoft.com/office/drawing/2014/main" val="3975246573"/>
                    </a:ext>
                  </a:extLst>
                </a:gridCol>
                <a:gridCol w="580275">
                  <a:extLst>
                    <a:ext uri="{9D8B030D-6E8A-4147-A177-3AD203B41FA5}">
                      <a16:colId xmlns:a16="http://schemas.microsoft.com/office/drawing/2014/main" val="268229011"/>
                    </a:ext>
                  </a:extLst>
                </a:gridCol>
                <a:gridCol w="690663">
                  <a:extLst>
                    <a:ext uri="{9D8B030D-6E8A-4147-A177-3AD203B41FA5}">
                      <a16:colId xmlns:a16="http://schemas.microsoft.com/office/drawing/2014/main" val="4029627204"/>
                    </a:ext>
                  </a:extLst>
                </a:gridCol>
                <a:gridCol w="739303">
                  <a:extLst>
                    <a:ext uri="{9D8B030D-6E8A-4147-A177-3AD203B41FA5}">
                      <a16:colId xmlns:a16="http://schemas.microsoft.com/office/drawing/2014/main" val="1253954253"/>
                    </a:ext>
                  </a:extLst>
                </a:gridCol>
                <a:gridCol w="768485">
                  <a:extLst>
                    <a:ext uri="{9D8B030D-6E8A-4147-A177-3AD203B41FA5}">
                      <a16:colId xmlns:a16="http://schemas.microsoft.com/office/drawing/2014/main" val="2422174568"/>
                    </a:ext>
                  </a:extLst>
                </a:gridCol>
                <a:gridCol w="864465">
                  <a:extLst>
                    <a:ext uri="{9D8B030D-6E8A-4147-A177-3AD203B41FA5}">
                      <a16:colId xmlns:a16="http://schemas.microsoft.com/office/drawing/2014/main" val="3098511739"/>
                    </a:ext>
                  </a:extLst>
                </a:gridCol>
                <a:gridCol w="848767">
                  <a:extLst>
                    <a:ext uri="{9D8B030D-6E8A-4147-A177-3AD203B41FA5}">
                      <a16:colId xmlns:a16="http://schemas.microsoft.com/office/drawing/2014/main" val="1419504311"/>
                    </a:ext>
                  </a:extLst>
                </a:gridCol>
                <a:gridCol w="1029967">
                  <a:extLst>
                    <a:ext uri="{9D8B030D-6E8A-4147-A177-3AD203B41FA5}">
                      <a16:colId xmlns:a16="http://schemas.microsoft.com/office/drawing/2014/main" val="1840205048"/>
                    </a:ext>
                  </a:extLst>
                </a:gridCol>
              </a:tblGrid>
              <a:tr h="389434">
                <a:tc rowSpan="3">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Зразок</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rowSpan="3">
                  <a:txBody>
                    <a:bodyPr/>
                    <a:lstStyle/>
                    <a:p>
                      <a:pPr algn="ctr">
                        <a:lnSpc>
                          <a:spcPct val="107000"/>
                        </a:lnSpc>
                        <a:spcAft>
                          <a:spcPts val="800"/>
                        </a:spcAft>
                        <a:buNone/>
                      </a:pPr>
                      <a:r>
                        <a:rPr lang="uk-UA" sz="2000" i="1" kern="100" dirty="0" err="1">
                          <a:effectLst/>
                          <a:latin typeface="Times New Roman" panose="02020603050405020304" pitchFamily="18" charset="0"/>
                          <a:cs typeface="Times New Roman" panose="02020603050405020304" pitchFamily="18" charset="0"/>
                        </a:rPr>
                        <a:t>N</a:t>
                      </a:r>
                      <a:r>
                        <a:rPr lang="uk-UA" sz="2000" kern="100" baseline="-25000" dirty="0" err="1">
                          <a:effectLst/>
                          <a:latin typeface="Times New Roman" panose="02020603050405020304" pitchFamily="18" charset="0"/>
                          <a:cs typeface="Times New Roman" panose="02020603050405020304" pitchFamily="18" charset="0"/>
                        </a:rPr>
                        <a:t>Fe,MEAS</a:t>
                      </a:r>
                      <a:r>
                        <a:rPr lang="uk-UA" sz="2000" kern="100" dirty="0">
                          <a:effectLst/>
                          <a:latin typeface="Times New Roman" panose="02020603050405020304" pitchFamily="18" charset="0"/>
                          <a:cs typeface="Times New Roman" panose="02020603050405020304" pitchFamily="18" charset="0"/>
                        </a:rPr>
                        <a:t>, 10</a:t>
                      </a:r>
                      <a:r>
                        <a:rPr lang="uk-UA" sz="2000" kern="100" baseline="30000" dirty="0">
                          <a:effectLst/>
                          <a:latin typeface="Times New Roman" panose="02020603050405020304" pitchFamily="18" charset="0"/>
                          <a:cs typeface="Times New Roman" panose="02020603050405020304" pitchFamily="18" charset="0"/>
                        </a:rPr>
                        <a:t>12</a:t>
                      </a:r>
                      <a:r>
                        <a:rPr lang="uk-UA" sz="2000" kern="100" dirty="0">
                          <a:effectLst/>
                          <a:latin typeface="Times New Roman" panose="02020603050405020304" pitchFamily="18" charset="0"/>
                          <a:cs typeface="Times New Roman" panose="02020603050405020304" pitchFamily="18" charset="0"/>
                        </a:rPr>
                        <a:t> cм</a:t>
                      </a:r>
                      <a:r>
                        <a:rPr lang="uk-UA" sz="2000" kern="100" baseline="30000" dirty="0">
                          <a:effectLst/>
                          <a:latin typeface="Times New Roman" panose="02020603050405020304" pitchFamily="18" charset="0"/>
                          <a:cs typeface="Times New Roman" panose="02020603050405020304" pitchFamily="18" charset="0"/>
                        </a:rPr>
                        <a:t>-3</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rowSpan="3">
                  <a:txBody>
                    <a:bodyPr/>
                    <a:lstStyle/>
                    <a:p>
                      <a:pPr algn="ctr">
                        <a:lnSpc>
                          <a:spcPct val="107000"/>
                        </a:lnSpc>
                        <a:spcAft>
                          <a:spcPts val="800"/>
                        </a:spcAft>
                        <a:buNone/>
                      </a:pPr>
                      <a:r>
                        <a:rPr lang="uk-UA" sz="2000" i="1" kern="100" dirty="0">
                          <a:effectLst/>
                          <a:latin typeface="Times New Roman" panose="02020603050405020304" pitchFamily="18" charset="0"/>
                          <a:cs typeface="Times New Roman" panose="02020603050405020304" pitchFamily="18" charset="0"/>
                        </a:rPr>
                        <a:t>Т</a:t>
                      </a:r>
                      <a:r>
                        <a:rPr lang="uk-UA" sz="2000" kern="100" dirty="0">
                          <a:effectLst/>
                          <a:latin typeface="Times New Roman" panose="02020603050405020304" pitchFamily="18" charset="0"/>
                          <a:cs typeface="Times New Roman" panose="02020603050405020304" pitchFamily="18" charset="0"/>
                        </a:rPr>
                        <a:t>,  К</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rowSpan="3">
                  <a:txBody>
                    <a:bodyPr/>
                    <a:lstStyle/>
                    <a:p>
                      <a:pPr algn="ctr">
                        <a:lnSpc>
                          <a:spcPct val="107000"/>
                        </a:lnSpc>
                        <a:spcAft>
                          <a:spcPts val="800"/>
                        </a:spcAft>
                        <a:buNone/>
                      </a:pPr>
                      <a:r>
                        <a:rPr lang="uk-UA" sz="2000" i="1" kern="100" dirty="0" err="1">
                          <a:effectLst/>
                          <a:latin typeface="Times New Roman" panose="02020603050405020304" pitchFamily="18" charset="0"/>
                          <a:cs typeface="Times New Roman" panose="02020603050405020304" pitchFamily="18" charset="0"/>
                        </a:rPr>
                        <a:t>n</a:t>
                      </a:r>
                      <a:r>
                        <a:rPr lang="uk-UA" sz="2000" kern="100" baseline="-25000" dirty="0" err="1">
                          <a:effectLst/>
                          <a:latin typeface="Times New Roman" panose="02020603050405020304" pitchFamily="18" charset="0"/>
                          <a:cs typeface="Times New Roman" panose="02020603050405020304" pitchFamily="18" charset="0"/>
                        </a:rPr>
                        <a:t>FeFeB</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rowSpan="3">
                  <a:txBody>
                    <a:bodyPr/>
                    <a:lstStyle/>
                    <a:p>
                      <a:pPr algn="ctr">
                        <a:lnSpc>
                          <a:spcPct val="107000"/>
                        </a:lnSpc>
                        <a:spcAft>
                          <a:spcPts val="800"/>
                        </a:spcAft>
                        <a:buNone/>
                      </a:pPr>
                      <a:r>
                        <a:rPr lang="uk-UA" sz="2000" i="1" kern="100" dirty="0" err="1">
                          <a:effectLst/>
                          <a:latin typeface="Times New Roman" panose="02020603050405020304" pitchFamily="18" charset="0"/>
                          <a:cs typeface="Times New Roman" panose="02020603050405020304" pitchFamily="18" charset="0"/>
                        </a:rPr>
                        <a:t>n</a:t>
                      </a:r>
                      <a:r>
                        <a:rPr lang="uk-UA" sz="2000" kern="100" baseline="-25000" dirty="0" err="1">
                          <a:effectLst/>
                          <a:latin typeface="Times New Roman" panose="02020603050405020304" pitchFamily="18" charset="0"/>
                          <a:cs typeface="Times New Roman" panose="02020603050405020304" pitchFamily="18" charset="0"/>
                        </a:rPr>
                        <a:t>Fe</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gridSpan="4">
                  <a:txBody>
                    <a:bodyPr/>
                    <a:lstStyle/>
                    <a:p>
                      <a:pPr algn="ctr">
                        <a:lnSpc>
                          <a:spcPct val="107000"/>
                        </a:lnSpc>
                        <a:spcAft>
                          <a:spcPts val="800"/>
                        </a:spcAft>
                        <a:buNone/>
                      </a:pPr>
                      <a:r>
                        <a:rPr lang="uk-UA" sz="2000" kern="100" dirty="0" err="1">
                          <a:effectLst/>
                          <a:latin typeface="Times New Roman" panose="02020603050405020304" pitchFamily="18" charset="0"/>
                          <a:cs typeface="Times New Roman" panose="02020603050405020304" pitchFamily="18" charset="0"/>
                        </a:rPr>
                        <a:t>N</a:t>
                      </a:r>
                      <a:r>
                        <a:rPr lang="uk-UA" sz="2000" kern="100" baseline="-25000" dirty="0" err="1">
                          <a:effectLst/>
                          <a:latin typeface="Times New Roman" panose="02020603050405020304" pitchFamily="18" charset="0"/>
                          <a:cs typeface="Times New Roman" panose="02020603050405020304" pitchFamily="18" charset="0"/>
                        </a:rPr>
                        <a:t>Fe,PRED</a:t>
                      </a:r>
                      <a:r>
                        <a:rPr lang="uk-UA" sz="2000" kern="100" dirty="0">
                          <a:effectLst/>
                          <a:latin typeface="Times New Roman" panose="02020603050405020304" pitchFamily="18" charset="0"/>
                          <a:cs typeface="Times New Roman" panose="02020603050405020304" pitchFamily="18" charset="0"/>
                        </a:rPr>
                        <a:t>, 10</a:t>
                      </a:r>
                      <a:r>
                        <a:rPr lang="uk-UA" sz="2000" kern="100" baseline="30000" dirty="0">
                          <a:effectLst/>
                          <a:latin typeface="Times New Roman" panose="02020603050405020304" pitchFamily="18" charset="0"/>
                          <a:cs typeface="Times New Roman" panose="02020603050405020304" pitchFamily="18" charset="0"/>
                        </a:rPr>
                        <a:t>12</a:t>
                      </a:r>
                      <a:r>
                        <a:rPr lang="uk-UA" sz="2000" kern="100" dirty="0">
                          <a:effectLst/>
                          <a:latin typeface="Times New Roman" panose="02020603050405020304" pitchFamily="18" charset="0"/>
                          <a:cs typeface="Times New Roman" panose="02020603050405020304" pitchFamily="18" charset="0"/>
                        </a:rPr>
                        <a:t> cм</a:t>
                      </a:r>
                      <a:r>
                        <a:rPr lang="uk-UA" sz="2000" kern="100" baseline="30000" dirty="0">
                          <a:effectLst/>
                          <a:latin typeface="Times New Roman" panose="02020603050405020304" pitchFamily="18" charset="0"/>
                          <a:cs typeface="Times New Roman" panose="02020603050405020304" pitchFamily="18" charset="0"/>
                        </a:rPr>
                        <a:t>-3</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911113464"/>
                  </a:ext>
                </a:extLst>
              </a:tr>
              <a:tr h="389434">
                <a:tc vMerge="1">
                  <a:txBody>
                    <a:bodyPr/>
                    <a:lstStyle/>
                    <a:p>
                      <a:endParaRPr lang="ru-RU"/>
                    </a:p>
                  </a:txBody>
                  <a:tcPr/>
                </a:tc>
                <a:tc vMerge="1">
                  <a:txBody>
                    <a:bodyPr/>
                    <a:lstStyle/>
                    <a:p>
                      <a:endParaRPr lang="ru-RU"/>
                    </a:p>
                  </a:txBody>
                  <a:tcPr/>
                </a:tc>
                <a:tc vMerge="1">
                  <a:txBody>
                    <a:bodyPr/>
                    <a:lstStyle/>
                    <a:p>
                      <a:endParaRPr lang="ru-RU"/>
                    </a:p>
                  </a:txBody>
                  <a:tcPr/>
                </a:tc>
                <a:tc vMerge="1">
                  <a:txBody>
                    <a:bodyPr/>
                    <a:lstStyle/>
                    <a:p>
                      <a:endParaRPr lang="ru-RU"/>
                    </a:p>
                  </a:txBody>
                  <a:tcPr/>
                </a:tc>
                <a:tc vMerge="1">
                  <a:txBody>
                    <a:bodyPr/>
                    <a:lstStyle/>
                    <a:p>
                      <a:endParaRPr lang="ru-RU"/>
                    </a:p>
                  </a:txBody>
                  <a:tcPr/>
                </a:tc>
                <a:tc gridSpan="2">
                  <a:txBody>
                    <a:bodyPr/>
                    <a:lstStyle/>
                    <a:p>
                      <a:pPr algn="ctr">
                        <a:lnSpc>
                          <a:spcPct val="107000"/>
                        </a:lnSpc>
                        <a:spcAft>
                          <a:spcPts val="800"/>
                        </a:spcAft>
                        <a:buNone/>
                      </a:pPr>
                      <a:r>
                        <a:rPr lang="uk-UA" sz="2000" kern="100" dirty="0" err="1">
                          <a:effectLst/>
                          <a:latin typeface="Times New Roman" panose="02020603050405020304" pitchFamily="18" charset="0"/>
                          <a:cs typeface="Times New Roman" panose="02020603050405020304" pitchFamily="18" charset="0"/>
                        </a:rPr>
                        <a:t>DNN</a:t>
                      </a:r>
                      <a:r>
                        <a:rPr lang="uk-UA" sz="2000" kern="100" baseline="-25000" dirty="0" err="1">
                          <a:effectLst/>
                          <a:latin typeface="Times New Roman" panose="02020603050405020304" pitchFamily="18" charset="0"/>
                          <a:cs typeface="Times New Roman" panose="02020603050405020304" pitchFamily="18" charset="0"/>
                        </a:rPr>
                        <a:t>FeFeB</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hMerge="1">
                  <a:txBody>
                    <a:bodyPr/>
                    <a:lstStyle/>
                    <a:p>
                      <a:endParaRPr lang="ru-RU"/>
                    </a:p>
                  </a:txBody>
                  <a:tcPr/>
                </a:tc>
                <a:tc gridSpan="2">
                  <a:txBody>
                    <a:bodyPr/>
                    <a:lstStyle/>
                    <a:p>
                      <a:pPr algn="ctr">
                        <a:lnSpc>
                          <a:spcPct val="107000"/>
                        </a:lnSpc>
                        <a:spcAft>
                          <a:spcPts val="800"/>
                        </a:spcAft>
                        <a:buNone/>
                      </a:pPr>
                      <a:r>
                        <a:rPr lang="uk-UA" sz="2000" kern="100" dirty="0" err="1">
                          <a:effectLst/>
                          <a:latin typeface="Times New Roman" panose="02020603050405020304" pitchFamily="18" charset="0"/>
                          <a:cs typeface="Times New Roman" panose="02020603050405020304" pitchFamily="18" charset="0"/>
                        </a:rPr>
                        <a:t>DNN</a:t>
                      </a:r>
                      <a:r>
                        <a:rPr lang="uk-UA" sz="2000" kern="100" baseline="-25000" dirty="0" err="1">
                          <a:effectLst/>
                          <a:latin typeface="Times New Roman" panose="02020603050405020304" pitchFamily="18" charset="0"/>
                          <a:cs typeface="Times New Roman" panose="02020603050405020304" pitchFamily="18" charset="0"/>
                        </a:rPr>
                        <a:t>FeFeB-Fe</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hMerge="1">
                  <a:txBody>
                    <a:bodyPr/>
                    <a:lstStyle/>
                    <a:p>
                      <a:endParaRPr lang="ru-RU"/>
                    </a:p>
                  </a:txBody>
                  <a:tcPr/>
                </a:tc>
                <a:extLst>
                  <a:ext uri="{0D108BD9-81ED-4DB2-BD59-A6C34878D82A}">
                    <a16:rowId xmlns:a16="http://schemas.microsoft.com/office/drawing/2014/main" val="1196117568"/>
                  </a:ext>
                </a:extLst>
              </a:tr>
              <a:tr h="422475">
                <a:tc vMerge="1">
                  <a:txBody>
                    <a:bodyPr/>
                    <a:lstStyle/>
                    <a:p>
                      <a:endParaRPr lang="ru-RU"/>
                    </a:p>
                  </a:txBody>
                  <a:tcPr/>
                </a:tc>
                <a:tc vMerge="1">
                  <a:txBody>
                    <a:bodyPr/>
                    <a:lstStyle/>
                    <a:p>
                      <a:endParaRPr lang="ru-RU"/>
                    </a:p>
                  </a:txBody>
                  <a:tcPr/>
                </a:tc>
                <a:tc vMerge="1">
                  <a:txBody>
                    <a:bodyPr/>
                    <a:lstStyle/>
                    <a:p>
                      <a:endParaRPr lang="ru-RU"/>
                    </a:p>
                  </a:txBody>
                  <a:tcPr/>
                </a:tc>
                <a:tc vMerge="1">
                  <a:txBody>
                    <a:bodyPr/>
                    <a:lstStyle/>
                    <a:p>
                      <a:endParaRPr lang="ru-RU"/>
                    </a:p>
                  </a:txBody>
                  <a:tcPr/>
                </a:tc>
                <a:tc vMerge="1">
                  <a:txBody>
                    <a:bodyPr/>
                    <a:lstStyle/>
                    <a:p>
                      <a:endParaRPr lang="ru-RU"/>
                    </a:p>
                  </a:txBody>
                  <a:tcP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трен.</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err="1">
                          <a:effectLst/>
                          <a:latin typeface="Times New Roman" panose="02020603050405020304" pitchFamily="18" charset="0"/>
                          <a:cs typeface="Times New Roman" panose="02020603050405020304" pitchFamily="18" charset="0"/>
                        </a:rPr>
                        <a:t>Full</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трен.</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err="1">
                          <a:effectLst/>
                          <a:latin typeface="Times New Roman" panose="02020603050405020304" pitchFamily="18" charset="0"/>
                          <a:cs typeface="Times New Roman" panose="02020603050405020304" pitchFamily="18" charset="0"/>
                        </a:rPr>
                        <a:t>Full</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extLst>
                  <a:ext uri="{0D108BD9-81ED-4DB2-BD59-A6C34878D82A}">
                    <a16:rowId xmlns:a16="http://schemas.microsoft.com/office/drawing/2014/main" val="4089944966"/>
                  </a:ext>
                </a:extLst>
              </a:tr>
              <a:tr h="389434">
                <a:tc rowSpan="3">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1</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rowSpan="3">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2,0 </a:t>
                      </a:r>
                      <a:r>
                        <a:rPr lang="uk-UA" sz="2000" kern="100" dirty="0">
                          <a:effectLst/>
                          <a:latin typeface="Times New Roman" panose="02020603050405020304" pitchFamily="18" charset="0"/>
                          <a:cs typeface="Times New Roman" panose="02020603050405020304" pitchFamily="18" charset="0"/>
                          <a:sym typeface="Symbol" panose="05050102010706020507" pitchFamily="18" charset="2"/>
                        </a:rPr>
                        <a:t> </a:t>
                      </a:r>
                      <a:r>
                        <a:rPr lang="uk-UA" sz="2000" kern="100" dirty="0">
                          <a:effectLst/>
                          <a:latin typeface="Times New Roman" panose="02020603050405020304" pitchFamily="18" charset="0"/>
                          <a:cs typeface="Times New Roman" panose="02020603050405020304" pitchFamily="18" charset="0"/>
                        </a:rPr>
                        <a:t>0,4</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300</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1,214</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1,195</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3,9</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2,8</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3,0</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2,0</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extLst>
                  <a:ext uri="{0D108BD9-81ED-4DB2-BD59-A6C34878D82A}">
                    <a16:rowId xmlns:a16="http://schemas.microsoft.com/office/drawing/2014/main" val="3943695217"/>
                  </a:ext>
                </a:extLst>
              </a:tr>
              <a:tr h="389434">
                <a:tc vMerge="1">
                  <a:txBody>
                    <a:bodyPr/>
                    <a:lstStyle/>
                    <a:p>
                      <a:endParaRPr lang="ru-RU"/>
                    </a:p>
                  </a:txBody>
                  <a:tcPr/>
                </a:tc>
                <a:tc vMerge="1">
                  <a:txBody>
                    <a:bodyPr/>
                    <a:lstStyle/>
                    <a:p>
                      <a:endParaRPr lang="ru-RU"/>
                    </a:p>
                  </a:txBody>
                  <a:tcP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320</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1,204</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1,148</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6,6</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1,9</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16</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19</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extLst>
                  <a:ext uri="{0D108BD9-81ED-4DB2-BD59-A6C34878D82A}">
                    <a16:rowId xmlns:a16="http://schemas.microsoft.com/office/drawing/2014/main" val="117176672"/>
                  </a:ext>
                </a:extLst>
              </a:tr>
              <a:tr h="389434">
                <a:tc vMerge="1">
                  <a:txBody>
                    <a:bodyPr/>
                    <a:lstStyle/>
                    <a:p>
                      <a:endParaRPr lang="ru-RU"/>
                    </a:p>
                  </a:txBody>
                  <a:tcPr/>
                </a:tc>
                <a:tc vMerge="1">
                  <a:txBody>
                    <a:bodyPr/>
                    <a:lstStyle/>
                    <a:p>
                      <a:endParaRPr lang="ru-RU"/>
                    </a:p>
                  </a:txBody>
                  <a:tcP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340</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1,118</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1,111</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3,8</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1,2</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89</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574</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extLst>
                  <a:ext uri="{0D108BD9-81ED-4DB2-BD59-A6C34878D82A}">
                    <a16:rowId xmlns:a16="http://schemas.microsoft.com/office/drawing/2014/main" val="1523772044"/>
                  </a:ext>
                </a:extLst>
              </a:tr>
              <a:tr h="389434">
                <a:tc rowSpan="3">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2</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rowSpan="3">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6,7 </a:t>
                      </a:r>
                      <a:r>
                        <a:rPr lang="uk-UA" sz="2000" kern="100" dirty="0">
                          <a:effectLst/>
                          <a:latin typeface="Times New Roman" panose="02020603050405020304" pitchFamily="18" charset="0"/>
                          <a:cs typeface="Times New Roman" panose="02020603050405020304" pitchFamily="18" charset="0"/>
                          <a:sym typeface="Symbol" panose="05050102010706020507" pitchFamily="18" charset="2"/>
                        </a:rPr>
                        <a:t> </a:t>
                      </a:r>
                      <a:r>
                        <a:rPr lang="uk-UA" sz="2000" kern="100" dirty="0">
                          <a:effectLst/>
                          <a:latin typeface="Times New Roman" panose="02020603050405020304" pitchFamily="18" charset="0"/>
                          <a:cs typeface="Times New Roman" panose="02020603050405020304" pitchFamily="18" charset="0"/>
                        </a:rPr>
                        <a:t>0,7</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300</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1,223</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1,222</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8,9</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5,6</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15</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11</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extLst>
                  <a:ext uri="{0D108BD9-81ED-4DB2-BD59-A6C34878D82A}">
                    <a16:rowId xmlns:a16="http://schemas.microsoft.com/office/drawing/2014/main" val="3786394328"/>
                  </a:ext>
                </a:extLst>
              </a:tr>
              <a:tr h="389434">
                <a:tc vMerge="1">
                  <a:txBody>
                    <a:bodyPr/>
                    <a:lstStyle/>
                    <a:p>
                      <a:endParaRPr lang="ru-RU"/>
                    </a:p>
                  </a:txBody>
                  <a:tcPr/>
                </a:tc>
                <a:tc vMerge="1">
                  <a:txBody>
                    <a:bodyPr/>
                    <a:lstStyle/>
                    <a:p>
                      <a:endParaRPr lang="ru-RU"/>
                    </a:p>
                  </a:txBody>
                  <a:tcP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320</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1,183</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1,182</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1,2</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0,4</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10</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32</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extLst>
                  <a:ext uri="{0D108BD9-81ED-4DB2-BD59-A6C34878D82A}">
                    <a16:rowId xmlns:a16="http://schemas.microsoft.com/office/drawing/2014/main" val="4166413325"/>
                  </a:ext>
                </a:extLst>
              </a:tr>
              <a:tr h="389434">
                <a:tc vMerge="1">
                  <a:txBody>
                    <a:bodyPr/>
                    <a:lstStyle/>
                    <a:p>
                      <a:endParaRPr lang="ru-RU"/>
                    </a:p>
                  </a:txBody>
                  <a:tcPr/>
                </a:tc>
                <a:tc vMerge="1">
                  <a:txBody>
                    <a:bodyPr/>
                    <a:lstStyle/>
                    <a:p>
                      <a:endParaRPr lang="ru-RU"/>
                    </a:p>
                  </a:txBody>
                  <a:tcP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340</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1,138</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1,173</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9,8</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1,7</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a:effectLst/>
                          <a:latin typeface="Times New Roman" panose="02020603050405020304" pitchFamily="18" charset="0"/>
                          <a:cs typeface="Times New Roman" panose="02020603050405020304" pitchFamily="18" charset="0"/>
                        </a:rPr>
                        <a:t>26</a:t>
                      </a:r>
                      <a:endParaRPr lang="ru-RU"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07000"/>
                        </a:lnSpc>
                        <a:spcAft>
                          <a:spcPts val="800"/>
                        </a:spcAft>
                        <a:buNone/>
                      </a:pPr>
                      <a:r>
                        <a:rPr lang="uk-UA" sz="2000" kern="100" dirty="0">
                          <a:effectLst/>
                          <a:latin typeface="Times New Roman" panose="02020603050405020304" pitchFamily="18" charset="0"/>
                          <a:cs typeface="Times New Roman" panose="02020603050405020304" pitchFamily="18" charset="0"/>
                        </a:rPr>
                        <a:t>411</a:t>
                      </a:r>
                      <a:endParaRPr lang="ru-RU"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0" marB="0" anchor="ctr"/>
                </a:tc>
                <a:extLst>
                  <a:ext uri="{0D108BD9-81ED-4DB2-BD59-A6C34878D82A}">
                    <a16:rowId xmlns:a16="http://schemas.microsoft.com/office/drawing/2014/main" val="1446599323"/>
                  </a:ext>
                </a:extLst>
              </a:tr>
            </a:tbl>
          </a:graphicData>
        </a:graphic>
      </p:graphicFrame>
      <p:sp>
        <p:nvSpPr>
          <p:cNvPr id="14" name="TextBox 13">
            <a:extLst>
              <a:ext uri="{FF2B5EF4-FFF2-40B4-BE49-F238E27FC236}">
                <a16:creationId xmlns:a16="http://schemas.microsoft.com/office/drawing/2014/main" id="{F085F6D3-CE02-E4B6-FA77-2E61822932CB}"/>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18</a:t>
            </a:r>
            <a:endParaRPr lang="ru-RU"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0A05EB4-32AB-DFDD-1738-9FA50A17AC03}"/>
              </a:ext>
            </a:extLst>
          </p:cNvPr>
          <p:cNvSpPr txBox="1"/>
          <p:nvPr/>
        </p:nvSpPr>
        <p:spPr>
          <a:xfrm>
            <a:off x="72956" y="5548593"/>
            <a:ext cx="12046085" cy="1200329"/>
          </a:xfrm>
          <a:prstGeom prst="rect">
            <a:avLst/>
          </a:prstGeom>
          <a:noFill/>
        </p:spPr>
        <p:txBody>
          <a:bodyPr wrap="square" rtlCol="0">
            <a:spAutoFit/>
          </a:bodyPr>
          <a:lstStyle/>
          <a:p>
            <a:pPr algn="just"/>
            <a:r>
              <a:rPr lang="uk-UA" sz="2400" kern="100" dirty="0">
                <a:latin typeface="Times New Roman" panose="02020603050405020304" pitchFamily="18" charset="0"/>
                <a:cs typeface="Times New Roman" panose="02020603050405020304" pitchFamily="18" charset="0"/>
              </a:rPr>
              <a:t>Точність прогнозування моделі </a:t>
            </a:r>
            <a:r>
              <a:rPr lang="uk-UA" sz="2400" kern="100" dirty="0" err="1">
                <a:solidFill>
                  <a:srgbClr val="0000FF"/>
                </a:solidFill>
                <a:latin typeface="Times New Roman" panose="02020603050405020304" pitchFamily="18" charset="0"/>
                <a:cs typeface="Times New Roman" panose="02020603050405020304" pitchFamily="18" charset="0"/>
              </a:rPr>
              <a:t>DNN</a:t>
            </a:r>
            <a:r>
              <a:rPr lang="uk-UA" sz="2400" kern="100" baseline="-25000" dirty="0" err="1">
                <a:solidFill>
                  <a:srgbClr val="0000FF"/>
                </a:solidFill>
                <a:latin typeface="Times New Roman" panose="02020603050405020304" pitchFamily="18" charset="0"/>
                <a:cs typeface="Times New Roman" panose="02020603050405020304" pitchFamily="18" charset="0"/>
              </a:rPr>
              <a:t>FeFeB-Fe</a:t>
            </a:r>
            <a:r>
              <a:rPr lang="ru-RU" sz="2400" kern="100" baseline="-25000" dirty="0">
                <a:latin typeface="Times New Roman" panose="02020603050405020304" pitchFamily="18" charset="0"/>
                <a:cs typeface="Times New Roman" panose="02020603050405020304" pitchFamily="18" charset="0"/>
              </a:rPr>
              <a:t> </a:t>
            </a:r>
            <a:r>
              <a:rPr lang="uk-UA" sz="2400" dirty="0">
                <a:latin typeface="Times New Roman" panose="02020603050405020304" pitchFamily="18" charset="0"/>
                <a:cs typeface="Times New Roman" panose="02020603050405020304" pitchFamily="18" charset="0"/>
              </a:rPr>
              <a:t> при високих температурах зменшується через складність вимірювання ВАХ на таких температурах – важко підтримувати стабільну температуру коли вона в рази більша за кімнатну температуру.</a:t>
            </a:r>
            <a:endParaRPr lang="ru-RU" sz="24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756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14349-C862-99FA-4FB7-33BA834302CD}"/>
            </a:ext>
          </a:extLst>
        </p:cNvPr>
        <p:cNvGrpSpPr/>
        <p:nvPr/>
      </p:nvGrpSpPr>
      <p:grpSpPr>
        <a:xfrm>
          <a:off x="0" y="0"/>
          <a:ext cx="0" cy="0"/>
          <a:chOff x="0" y="0"/>
          <a:chExt cx="0" cy="0"/>
        </a:xfrm>
      </p:grpSpPr>
      <p:sp>
        <p:nvSpPr>
          <p:cNvPr id="14" name="Прямоугольник: скругленные углы 13">
            <a:extLst>
              <a:ext uri="{FF2B5EF4-FFF2-40B4-BE49-F238E27FC236}">
                <a16:creationId xmlns:a16="http://schemas.microsoft.com/office/drawing/2014/main" id="{81FF6401-A39A-0AB6-3F28-0D10DCAB3704}"/>
              </a:ext>
            </a:extLst>
          </p:cNvPr>
          <p:cNvSpPr/>
          <p:nvPr/>
        </p:nvSpPr>
        <p:spPr>
          <a:xfrm>
            <a:off x="6297784" y="1115732"/>
            <a:ext cx="2379288" cy="8638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углы 1">
            <a:extLst>
              <a:ext uri="{FF2B5EF4-FFF2-40B4-BE49-F238E27FC236}">
                <a16:creationId xmlns:a16="http://schemas.microsoft.com/office/drawing/2014/main" id="{59B3BF9E-32C6-E168-A103-7CE27EF03931}"/>
              </a:ext>
            </a:extLst>
          </p:cNvPr>
          <p:cNvSpPr/>
          <p:nvPr/>
        </p:nvSpPr>
        <p:spPr>
          <a:xfrm>
            <a:off x="2763719" y="98100"/>
            <a:ext cx="6664562" cy="57393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Світлові вольт-амперні характеристики</a:t>
            </a:r>
            <a:endParaRPr lang="uk-UA" sz="3000" noProof="0" dirty="0">
              <a:latin typeface="Times New Roman" panose="02020603050405020304" pitchFamily="18" charset="0"/>
              <a:cs typeface="Times New Roman" panose="02020603050405020304" pitchFamily="18" charset="0"/>
            </a:endParaRPr>
          </a:p>
        </p:txBody>
      </p:sp>
      <p:pic>
        <p:nvPicPr>
          <p:cNvPr id="15" name="Рисунок 14">
            <a:extLst>
              <a:ext uri="{FF2B5EF4-FFF2-40B4-BE49-F238E27FC236}">
                <a16:creationId xmlns:a16="http://schemas.microsoft.com/office/drawing/2014/main" id="{BB52D36F-AF6D-A31F-3C80-7ED053517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1657" y="5188710"/>
            <a:ext cx="768410" cy="786183"/>
          </a:xfrm>
          <a:prstGeom prst="rect">
            <a:avLst/>
          </a:prstGeom>
        </p:spPr>
      </p:pic>
      <p:pic>
        <p:nvPicPr>
          <p:cNvPr id="16" name="Рисунок 15">
            <a:extLst>
              <a:ext uri="{FF2B5EF4-FFF2-40B4-BE49-F238E27FC236}">
                <a16:creationId xmlns:a16="http://schemas.microsoft.com/office/drawing/2014/main" id="{256412E1-04CA-09F9-E285-01457AB00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5055286" y="5179824"/>
            <a:ext cx="768410" cy="786183"/>
          </a:xfrm>
          <a:prstGeom prst="rect">
            <a:avLst/>
          </a:prstGeom>
        </p:spPr>
      </p:pic>
      <p:pic>
        <p:nvPicPr>
          <p:cNvPr id="17" name="Рисунок 16">
            <a:extLst>
              <a:ext uri="{FF2B5EF4-FFF2-40B4-BE49-F238E27FC236}">
                <a16:creationId xmlns:a16="http://schemas.microsoft.com/office/drawing/2014/main" id="{C0725BAD-93B7-AE22-C71E-BAEF29F80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317402" y="5437100"/>
            <a:ext cx="780132" cy="588018"/>
          </a:xfrm>
          <a:prstGeom prst="rect">
            <a:avLst/>
          </a:prstGeom>
        </p:spPr>
      </p:pic>
      <p:pic>
        <p:nvPicPr>
          <p:cNvPr id="20" name="Рисунок 19">
            <a:extLst>
              <a:ext uri="{FF2B5EF4-FFF2-40B4-BE49-F238E27FC236}">
                <a16:creationId xmlns:a16="http://schemas.microsoft.com/office/drawing/2014/main" id="{655B4FDE-BCA0-1427-2CEF-7014D5630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763429" y="5437100"/>
            <a:ext cx="780132" cy="588018"/>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8F8AF1-6860-7DEF-69F4-12D21EB03BCF}"/>
                  </a:ext>
                </a:extLst>
              </p:cNvPr>
              <p:cNvSpPr txBox="1"/>
              <p:nvPr/>
            </p:nvSpPr>
            <p:spPr>
              <a:xfrm>
                <a:off x="612225" y="6095405"/>
                <a:ext cx="5989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3200" i="1" smtClean="0">
                              <a:latin typeface="Cambria Math" panose="02040503050406030204" pitchFamily="18" charset="0"/>
                            </a:rPr>
                          </m:ctrlPr>
                        </m:sSubPr>
                        <m:e>
                          <m:r>
                            <m:rPr>
                              <m:nor/>
                            </m:rPr>
                            <a:rPr lang="en-US" sz="3200" b="0" i="1" smtClean="0">
                              <a:latin typeface="Times New Roman" panose="02020603050405020304" pitchFamily="18" charset="0"/>
                              <a:cs typeface="Times New Roman" panose="02020603050405020304" pitchFamily="18" charset="0"/>
                            </a:rPr>
                            <m:t>I</m:t>
                          </m:r>
                        </m:e>
                        <m:sub>
                          <m:r>
                            <m:rPr>
                              <m:nor/>
                            </m:rPr>
                            <a:rPr lang="en-US" sz="3200" b="0" i="0" smtClean="0">
                              <a:latin typeface="Times New Roman" panose="02020603050405020304" pitchFamily="18" charset="0"/>
                              <a:cs typeface="Times New Roman" panose="02020603050405020304" pitchFamily="18" charset="0"/>
                            </a:rPr>
                            <m:t>sc</m:t>
                          </m:r>
                        </m:sub>
                      </m:sSub>
                    </m:oMath>
                  </m:oMathPara>
                </a14:m>
                <a:endParaRPr lang="ru-RU" sz="3200" dirty="0">
                  <a:latin typeface="Times New Roman" panose="02020603050405020304" pitchFamily="18"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DD8F8AF1-6860-7DEF-69F4-12D21EB03BCF}"/>
                  </a:ext>
                </a:extLst>
              </p:cNvPr>
              <p:cNvSpPr txBox="1">
                <a:spLocks noRot="1" noChangeAspect="1" noMove="1" noResize="1" noEditPoints="1" noAdjustHandles="1" noChangeArrowheads="1" noChangeShapeType="1" noTextEdit="1"/>
              </p:cNvSpPr>
              <p:nvPr/>
            </p:nvSpPr>
            <p:spPr>
              <a:xfrm>
                <a:off x="612225" y="6095405"/>
                <a:ext cx="598947" cy="49244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7502F6-C49F-EF7A-CD1A-79E9ACAF3BEC}"/>
                  </a:ext>
                </a:extLst>
              </p:cNvPr>
              <p:cNvSpPr txBox="1"/>
              <p:nvPr/>
            </p:nvSpPr>
            <p:spPr>
              <a:xfrm>
                <a:off x="2322234" y="6232802"/>
                <a:ext cx="7704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3200" i="1" smtClean="0">
                              <a:latin typeface="Cambria Math" panose="02040503050406030204" pitchFamily="18" charset="0"/>
                            </a:rPr>
                          </m:ctrlPr>
                        </m:sSubPr>
                        <m:e>
                          <m:r>
                            <m:rPr>
                              <m:nor/>
                            </m:rPr>
                            <a:rPr lang="en-US" sz="3200" b="0" i="1" smtClean="0">
                              <a:latin typeface="Times New Roman" panose="02020603050405020304" pitchFamily="18" charset="0"/>
                              <a:cs typeface="Times New Roman" panose="02020603050405020304" pitchFamily="18" charset="0"/>
                            </a:rPr>
                            <m:t>V</m:t>
                          </m:r>
                        </m:e>
                        <m:sub>
                          <m:r>
                            <m:rPr>
                              <m:nor/>
                            </m:rPr>
                            <a:rPr lang="en-US" sz="3200" b="0" i="0" smtClean="0">
                              <a:latin typeface="Times New Roman" panose="02020603050405020304" pitchFamily="18" charset="0"/>
                              <a:cs typeface="Times New Roman" panose="02020603050405020304" pitchFamily="18" charset="0"/>
                            </a:rPr>
                            <m:t>oc</m:t>
                          </m:r>
                        </m:sub>
                      </m:sSub>
                    </m:oMath>
                  </m:oMathPara>
                </a14:m>
                <a:endParaRPr lang="ru-RU" sz="3200" dirty="0">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4C7502F6-C49F-EF7A-CD1A-79E9ACAF3BEC}"/>
                  </a:ext>
                </a:extLst>
              </p:cNvPr>
              <p:cNvSpPr txBox="1">
                <a:spLocks noRot="1" noChangeAspect="1" noMove="1" noResize="1" noEditPoints="1" noAdjustHandles="1" noChangeArrowheads="1" noChangeShapeType="1" noTextEdit="1"/>
              </p:cNvSpPr>
              <p:nvPr/>
            </p:nvSpPr>
            <p:spPr>
              <a:xfrm>
                <a:off x="2322234" y="6232802"/>
                <a:ext cx="770467" cy="492443"/>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7744C71-D32D-4A6F-5ACF-6C4EF1F5606C}"/>
                  </a:ext>
                </a:extLst>
              </p:cNvPr>
              <p:cNvSpPr txBox="1"/>
              <p:nvPr/>
            </p:nvSpPr>
            <p:spPr>
              <a:xfrm>
                <a:off x="3904085" y="6267457"/>
                <a:ext cx="6187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𝐹</m:t>
                      </m:r>
                      <m:r>
                        <a:rPr lang="en-US" sz="3200" b="0" i="1" smtClean="0">
                          <a:latin typeface="Cambria Math" panose="02040503050406030204" pitchFamily="18" charset="0"/>
                        </a:rPr>
                        <m:t>𝐹</m:t>
                      </m:r>
                    </m:oMath>
                  </m:oMathPara>
                </a14:m>
                <a:endParaRPr lang="ru-RU" sz="3200" dirty="0">
                  <a:latin typeface="Times New Roman" panose="02020603050405020304" pitchFamily="18"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67744C71-D32D-4A6F-5ACF-6C4EF1F5606C}"/>
                  </a:ext>
                </a:extLst>
              </p:cNvPr>
              <p:cNvSpPr txBox="1">
                <a:spLocks noRot="1" noChangeAspect="1" noMove="1" noResize="1" noEditPoints="1" noAdjustHandles="1" noChangeArrowheads="1" noChangeShapeType="1" noTextEdit="1"/>
              </p:cNvSpPr>
              <p:nvPr/>
            </p:nvSpPr>
            <p:spPr>
              <a:xfrm>
                <a:off x="3904085" y="6267457"/>
                <a:ext cx="618759" cy="492443"/>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E901200-AC3E-B843-614D-7A0A11557154}"/>
                  </a:ext>
                </a:extLst>
              </p:cNvPr>
              <p:cNvSpPr txBox="1"/>
              <p:nvPr/>
            </p:nvSpPr>
            <p:spPr>
              <a:xfrm>
                <a:off x="5800186" y="6036325"/>
                <a:ext cx="3294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3200" i="1" smtClean="0">
                          <a:latin typeface="Cambria Math" panose="02040503050406030204" pitchFamily="18" charset="0"/>
                        </a:rPr>
                        <m:t>𝜂</m:t>
                      </m:r>
                    </m:oMath>
                  </m:oMathPara>
                </a14:m>
                <a:endParaRPr lang="ru-RU" sz="3200" i="1" dirty="0">
                  <a:latin typeface="Times New Roman" panose="02020603050405020304" pitchFamily="18" charset="0"/>
                  <a:cs typeface="Times New Roman" panose="02020603050405020304" pitchFamily="18" charset="0"/>
                </a:endParaRPr>
              </a:p>
            </p:txBody>
          </p:sp>
        </mc:Choice>
        <mc:Fallback xmlns="">
          <p:sp>
            <p:nvSpPr>
              <p:cNvPr id="24" name="TextBox 23">
                <a:extLst>
                  <a:ext uri="{FF2B5EF4-FFF2-40B4-BE49-F238E27FC236}">
                    <a16:creationId xmlns:a16="http://schemas.microsoft.com/office/drawing/2014/main" id="{CE901200-AC3E-B843-614D-7A0A11557154}"/>
                  </a:ext>
                </a:extLst>
              </p:cNvPr>
              <p:cNvSpPr txBox="1">
                <a:spLocks noRot="1" noChangeAspect="1" noMove="1" noResize="1" noEditPoints="1" noAdjustHandles="1" noChangeArrowheads="1" noChangeShapeType="1" noTextEdit="1"/>
              </p:cNvSpPr>
              <p:nvPr/>
            </p:nvSpPr>
            <p:spPr>
              <a:xfrm>
                <a:off x="5800186" y="6036325"/>
                <a:ext cx="329449" cy="492443"/>
              </a:xfrm>
              <a:prstGeom prst="rect">
                <a:avLst/>
              </a:prstGeom>
              <a:blipFill>
                <a:blip r:embed="rId7"/>
                <a:stretch>
                  <a:fillRect/>
                </a:stretch>
              </a:blipFill>
            </p:spPr>
            <p:txBody>
              <a:bodyPr/>
              <a:lstStyle/>
              <a:p>
                <a:r>
                  <a:rPr lang="ru-RU">
                    <a:noFill/>
                  </a:rPr>
                  <a:t> </a:t>
                </a:r>
              </a:p>
            </p:txBody>
          </p:sp>
        </mc:Fallback>
      </mc:AlternateContent>
      <p:pic>
        <p:nvPicPr>
          <p:cNvPr id="36" name="Рисунок 35">
            <a:extLst>
              <a:ext uri="{FF2B5EF4-FFF2-40B4-BE49-F238E27FC236}">
                <a16:creationId xmlns:a16="http://schemas.microsoft.com/office/drawing/2014/main" id="{910872DA-0A0D-E64A-1C98-18A4CAE9DB3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3539" y="1031678"/>
            <a:ext cx="5592418" cy="4157032"/>
          </a:xfrm>
          <a:prstGeom prst="rect">
            <a:avLst/>
          </a:prstGeom>
          <a:noFill/>
          <a:ln>
            <a:noFill/>
          </a:ln>
        </p:spPr>
      </p:pic>
      <p:pic>
        <p:nvPicPr>
          <p:cNvPr id="37" name="Рисунок 36">
            <a:extLst>
              <a:ext uri="{FF2B5EF4-FFF2-40B4-BE49-F238E27FC236}">
                <a16:creationId xmlns:a16="http://schemas.microsoft.com/office/drawing/2014/main" id="{9EDF13D5-6E0E-CB4A-9EE1-20E6D2B23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129635" y="2910738"/>
            <a:ext cx="629814" cy="34797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403D63-AF97-E27F-8092-474E364DFAE2}"/>
                  </a:ext>
                </a:extLst>
              </p:cNvPr>
              <p:cNvSpPr txBox="1"/>
              <p:nvPr/>
            </p:nvSpPr>
            <p:spPr>
              <a:xfrm>
                <a:off x="6803993" y="4996217"/>
                <a:ext cx="481659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2400" b="0" i="1" smtClean="0">
                          <a:latin typeface="Cambria Math" panose="02040503050406030204" pitchFamily="18" charset="0"/>
                        </a:rPr>
                        <m:t>𝜀</m:t>
                      </m:r>
                      <m:r>
                        <a:rPr lang="ru-RU" sz="2400" b="0" i="1" smtClean="0">
                          <a:latin typeface="Cambria Math" panose="02040503050406030204" pitchFamily="18" charset="0"/>
                        </a:rPr>
                        <m:t>𝐴</m:t>
                      </m:r>
                      <m:r>
                        <a:rPr lang="ru-RU" sz="2400" b="0" i="1" smtClean="0">
                          <a:latin typeface="Cambria Math" panose="02040503050406030204" pitchFamily="18" charset="0"/>
                        </a:rPr>
                        <m:t> =</m:t>
                      </m:r>
                      <m:f>
                        <m:fPr>
                          <m:type m:val="lin"/>
                          <m:ctrlPr>
                            <a:rPr lang="ru-RU" sz="2400" b="0" i="1">
                              <a:latin typeface="Cambria Math" panose="02040503050406030204" pitchFamily="18" charset="0"/>
                            </a:rPr>
                          </m:ctrlPr>
                        </m:fPr>
                        <m:num>
                          <m:r>
                            <a:rPr lang="ru-RU" sz="2400" b="0" i="1">
                              <a:latin typeface="Cambria Math" panose="02040503050406030204" pitchFamily="18" charset="0"/>
                            </a:rPr>
                            <m:t>(</m:t>
                          </m:r>
                          <m:sSub>
                            <m:sSubPr>
                              <m:ctrlPr>
                                <a:rPr lang="ru-RU" sz="2400" b="0" i="1">
                                  <a:latin typeface="Cambria Math" panose="02040503050406030204" pitchFamily="18" charset="0"/>
                                </a:rPr>
                              </m:ctrlPr>
                            </m:sSubPr>
                            <m:e>
                              <m:r>
                                <a:rPr lang="ru-RU" sz="2400" b="0" i="1">
                                  <a:latin typeface="Cambria Math" panose="02040503050406030204" pitchFamily="18" charset="0"/>
                                </a:rPr>
                                <m:t>𝐴</m:t>
                              </m:r>
                            </m:e>
                            <m:sub>
                              <m:r>
                                <a:rPr lang="ru-RU" sz="2400" b="0" i="1" smtClean="0">
                                  <a:solidFill>
                                    <a:srgbClr val="7030A0"/>
                                  </a:solidFill>
                                  <a:latin typeface="Cambria Math" panose="02040503050406030204" pitchFamily="18" charset="0"/>
                                </a:rPr>
                                <m:t>𝐹𝑒𝐵</m:t>
                              </m:r>
                            </m:sub>
                          </m:sSub>
                          <m:r>
                            <a:rPr lang="ru-RU" sz="2400" b="0" i="1">
                              <a:latin typeface="Cambria Math" panose="02040503050406030204" pitchFamily="18" charset="0"/>
                            </a:rPr>
                            <m:t> − </m:t>
                          </m:r>
                          <m:sSub>
                            <m:sSubPr>
                              <m:ctrlPr>
                                <a:rPr lang="ru-RU" sz="2400" b="0" i="1">
                                  <a:latin typeface="Cambria Math" panose="02040503050406030204" pitchFamily="18" charset="0"/>
                                </a:rPr>
                              </m:ctrlPr>
                            </m:sSubPr>
                            <m:e>
                              <m:r>
                                <a:rPr lang="ru-RU" sz="2400" b="0" i="1">
                                  <a:latin typeface="Cambria Math" panose="02040503050406030204" pitchFamily="18" charset="0"/>
                                </a:rPr>
                                <m:t>𝐴</m:t>
                              </m:r>
                            </m:e>
                            <m:sub>
                              <m:r>
                                <a:rPr lang="ru-RU" sz="2400" b="0" i="1" smtClean="0">
                                  <a:solidFill>
                                    <a:schemeClr val="accent2"/>
                                  </a:solidFill>
                                  <a:latin typeface="Cambria Math" panose="02040503050406030204" pitchFamily="18" charset="0"/>
                                </a:rPr>
                                <m:t>𝐹𝑒</m:t>
                              </m:r>
                            </m:sub>
                          </m:sSub>
                          <m:r>
                            <a:rPr lang="ru-RU" sz="2400" b="0" i="1">
                              <a:latin typeface="Cambria Math" panose="02040503050406030204" pitchFamily="18" charset="0"/>
                            </a:rPr>
                            <m:t>)</m:t>
                          </m:r>
                        </m:num>
                        <m:den>
                          <m:sSub>
                            <m:sSubPr>
                              <m:ctrlPr>
                                <a:rPr lang="ru-RU" sz="2400" b="0" i="1">
                                  <a:latin typeface="Cambria Math" panose="02040503050406030204" pitchFamily="18" charset="0"/>
                                </a:rPr>
                              </m:ctrlPr>
                            </m:sSubPr>
                            <m:e>
                              <m:r>
                                <a:rPr lang="ru-RU" sz="2400" b="0" i="1">
                                  <a:latin typeface="Cambria Math" panose="02040503050406030204" pitchFamily="18" charset="0"/>
                                </a:rPr>
                                <m:t>𝐴</m:t>
                              </m:r>
                            </m:e>
                            <m:sub>
                              <m:r>
                                <a:rPr lang="ru-RU" sz="2400" b="0" i="1" smtClean="0">
                                  <a:solidFill>
                                    <a:srgbClr val="7030A0"/>
                                  </a:solidFill>
                                  <a:latin typeface="Cambria Math" panose="02040503050406030204" pitchFamily="18" charset="0"/>
                                </a:rPr>
                                <m:t>𝐹𝑒𝐵</m:t>
                              </m:r>
                            </m:sub>
                          </m:sSub>
                        </m:den>
                      </m:f>
                      <m:r>
                        <a:rPr lang="ru-RU" sz="2400" b="0" i="1">
                          <a:latin typeface="Cambria Math" panose="02040503050406030204" pitchFamily="18" charset="0"/>
                        </a:rPr>
                        <m:t>×100%</m:t>
                      </m:r>
                    </m:oMath>
                  </m:oMathPara>
                </a14:m>
                <a:endParaRPr lang="ru-RU" sz="2400" dirty="0"/>
              </a:p>
            </p:txBody>
          </p:sp>
        </mc:Choice>
        <mc:Fallback xmlns="">
          <p:sp>
            <p:nvSpPr>
              <p:cNvPr id="4" name="TextBox 3">
                <a:extLst>
                  <a:ext uri="{FF2B5EF4-FFF2-40B4-BE49-F238E27FC236}">
                    <a16:creationId xmlns:a16="http://schemas.microsoft.com/office/drawing/2014/main" id="{46403D63-AF97-E27F-8092-474E364DFAE2}"/>
                  </a:ext>
                </a:extLst>
              </p:cNvPr>
              <p:cNvSpPr txBox="1">
                <a:spLocks noRot="1" noChangeAspect="1" noMove="1" noResize="1" noEditPoints="1" noAdjustHandles="1" noChangeArrowheads="1" noChangeShapeType="1" noTextEdit="1"/>
              </p:cNvSpPr>
              <p:nvPr/>
            </p:nvSpPr>
            <p:spPr>
              <a:xfrm>
                <a:off x="6803993" y="4996217"/>
                <a:ext cx="4816592" cy="461665"/>
              </a:xfrm>
              <a:prstGeom prst="rect">
                <a:avLst/>
              </a:prstGeom>
              <a:blipFill>
                <a:blip r:embed="rId9"/>
                <a:stretch>
                  <a:fillRect t="-126667" b="-194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DF5672-3CA6-2A32-8E18-FAE816394B93}"/>
                  </a:ext>
                </a:extLst>
              </p:cNvPr>
              <p:cNvSpPr txBox="1"/>
              <p:nvPr/>
            </p:nvSpPr>
            <p:spPr>
              <a:xfrm>
                <a:off x="6287178" y="3905519"/>
                <a:ext cx="5850222" cy="830997"/>
              </a:xfrm>
              <a:prstGeom prst="rect">
                <a:avLst/>
              </a:prstGeom>
              <a:noFill/>
            </p:spPr>
            <p:txBody>
              <a:bodyPr wrap="square" rtlCol="0">
                <a:spAutoFit/>
              </a:bodyPr>
              <a:lstStyle/>
              <a:p>
                <a:pPr algn="ctr"/>
                <a:r>
                  <a:rPr lang="uk-UA" sz="2400" dirty="0">
                    <a:latin typeface="Times New Roman" panose="02020603050405020304" pitchFamily="18" charset="0"/>
                    <a:cs typeface="Times New Roman" panose="02020603050405020304" pitchFamily="18" charset="0"/>
                  </a:rPr>
                  <a:t>Моделювали та досліджували саме </a:t>
                </a:r>
                <a:r>
                  <a:rPr lang="uk-UA" sz="2400" dirty="0">
                    <a:solidFill>
                      <a:srgbClr val="FF0000"/>
                    </a:solidFill>
                    <a:latin typeface="Times New Roman" panose="02020603050405020304" pitchFamily="18" charset="0"/>
                    <a:cs typeface="Times New Roman" panose="02020603050405020304" pitchFamily="18" charset="0"/>
                  </a:rPr>
                  <a:t>відносні</a:t>
                </a:r>
                <a:r>
                  <a:rPr lang="uk-UA" sz="2400" dirty="0">
                    <a:latin typeface="Times New Roman" panose="02020603050405020304" pitchFamily="18" charset="0"/>
                    <a:cs typeface="Times New Roman" panose="02020603050405020304" pitchFamily="18" charset="0"/>
                  </a:rPr>
                  <a:t> зміни параметрів </a:t>
                </a:r>
                <a14:m>
                  <m:oMath xmlns:m="http://schemas.openxmlformats.org/officeDocument/2006/math">
                    <m:sSub>
                      <m:sSubPr>
                        <m:ctrlPr>
                          <a:rPr lang="uk-UA" sz="240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𝑠𝑐</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𝑜𝑐</m:t>
                        </m:r>
                      </m:sub>
                    </m:sSub>
                    <m:r>
                      <a:rPr lang="en-US" sz="2400" b="0" i="1" smtClean="0">
                        <a:latin typeface="Cambria Math" panose="02040503050406030204" pitchFamily="18" charset="0"/>
                      </a:rPr>
                      <m:t>, </m:t>
                    </m:r>
                    <m:r>
                      <a:rPr lang="en-US" sz="2400" b="0" i="1" smtClean="0">
                        <a:latin typeface="Cambria Math" panose="02040503050406030204" pitchFamily="18" charset="0"/>
                      </a:rPr>
                      <m:t>𝐹𝐹</m:t>
                    </m:r>
                    <m:r>
                      <a:rPr lang="en-US" sz="2400" b="0" i="1" smtClean="0">
                        <a:latin typeface="Cambria Math" panose="02040503050406030204" pitchFamily="18" charset="0"/>
                      </a:rPr>
                      <m:t>, </m:t>
                    </m:r>
                    <m:r>
                      <a:rPr lang="el-GR" sz="2400" b="0" i="1" smtClean="0">
                        <a:latin typeface="Cambria Math" panose="02040503050406030204" pitchFamily="18" charset="0"/>
                      </a:rPr>
                      <m:t>𝜂</m:t>
                    </m:r>
                  </m:oMath>
                </a14:m>
                <a:r>
                  <a:rPr lang="ru-RU" sz="2400" i="1" dirty="0">
                    <a:latin typeface="Times New Roman" panose="02020603050405020304" pitchFamily="18" charset="0"/>
                    <a:cs typeface="Times New Roman" panose="02020603050405020304" pitchFamily="18" charset="0"/>
                  </a:rPr>
                  <a:t>:</a:t>
                </a:r>
              </a:p>
            </p:txBody>
          </p:sp>
        </mc:Choice>
        <mc:Fallback xmlns="">
          <p:sp>
            <p:nvSpPr>
              <p:cNvPr id="5" name="TextBox 4">
                <a:extLst>
                  <a:ext uri="{FF2B5EF4-FFF2-40B4-BE49-F238E27FC236}">
                    <a16:creationId xmlns:a16="http://schemas.microsoft.com/office/drawing/2014/main" id="{07DF5672-3CA6-2A32-8E18-FAE816394B93}"/>
                  </a:ext>
                </a:extLst>
              </p:cNvPr>
              <p:cNvSpPr txBox="1">
                <a:spLocks noRot="1" noChangeAspect="1" noMove="1" noResize="1" noEditPoints="1" noAdjustHandles="1" noChangeArrowheads="1" noChangeShapeType="1" noTextEdit="1"/>
              </p:cNvSpPr>
              <p:nvPr/>
            </p:nvSpPr>
            <p:spPr>
              <a:xfrm>
                <a:off x="6287178" y="3905519"/>
                <a:ext cx="5850222" cy="830997"/>
              </a:xfrm>
              <a:prstGeom prst="rect">
                <a:avLst/>
              </a:prstGeom>
              <a:blipFill>
                <a:blip r:embed="rId10"/>
                <a:stretch>
                  <a:fillRect t="-5882" b="-1617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8D2C20-DF48-2BE8-8148-F98F557966A5}"/>
                  </a:ext>
                </a:extLst>
              </p:cNvPr>
              <p:cNvSpPr txBox="1"/>
              <p:nvPr/>
            </p:nvSpPr>
            <p:spPr>
              <a:xfrm>
                <a:off x="7770770" y="5820881"/>
                <a:ext cx="294787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2400" b="0" i="1" smtClean="0">
                          <a:latin typeface="Cambria Math" panose="02040503050406030204" pitchFamily="18" charset="0"/>
                        </a:rPr>
                        <m:t>𝐴</m:t>
                      </m:r>
                      <m:r>
                        <a:rPr lang="uk-UA" sz="2400" b="0" i="1" smtClean="0">
                          <a:latin typeface="Cambria Math" panose="02040503050406030204" pitchFamily="18" charset="0"/>
                        </a:rPr>
                        <m:t> </m:t>
                      </m:r>
                      <m:r>
                        <a:rPr lang="ru-RU" sz="2400" b="0" i="1" smtClean="0">
                          <a:latin typeface="Cambria Math" panose="02040503050406030204" pitchFamily="18" charset="0"/>
                          <a:ea typeface="Cambria Math" panose="02040503050406030204" pitchFamily="18" charset="0"/>
                        </a:rPr>
                        <m:t>𝜖</m:t>
                      </m:r>
                      <m:r>
                        <a:rPr lang="uk-UA"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
                        <m:sSubPr>
                          <m:ctrlPr>
                            <a:rPr lang="uk-UA"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𝑠𝑐</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𝑜𝑐</m:t>
                          </m:r>
                        </m:sub>
                      </m:sSub>
                      <m:r>
                        <a:rPr lang="en-US" sz="2400" i="1">
                          <a:latin typeface="Cambria Math" panose="02040503050406030204" pitchFamily="18" charset="0"/>
                        </a:rPr>
                        <m:t>, </m:t>
                      </m:r>
                      <m:r>
                        <a:rPr lang="en-US" sz="2400" i="1">
                          <a:latin typeface="Cambria Math" panose="02040503050406030204" pitchFamily="18" charset="0"/>
                        </a:rPr>
                        <m:t>𝐹𝐹</m:t>
                      </m:r>
                      <m:r>
                        <a:rPr lang="en-US" sz="2400" i="1">
                          <a:latin typeface="Cambria Math" panose="02040503050406030204" pitchFamily="18" charset="0"/>
                        </a:rPr>
                        <m:t>, </m:t>
                      </m:r>
                      <m:r>
                        <a:rPr lang="el-GR" sz="2400" i="1">
                          <a:latin typeface="Cambria Math" panose="02040503050406030204" pitchFamily="18" charset="0"/>
                        </a:rPr>
                        <m:t>𝜂</m:t>
                      </m:r>
                      <m:r>
                        <a:rPr lang="en-US" sz="2400" b="0" i="1" smtClean="0">
                          <a:latin typeface="Cambria Math" panose="02040503050406030204" pitchFamily="18" charset="0"/>
                          <a:ea typeface="Cambria Math" panose="02040503050406030204" pitchFamily="18" charset="0"/>
                        </a:rPr>
                        <m:t>}</m:t>
                      </m:r>
                    </m:oMath>
                  </m:oMathPara>
                </a14:m>
                <a:endParaRPr lang="ru-RU" sz="2400" dirty="0"/>
              </a:p>
            </p:txBody>
          </p:sp>
        </mc:Choice>
        <mc:Fallback xmlns="">
          <p:sp>
            <p:nvSpPr>
              <p:cNvPr id="8" name="TextBox 7">
                <a:extLst>
                  <a:ext uri="{FF2B5EF4-FFF2-40B4-BE49-F238E27FC236}">
                    <a16:creationId xmlns:a16="http://schemas.microsoft.com/office/drawing/2014/main" id="{8E8D2C20-DF48-2BE8-8148-F98F557966A5}"/>
                  </a:ext>
                </a:extLst>
              </p:cNvPr>
              <p:cNvSpPr txBox="1">
                <a:spLocks noRot="1" noChangeAspect="1" noMove="1" noResize="1" noEditPoints="1" noAdjustHandles="1" noChangeArrowheads="1" noChangeShapeType="1" noTextEdit="1"/>
              </p:cNvSpPr>
              <p:nvPr/>
            </p:nvSpPr>
            <p:spPr>
              <a:xfrm>
                <a:off x="7770770" y="5820881"/>
                <a:ext cx="2947879" cy="461665"/>
              </a:xfrm>
              <a:prstGeom prst="rect">
                <a:avLst/>
              </a:prstGeom>
              <a:blipFill>
                <a:blip r:embed="rId11"/>
                <a:stretch>
                  <a:fillRect b="-1710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74503B-3FD0-0DE3-B640-CA88ECA2D484}"/>
                  </a:ext>
                </a:extLst>
              </p:cNvPr>
              <p:cNvSpPr txBox="1"/>
              <p:nvPr/>
            </p:nvSpPr>
            <p:spPr>
              <a:xfrm>
                <a:off x="6297784" y="1133354"/>
                <a:ext cx="2379288" cy="846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2400" b="0" i="1" smtClean="0">
                          <a:latin typeface="Cambria Math" panose="02040503050406030204" pitchFamily="18" charset="0"/>
                        </a:rPr>
                        <m:t>𝐹𝐹</m:t>
                      </m:r>
                      <m:r>
                        <a:rPr lang="ru-RU" sz="2400" b="0" i="1" smtClean="0">
                          <a:latin typeface="Cambria Math" panose="02040503050406030204" pitchFamily="18" charset="0"/>
                        </a:rPr>
                        <m:t> = </m:t>
                      </m:r>
                      <m:f>
                        <m:fPr>
                          <m:ctrlPr>
                            <a:rPr lang="ru-RU" sz="2400" b="0" i="1">
                              <a:latin typeface="Cambria Math" panose="02040503050406030204" pitchFamily="18" charset="0"/>
                            </a:rPr>
                          </m:ctrlPr>
                        </m:fPr>
                        <m:num>
                          <m:sSub>
                            <m:sSubPr>
                              <m:ctrlPr>
                                <a:rPr lang="ru-RU" sz="2400" b="0" i="1">
                                  <a:latin typeface="Cambria Math" panose="02040503050406030204" pitchFamily="18" charset="0"/>
                                </a:rPr>
                              </m:ctrlPr>
                            </m:sSubPr>
                            <m:e>
                              <m:r>
                                <a:rPr lang="ru-RU" sz="2400" b="0" i="1">
                                  <a:latin typeface="Cambria Math" panose="02040503050406030204" pitchFamily="18" charset="0"/>
                                </a:rPr>
                                <m:t>𝑉</m:t>
                              </m:r>
                            </m:e>
                            <m:sub>
                              <m:r>
                                <a:rPr lang="ru-RU" sz="2400" b="0" i="1">
                                  <a:latin typeface="Cambria Math" panose="02040503050406030204" pitchFamily="18" charset="0"/>
                                </a:rPr>
                                <m:t>ТМП</m:t>
                              </m:r>
                            </m:sub>
                          </m:sSub>
                          <m:r>
                            <a:rPr lang="ru-RU" sz="2400" b="0" i="1">
                              <a:latin typeface="Cambria Math" panose="02040503050406030204" pitchFamily="18" charset="0"/>
                            </a:rPr>
                            <m:t> </m:t>
                          </m:r>
                          <m:sSub>
                            <m:sSubPr>
                              <m:ctrlPr>
                                <a:rPr lang="ru-RU" sz="2400" b="0" i="1">
                                  <a:latin typeface="Cambria Math" panose="02040503050406030204" pitchFamily="18" charset="0"/>
                                </a:rPr>
                              </m:ctrlPr>
                            </m:sSubPr>
                            <m:e>
                              <m:r>
                                <a:rPr lang="ru-RU" sz="2400" b="0" i="1">
                                  <a:latin typeface="Cambria Math" panose="02040503050406030204" pitchFamily="18" charset="0"/>
                                </a:rPr>
                                <m:t>𝐼</m:t>
                              </m:r>
                            </m:e>
                            <m:sub>
                              <m:r>
                                <a:rPr lang="ru-RU" sz="2400" b="0" i="1">
                                  <a:latin typeface="Cambria Math" panose="02040503050406030204" pitchFamily="18" charset="0"/>
                                </a:rPr>
                                <m:t>ТМП</m:t>
                              </m:r>
                            </m:sub>
                          </m:sSub>
                        </m:num>
                        <m:den>
                          <m:sSub>
                            <m:sSubPr>
                              <m:ctrlPr>
                                <a:rPr lang="ru-RU" sz="2400" b="0" i="1">
                                  <a:latin typeface="Cambria Math" panose="02040503050406030204" pitchFamily="18" charset="0"/>
                                </a:rPr>
                              </m:ctrlPr>
                            </m:sSubPr>
                            <m:e>
                              <m:r>
                                <a:rPr lang="ru-RU" sz="2400" b="0" i="1">
                                  <a:latin typeface="Cambria Math" panose="02040503050406030204" pitchFamily="18" charset="0"/>
                                </a:rPr>
                                <m:t>𝑉</m:t>
                              </m:r>
                            </m:e>
                            <m:sub>
                              <m:r>
                                <a:rPr lang="ru-RU" sz="2400" b="0" i="1">
                                  <a:latin typeface="Cambria Math" panose="02040503050406030204" pitchFamily="18" charset="0"/>
                                </a:rPr>
                                <m:t>𝑜𝑐</m:t>
                              </m:r>
                            </m:sub>
                          </m:sSub>
                          <m:sSub>
                            <m:sSubPr>
                              <m:ctrlPr>
                                <a:rPr lang="ru-RU" sz="2400" b="0" i="1">
                                  <a:latin typeface="Cambria Math" panose="02040503050406030204" pitchFamily="18" charset="0"/>
                                </a:rPr>
                              </m:ctrlPr>
                            </m:sSubPr>
                            <m:e>
                              <m:r>
                                <a:rPr lang="ru-RU" sz="2400" b="0" i="1">
                                  <a:latin typeface="Cambria Math" panose="02040503050406030204" pitchFamily="18" charset="0"/>
                                </a:rPr>
                                <m:t>𝐼</m:t>
                              </m:r>
                            </m:e>
                            <m:sub>
                              <m:r>
                                <a:rPr lang="ru-RU" sz="2400" b="0" i="1">
                                  <a:latin typeface="Cambria Math" panose="02040503050406030204" pitchFamily="18" charset="0"/>
                                </a:rPr>
                                <m:t>𝑠𝑐</m:t>
                              </m:r>
                            </m:sub>
                          </m:sSub>
                        </m:den>
                      </m:f>
                    </m:oMath>
                  </m:oMathPara>
                </a14:m>
                <a:endParaRPr lang="ru-RU"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1E74503B-3FD0-0DE3-B640-CA88ECA2D484}"/>
                  </a:ext>
                </a:extLst>
              </p:cNvPr>
              <p:cNvSpPr txBox="1">
                <a:spLocks noRot="1" noChangeAspect="1" noMove="1" noResize="1" noEditPoints="1" noAdjustHandles="1" noChangeArrowheads="1" noChangeShapeType="1" noTextEdit="1"/>
              </p:cNvSpPr>
              <p:nvPr/>
            </p:nvSpPr>
            <p:spPr>
              <a:xfrm>
                <a:off x="6297784" y="1133354"/>
                <a:ext cx="2379288" cy="846194"/>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110982-CB01-0BCF-2CC1-F7F021EF6A4E}"/>
                  </a:ext>
                </a:extLst>
              </p:cNvPr>
              <p:cNvSpPr txBox="1"/>
              <p:nvPr/>
            </p:nvSpPr>
            <p:spPr>
              <a:xfrm>
                <a:off x="8998899" y="1115732"/>
                <a:ext cx="3033897" cy="846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2400" b="0" i="1" smtClean="0">
                          <a:latin typeface="Cambria Math" panose="02040503050406030204" pitchFamily="18" charset="0"/>
                        </a:rPr>
                        <m:t>𝜂</m:t>
                      </m:r>
                      <m:r>
                        <a:rPr lang="ru-RU" sz="2400" b="0" i="1" smtClean="0">
                          <a:latin typeface="Cambria Math" panose="02040503050406030204" pitchFamily="18" charset="0"/>
                        </a:rPr>
                        <m:t> =</m:t>
                      </m:r>
                      <m:f>
                        <m:fPr>
                          <m:ctrlPr>
                            <a:rPr lang="ru-RU" sz="2400" b="0" i="1">
                              <a:latin typeface="Cambria Math" panose="02040503050406030204" pitchFamily="18" charset="0"/>
                            </a:rPr>
                          </m:ctrlPr>
                        </m:fPr>
                        <m:num>
                          <m:r>
                            <a:rPr lang="ru-RU" sz="2400" b="0" i="1">
                              <a:latin typeface="Cambria Math" panose="02040503050406030204" pitchFamily="18" charset="0"/>
                            </a:rPr>
                            <m:t> </m:t>
                          </m:r>
                          <m:sSub>
                            <m:sSubPr>
                              <m:ctrlPr>
                                <a:rPr lang="ru-RU" sz="2400" b="0" i="1">
                                  <a:latin typeface="Cambria Math" panose="02040503050406030204" pitchFamily="18" charset="0"/>
                                </a:rPr>
                              </m:ctrlPr>
                            </m:sSubPr>
                            <m:e>
                              <m:r>
                                <a:rPr lang="ru-RU" sz="2400" b="0" i="1">
                                  <a:latin typeface="Cambria Math" panose="02040503050406030204" pitchFamily="18" charset="0"/>
                                </a:rPr>
                                <m:t>𝑃</m:t>
                              </m:r>
                            </m:e>
                            <m:sub>
                              <m:r>
                                <a:rPr lang="ru-RU" sz="2400" b="0" i="1">
                                  <a:latin typeface="Cambria Math" panose="02040503050406030204" pitchFamily="18" charset="0"/>
                                </a:rPr>
                                <m:t>𝑜𝑢𝑡</m:t>
                              </m:r>
                            </m:sub>
                          </m:sSub>
                        </m:num>
                        <m:den>
                          <m:sSub>
                            <m:sSubPr>
                              <m:ctrlPr>
                                <a:rPr lang="ru-RU" sz="2400" b="0" i="1">
                                  <a:latin typeface="Cambria Math" panose="02040503050406030204" pitchFamily="18" charset="0"/>
                                </a:rPr>
                              </m:ctrlPr>
                            </m:sSubPr>
                            <m:e>
                              <m:r>
                                <a:rPr lang="ru-RU" sz="2400" b="0" i="1">
                                  <a:latin typeface="Cambria Math" panose="02040503050406030204" pitchFamily="18" charset="0"/>
                                </a:rPr>
                                <m:t>𝑃</m:t>
                              </m:r>
                            </m:e>
                            <m:sub>
                              <m:r>
                                <a:rPr lang="ru-RU" sz="2400" b="0" i="1">
                                  <a:latin typeface="Cambria Math" panose="02040503050406030204" pitchFamily="18" charset="0"/>
                                </a:rPr>
                                <m:t>𝑖𝑛</m:t>
                              </m:r>
                            </m:sub>
                          </m:sSub>
                        </m:den>
                      </m:f>
                      <m:r>
                        <a:rPr lang="uk-UA" sz="2400" b="0" i="1" smtClean="0">
                          <a:latin typeface="Cambria Math" panose="02040503050406030204" pitchFamily="18" charset="0"/>
                        </a:rPr>
                        <m:t>=</m:t>
                      </m:r>
                      <m:f>
                        <m:fPr>
                          <m:ctrlPr>
                            <a:rPr lang="ru-RU" sz="2400" b="0" i="1">
                              <a:latin typeface="Cambria Math" panose="02040503050406030204" pitchFamily="18" charset="0"/>
                            </a:rPr>
                          </m:ctrlPr>
                        </m:fPr>
                        <m:num>
                          <m:sSub>
                            <m:sSubPr>
                              <m:ctrlPr>
                                <a:rPr lang="ru-RU" sz="2400" b="0" i="1">
                                  <a:latin typeface="Cambria Math" panose="02040503050406030204" pitchFamily="18" charset="0"/>
                                </a:rPr>
                              </m:ctrlPr>
                            </m:sSubPr>
                            <m:e>
                              <m:r>
                                <a:rPr lang="ru-RU" sz="2400" b="0" i="1">
                                  <a:latin typeface="Cambria Math" panose="02040503050406030204" pitchFamily="18" charset="0"/>
                                </a:rPr>
                                <m:t>𝑉</m:t>
                              </m:r>
                            </m:e>
                            <m:sub>
                              <m:r>
                                <a:rPr lang="ru-RU" sz="2400" b="0" i="1">
                                  <a:latin typeface="Cambria Math" panose="02040503050406030204" pitchFamily="18" charset="0"/>
                                </a:rPr>
                                <m:t>𝑜𝑐</m:t>
                              </m:r>
                            </m:sub>
                          </m:sSub>
                          <m:sSub>
                            <m:sSubPr>
                              <m:ctrlPr>
                                <a:rPr lang="ru-RU" sz="2400" b="0" i="1">
                                  <a:latin typeface="Cambria Math" panose="02040503050406030204" pitchFamily="18" charset="0"/>
                                </a:rPr>
                              </m:ctrlPr>
                            </m:sSubPr>
                            <m:e>
                              <m:r>
                                <a:rPr lang="ru-RU" sz="2400" b="0" i="1">
                                  <a:latin typeface="Cambria Math" panose="02040503050406030204" pitchFamily="18" charset="0"/>
                                </a:rPr>
                                <m:t>𝐼</m:t>
                              </m:r>
                            </m:e>
                            <m:sub>
                              <m:r>
                                <a:rPr lang="ru-RU" sz="2400" b="0" i="1">
                                  <a:latin typeface="Cambria Math" panose="02040503050406030204" pitchFamily="18" charset="0"/>
                                </a:rPr>
                                <m:t>𝑠𝑐</m:t>
                              </m:r>
                            </m:sub>
                          </m:sSub>
                          <m:r>
                            <a:rPr lang="ru-RU" sz="2400" b="0" i="1">
                              <a:latin typeface="Cambria Math" panose="02040503050406030204" pitchFamily="18" charset="0"/>
                            </a:rPr>
                            <m:t>𝐹𝐹</m:t>
                          </m:r>
                        </m:num>
                        <m:den>
                          <m:sSub>
                            <m:sSubPr>
                              <m:ctrlPr>
                                <a:rPr lang="ru-RU" sz="2400" b="0" i="1">
                                  <a:latin typeface="Cambria Math" panose="02040503050406030204" pitchFamily="18" charset="0"/>
                                </a:rPr>
                              </m:ctrlPr>
                            </m:sSubPr>
                            <m:e>
                              <m:r>
                                <a:rPr lang="ru-RU" sz="2400" b="0" i="1">
                                  <a:latin typeface="Cambria Math" panose="02040503050406030204" pitchFamily="18" charset="0"/>
                                </a:rPr>
                                <m:t>𝑃</m:t>
                              </m:r>
                            </m:e>
                            <m:sub>
                              <m:r>
                                <a:rPr lang="ru-RU" sz="2400" b="0" i="1">
                                  <a:latin typeface="Cambria Math" panose="02040503050406030204" pitchFamily="18" charset="0"/>
                                </a:rPr>
                                <m:t>𝑖𝑛</m:t>
                              </m:r>
                            </m:sub>
                          </m:sSub>
                        </m:den>
                      </m:f>
                    </m:oMath>
                  </m:oMathPara>
                </a14:m>
                <a:endParaRPr lang="ru-RU"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EC110982-CB01-0BCF-2CC1-F7F021EF6A4E}"/>
                  </a:ext>
                </a:extLst>
              </p:cNvPr>
              <p:cNvSpPr txBox="1">
                <a:spLocks noRot="1" noChangeAspect="1" noMove="1" noResize="1" noEditPoints="1" noAdjustHandles="1" noChangeArrowheads="1" noChangeShapeType="1" noTextEdit="1"/>
              </p:cNvSpPr>
              <p:nvPr/>
            </p:nvSpPr>
            <p:spPr>
              <a:xfrm>
                <a:off x="8998899" y="1115732"/>
                <a:ext cx="3033897" cy="846194"/>
              </a:xfrm>
              <a:prstGeom prst="rect">
                <a:avLst/>
              </a:prstGeom>
              <a:blipFill>
                <a:blip r:embed="rId13"/>
                <a:stretch>
                  <a:fillRect/>
                </a:stretch>
              </a:blipFill>
            </p:spPr>
            <p:txBody>
              <a:bodyPr/>
              <a:lstStyle/>
              <a:p>
                <a:r>
                  <a:rPr lang="ru-RU">
                    <a:noFill/>
                  </a:rPr>
                  <a:t> </a:t>
                </a:r>
              </a:p>
            </p:txBody>
          </p:sp>
        </mc:Fallback>
      </mc:AlternateContent>
      <p:sp>
        <p:nvSpPr>
          <p:cNvPr id="18" name="Прямоугольник: скругленные углы 17">
            <a:extLst>
              <a:ext uri="{FF2B5EF4-FFF2-40B4-BE49-F238E27FC236}">
                <a16:creationId xmlns:a16="http://schemas.microsoft.com/office/drawing/2014/main" id="{6C164654-799C-0E5F-CE8C-45047977ED1E}"/>
              </a:ext>
            </a:extLst>
          </p:cNvPr>
          <p:cNvSpPr/>
          <p:nvPr/>
        </p:nvSpPr>
        <p:spPr>
          <a:xfrm>
            <a:off x="8998899" y="1115732"/>
            <a:ext cx="2936939" cy="8638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7048498-104D-3AC0-7291-6732E560340B}"/>
                  </a:ext>
                </a:extLst>
              </p:cNvPr>
              <p:cNvSpPr txBox="1"/>
              <p:nvPr/>
            </p:nvSpPr>
            <p:spPr>
              <a:xfrm>
                <a:off x="6940819" y="2598003"/>
                <a:ext cx="4867642" cy="830997"/>
              </a:xfrm>
              <a:prstGeom prst="rect">
                <a:avLst/>
              </a:prstGeom>
              <a:noFill/>
            </p:spPr>
            <p:txBody>
              <a:bodyPr wrap="square">
                <a:spAutoFit/>
              </a:bodyPr>
              <a:lstStyle/>
              <a:p>
                <a:pPr algn="ctr"/>
                <a14:m>
                  <m:oMath xmlns:m="http://schemas.openxmlformats.org/officeDocument/2006/math">
                    <m:sSub>
                      <m:sSubPr>
                        <m:ctrlPr>
                          <a:rPr lang="ru-RU" sz="2400" b="0" i="1" smtClean="0">
                            <a:latin typeface="Cambria Math" panose="02040503050406030204" pitchFamily="18" charset="0"/>
                          </a:rPr>
                        </m:ctrlPr>
                      </m:sSubPr>
                      <m:e>
                        <m:r>
                          <a:rPr lang="ru-RU" sz="2400" b="0" i="1">
                            <a:latin typeface="Cambria Math" panose="02040503050406030204" pitchFamily="18" charset="0"/>
                          </a:rPr>
                          <m:t>𝑉</m:t>
                        </m:r>
                      </m:e>
                      <m:sub>
                        <m:r>
                          <a:rPr lang="ru-RU" sz="2400" b="0" i="1">
                            <a:latin typeface="Cambria Math" panose="02040503050406030204" pitchFamily="18" charset="0"/>
                          </a:rPr>
                          <m:t>𝑜𝑐</m:t>
                        </m:r>
                      </m:sub>
                    </m:sSub>
                    <m:r>
                      <a:rPr lang="uk-UA" sz="2400" b="0" i="1" smtClean="0">
                        <a:latin typeface="Cambria Math" panose="02040503050406030204" pitchFamily="18" charset="0"/>
                      </a:rPr>
                      <m:t> та </m:t>
                    </m:r>
                    <m:sSub>
                      <m:sSubPr>
                        <m:ctrlPr>
                          <a:rPr lang="ru-RU" sz="2400" b="0" i="1">
                            <a:latin typeface="Cambria Math" panose="02040503050406030204" pitchFamily="18" charset="0"/>
                          </a:rPr>
                        </m:ctrlPr>
                      </m:sSubPr>
                      <m:e>
                        <m:r>
                          <a:rPr lang="ru-RU" sz="2400" b="0" i="1">
                            <a:latin typeface="Cambria Math" panose="02040503050406030204" pitchFamily="18" charset="0"/>
                          </a:rPr>
                          <m:t>𝐼</m:t>
                        </m:r>
                      </m:e>
                      <m:sub>
                        <m:r>
                          <a:rPr lang="ru-RU" sz="2400" b="0" i="1">
                            <a:latin typeface="Cambria Math" panose="02040503050406030204" pitchFamily="18" charset="0"/>
                          </a:rPr>
                          <m:t>𝑠𝑐</m:t>
                        </m:r>
                      </m:sub>
                    </m:sSub>
                  </m:oMath>
                </a14:m>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визначали</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безпосередньо</a:t>
                </a:r>
                <a:r>
                  <a:rPr lang="ru-RU" sz="2400" dirty="0">
                    <a:latin typeface="Times New Roman" panose="02020603050405020304" pitchFamily="18" charset="0"/>
                    <a:cs typeface="Times New Roman" panose="02020603050405020304" pitchFamily="18" charset="0"/>
                  </a:rPr>
                  <a:t> з вольт-</a:t>
                </a:r>
                <a:r>
                  <a:rPr lang="ru-RU" sz="2400" dirty="0" err="1">
                    <a:latin typeface="Times New Roman" panose="02020603050405020304" pitchFamily="18" charset="0"/>
                    <a:cs typeface="Times New Roman" panose="02020603050405020304" pitchFamily="18" charset="0"/>
                  </a:rPr>
                  <a:t>амперних</a:t>
                </a:r>
                <a:r>
                  <a:rPr lang="ru-RU" sz="2400" dirty="0">
                    <a:latin typeface="Times New Roman" panose="02020603050405020304" pitchFamily="18" charset="0"/>
                    <a:cs typeface="Times New Roman" panose="02020603050405020304" pitchFamily="18" charset="0"/>
                  </a:rPr>
                  <a:t> характеристик</a:t>
                </a:r>
              </a:p>
            </p:txBody>
          </p:sp>
        </mc:Choice>
        <mc:Fallback xmlns="">
          <p:sp>
            <p:nvSpPr>
              <p:cNvPr id="26" name="TextBox 25">
                <a:extLst>
                  <a:ext uri="{FF2B5EF4-FFF2-40B4-BE49-F238E27FC236}">
                    <a16:creationId xmlns:a16="http://schemas.microsoft.com/office/drawing/2014/main" id="{D7048498-104D-3AC0-7291-6732E560340B}"/>
                  </a:ext>
                </a:extLst>
              </p:cNvPr>
              <p:cNvSpPr txBox="1">
                <a:spLocks noRot="1" noChangeAspect="1" noMove="1" noResize="1" noEditPoints="1" noAdjustHandles="1" noChangeArrowheads="1" noChangeShapeType="1" noTextEdit="1"/>
              </p:cNvSpPr>
              <p:nvPr/>
            </p:nvSpPr>
            <p:spPr>
              <a:xfrm>
                <a:off x="6940819" y="2598003"/>
                <a:ext cx="4867642" cy="830997"/>
              </a:xfrm>
              <a:prstGeom prst="rect">
                <a:avLst/>
              </a:prstGeom>
              <a:blipFill>
                <a:blip r:embed="rId14"/>
                <a:stretch>
                  <a:fillRect t="-5839" r="-376" b="-15328"/>
                </a:stretch>
              </a:blipFill>
            </p:spPr>
            <p:txBody>
              <a:bodyPr/>
              <a:lstStyle/>
              <a:p>
                <a:r>
                  <a:rPr lang="ru-RU">
                    <a:noFill/>
                  </a:rPr>
                  <a:t> </a:t>
                </a:r>
              </a:p>
            </p:txBody>
          </p:sp>
        </mc:Fallback>
      </mc:AlternateContent>
      <p:sp>
        <p:nvSpPr>
          <p:cNvPr id="27" name="Прямоугольник: скругленные углы 26">
            <a:extLst>
              <a:ext uri="{FF2B5EF4-FFF2-40B4-BE49-F238E27FC236}">
                <a16:creationId xmlns:a16="http://schemas.microsoft.com/office/drawing/2014/main" id="{86D1B98F-C028-EB6F-283B-870000388A9D}"/>
              </a:ext>
            </a:extLst>
          </p:cNvPr>
          <p:cNvSpPr/>
          <p:nvPr/>
        </p:nvSpPr>
        <p:spPr>
          <a:xfrm>
            <a:off x="7033098" y="2598003"/>
            <a:ext cx="4688732" cy="830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скругленные углы 27">
            <a:extLst>
              <a:ext uri="{FF2B5EF4-FFF2-40B4-BE49-F238E27FC236}">
                <a16:creationId xmlns:a16="http://schemas.microsoft.com/office/drawing/2014/main" id="{E7829554-9F79-7C0B-F76F-65F71CCD2FFF}"/>
              </a:ext>
            </a:extLst>
          </p:cNvPr>
          <p:cNvSpPr/>
          <p:nvPr/>
        </p:nvSpPr>
        <p:spPr>
          <a:xfrm>
            <a:off x="6803993" y="4863830"/>
            <a:ext cx="4816592" cy="68093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TextBox 28">
            <a:extLst>
              <a:ext uri="{FF2B5EF4-FFF2-40B4-BE49-F238E27FC236}">
                <a16:creationId xmlns:a16="http://schemas.microsoft.com/office/drawing/2014/main" id="{811EA5A8-E099-B568-2269-715C0DDD7497}"/>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19</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6689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5B9D2CBA-D736-AD42-FF81-595C9A630B50}"/>
              </a:ext>
            </a:extLst>
          </p:cNvPr>
          <p:cNvSpPr/>
          <p:nvPr/>
        </p:nvSpPr>
        <p:spPr>
          <a:xfrm>
            <a:off x="1119819" y="97543"/>
            <a:ext cx="10115424" cy="63147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err="1">
                <a:latin typeface="Times New Roman" panose="02020603050405020304" pitchFamily="18" charset="0"/>
                <a:cs typeface="Times New Roman" panose="02020603050405020304" pitchFamily="18" charset="0"/>
              </a:rPr>
              <a:t>Вплив</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залізовмісних</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дефектів</a:t>
            </a:r>
            <a:r>
              <a:rPr lang="ru-RU" sz="3000" dirty="0">
                <a:latin typeface="Times New Roman" panose="02020603050405020304" pitchFamily="18" charset="0"/>
                <a:cs typeface="Times New Roman" panose="02020603050405020304" pitchFamily="18" charset="0"/>
              </a:rPr>
              <a:t> на </a:t>
            </a:r>
            <a:r>
              <a:rPr lang="ru-RU" sz="3000" dirty="0" err="1">
                <a:latin typeface="Times New Roman" panose="02020603050405020304" pitchFamily="18" charset="0"/>
                <a:cs typeface="Times New Roman" panose="02020603050405020304" pitchFamily="18" charset="0"/>
              </a:rPr>
              <a:t>фотоелектричні</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параметри</a:t>
            </a:r>
            <a:endParaRPr lang="uk-UA" sz="3000" noProof="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C13F803-C819-098C-9417-A0A778A57B22}"/>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20</a:t>
            </a:r>
            <a:endParaRPr lang="ru-RU" sz="2800" dirty="0">
              <a:latin typeface="Times New Roman" panose="02020603050405020304" pitchFamily="18" charset="0"/>
              <a:cs typeface="Times New Roman" panose="02020603050405020304" pitchFamily="18" charset="0"/>
            </a:endParaRPr>
          </a:p>
        </p:txBody>
      </p:sp>
      <p:pic>
        <p:nvPicPr>
          <p:cNvPr id="7" name="Рисунок 6" descr="Изображение выглядит как текст, диаграмма, Красочность, линия&#10;&#10;Содержимое, созданное искусственным интеллектом, может быть неверным.">
            <a:extLst>
              <a:ext uri="{FF2B5EF4-FFF2-40B4-BE49-F238E27FC236}">
                <a16:creationId xmlns:a16="http://schemas.microsoft.com/office/drawing/2014/main" id="{9F62D19C-0D06-B07B-74E7-80F9E38A344B}"/>
              </a:ext>
            </a:extLst>
          </p:cNvPr>
          <p:cNvPicPr>
            <a:picLocks noChangeAspect="1"/>
          </p:cNvPicPr>
          <p:nvPr/>
        </p:nvPicPr>
        <p:blipFill>
          <a:blip r:embed="rId2"/>
          <a:stretch>
            <a:fillRect/>
          </a:stretch>
        </p:blipFill>
        <p:spPr>
          <a:xfrm>
            <a:off x="235477" y="807396"/>
            <a:ext cx="3799143" cy="2906416"/>
          </a:xfrm>
          <a:prstGeom prst="rect">
            <a:avLst/>
          </a:prstGeom>
        </p:spPr>
      </p:pic>
      <p:pic>
        <p:nvPicPr>
          <p:cNvPr id="9" name="Рисунок 8" descr="Изображение выглядит как Красочность, диаграмма, линия&#10;&#10;Содержимое, созданное искусственным интеллектом, может быть неверным.">
            <a:extLst>
              <a:ext uri="{FF2B5EF4-FFF2-40B4-BE49-F238E27FC236}">
                <a16:creationId xmlns:a16="http://schemas.microsoft.com/office/drawing/2014/main" id="{8F8F108F-0A57-3B3D-34EB-B338D12371C8}"/>
              </a:ext>
            </a:extLst>
          </p:cNvPr>
          <p:cNvPicPr>
            <a:picLocks noChangeAspect="1"/>
          </p:cNvPicPr>
          <p:nvPr/>
        </p:nvPicPr>
        <p:blipFill>
          <a:blip r:embed="rId3"/>
          <a:stretch>
            <a:fillRect/>
          </a:stretch>
        </p:blipFill>
        <p:spPr>
          <a:xfrm>
            <a:off x="8157382" y="807396"/>
            <a:ext cx="3733128" cy="2906415"/>
          </a:xfrm>
          <a:prstGeom prst="rect">
            <a:avLst/>
          </a:prstGeom>
        </p:spPr>
      </p:pic>
      <p:pic>
        <p:nvPicPr>
          <p:cNvPr id="11" name="Рисунок 10" descr="Изображение выглядит как текст, диаграмма, снимок экрана, Красочность&#10;&#10;Содержимое, созданное искусственным интеллектом, может быть неверным.">
            <a:extLst>
              <a:ext uri="{FF2B5EF4-FFF2-40B4-BE49-F238E27FC236}">
                <a16:creationId xmlns:a16="http://schemas.microsoft.com/office/drawing/2014/main" id="{82673FC6-B74C-868A-D638-19B5C03555E6}"/>
              </a:ext>
            </a:extLst>
          </p:cNvPr>
          <p:cNvPicPr>
            <a:picLocks noChangeAspect="1"/>
          </p:cNvPicPr>
          <p:nvPr/>
        </p:nvPicPr>
        <p:blipFill>
          <a:blip r:embed="rId4"/>
          <a:stretch>
            <a:fillRect/>
          </a:stretch>
        </p:blipFill>
        <p:spPr>
          <a:xfrm>
            <a:off x="4196428" y="806838"/>
            <a:ext cx="3799143" cy="2907531"/>
          </a:xfrm>
          <a:prstGeom prst="rect">
            <a:avLst/>
          </a:prstGeom>
        </p:spPr>
      </p:pic>
      <p:pic>
        <p:nvPicPr>
          <p:cNvPr id="15" name="Рисунок 14" descr="Изображение выглядит как диаграмма, Красочность, линия, текст&#10;&#10;Содержимое, созданное искусственным интеллектом, может быть неверным.">
            <a:extLst>
              <a:ext uri="{FF2B5EF4-FFF2-40B4-BE49-F238E27FC236}">
                <a16:creationId xmlns:a16="http://schemas.microsoft.com/office/drawing/2014/main" id="{F1664322-C214-9110-65E9-FD57E9F7E23E}"/>
              </a:ext>
            </a:extLst>
          </p:cNvPr>
          <p:cNvPicPr>
            <a:picLocks noChangeAspect="1"/>
          </p:cNvPicPr>
          <p:nvPr/>
        </p:nvPicPr>
        <p:blipFill>
          <a:blip r:embed="rId5"/>
          <a:stretch>
            <a:fillRect/>
          </a:stretch>
        </p:blipFill>
        <p:spPr>
          <a:xfrm>
            <a:off x="154572" y="3791633"/>
            <a:ext cx="3960951" cy="3020651"/>
          </a:xfrm>
          <a:prstGeom prst="rect">
            <a:avLst/>
          </a:prstGeom>
        </p:spPr>
      </p:pic>
      <p:pic>
        <p:nvPicPr>
          <p:cNvPr id="25" name="Рисунок 24">
            <a:extLst>
              <a:ext uri="{FF2B5EF4-FFF2-40B4-BE49-F238E27FC236}">
                <a16:creationId xmlns:a16="http://schemas.microsoft.com/office/drawing/2014/main" id="{C089DCC0-4106-69C8-2F43-B10EDA52B2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8412" y="3939100"/>
            <a:ext cx="3718238" cy="2873184"/>
          </a:xfrm>
          <a:prstGeom prst="rect">
            <a:avLst/>
          </a:prstGeom>
        </p:spPr>
      </p:pic>
      <p:pic>
        <p:nvPicPr>
          <p:cNvPr id="27" name="Рисунок 26">
            <a:extLst>
              <a:ext uri="{FF2B5EF4-FFF2-40B4-BE49-F238E27FC236}">
                <a16:creationId xmlns:a16="http://schemas.microsoft.com/office/drawing/2014/main" id="{5D274A7F-0955-C011-AAAF-5E707B16AB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6479" y="3939100"/>
            <a:ext cx="3692053" cy="2852950"/>
          </a:xfrm>
          <a:prstGeom prst="rect">
            <a:avLst/>
          </a:prstGeom>
        </p:spPr>
      </p:pic>
    </p:spTree>
    <p:extLst>
      <p:ext uri="{BB962C8B-B14F-4D97-AF65-F5344CB8AC3E}">
        <p14:creationId xmlns:p14="http://schemas.microsoft.com/office/powerpoint/2010/main" val="460163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a:extLst>
              <a:ext uri="{FF2B5EF4-FFF2-40B4-BE49-F238E27FC236}">
                <a16:creationId xmlns:a16="http://schemas.microsoft.com/office/drawing/2014/main" id="{7081DE19-6989-2479-4C81-3C1B05DC2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760" y="4525555"/>
            <a:ext cx="3610970" cy="2332445"/>
          </a:xfrm>
          <a:prstGeom prst="rect">
            <a:avLst/>
          </a:prstGeom>
        </p:spPr>
      </p:pic>
      <p:pic>
        <p:nvPicPr>
          <p:cNvPr id="16" name="Рисунок 15" descr="Изображение выглядит как диаграмма, линия, круг, оригами">
            <a:extLst>
              <a:ext uri="{FF2B5EF4-FFF2-40B4-BE49-F238E27FC236}">
                <a16:creationId xmlns:a16="http://schemas.microsoft.com/office/drawing/2014/main" id="{FE07E77C-E6D7-168C-C28F-CD052712B81A}"/>
              </a:ext>
            </a:extLst>
          </p:cNvPr>
          <p:cNvPicPr>
            <a:picLocks noChangeAspect="1"/>
          </p:cNvPicPr>
          <p:nvPr/>
        </p:nvPicPr>
        <p:blipFill>
          <a:blip r:embed="rId3"/>
          <a:stretch>
            <a:fillRect/>
          </a:stretch>
        </p:blipFill>
        <p:spPr>
          <a:xfrm>
            <a:off x="7375187" y="4562093"/>
            <a:ext cx="4279180" cy="2295907"/>
          </a:xfrm>
          <a:prstGeom prst="rect">
            <a:avLst/>
          </a:prstGeom>
        </p:spPr>
      </p:pic>
      <p:sp>
        <p:nvSpPr>
          <p:cNvPr id="2" name="Прямоугольник: скругленные углы 1">
            <a:extLst>
              <a:ext uri="{FF2B5EF4-FFF2-40B4-BE49-F238E27FC236}">
                <a16:creationId xmlns:a16="http://schemas.microsoft.com/office/drawing/2014/main" id="{9436056C-6468-76D9-4DC0-5D7542CEAF8C}"/>
              </a:ext>
            </a:extLst>
          </p:cNvPr>
          <p:cNvSpPr/>
          <p:nvPr/>
        </p:nvSpPr>
        <p:spPr>
          <a:xfrm>
            <a:off x="4816812" y="79051"/>
            <a:ext cx="2558375" cy="57393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scene3d>
          <a:sp3d prstMaterial="soft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noProof="0" dirty="0">
                <a:latin typeface="Times New Roman" panose="02020603050405020304" pitchFamily="18" charset="0"/>
                <a:cs typeface="Times New Roman" panose="02020603050405020304" pitchFamily="18" charset="0"/>
              </a:rPr>
              <a:t>Актуальність</a:t>
            </a:r>
          </a:p>
        </p:txBody>
      </p:sp>
      <p:sp>
        <p:nvSpPr>
          <p:cNvPr id="8" name="TextBox 7">
            <a:extLst>
              <a:ext uri="{FF2B5EF4-FFF2-40B4-BE49-F238E27FC236}">
                <a16:creationId xmlns:a16="http://schemas.microsoft.com/office/drawing/2014/main" id="{2F88E804-880C-7620-3119-C87AFF9489BE}"/>
              </a:ext>
            </a:extLst>
          </p:cNvPr>
          <p:cNvSpPr txBox="1"/>
          <p:nvPr/>
        </p:nvSpPr>
        <p:spPr>
          <a:xfrm>
            <a:off x="11790222" y="6317255"/>
            <a:ext cx="44807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2</a:t>
            </a:r>
            <a:endParaRPr lang="ru-RU" sz="2800" dirty="0">
              <a:latin typeface="Times New Roman" panose="02020603050405020304" pitchFamily="18" charset="0"/>
              <a:cs typeface="Times New Roman" panose="02020603050405020304" pitchFamily="18" charset="0"/>
            </a:endParaRPr>
          </a:p>
        </p:txBody>
      </p:sp>
      <p:sp>
        <p:nvSpPr>
          <p:cNvPr id="12" name="Прямоугольник: скругленные углы 11">
            <a:extLst>
              <a:ext uri="{FF2B5EF4-FFF2-40B4-BE49-F238E27FC236}">
                <a16:creationId xmlns:a16="http://schemas.microsoft.com/office/drawing/2014/main" id="{C723A09B-6D13-EEDC-FC49-1206FE1669AB}"/>
              </a:ext>
            </a:extLst>
          </p:cNvPr>
          <p:cNvSpPr/>
          <p:nvPr/>
        </p:nvSpPr>
        <p:spPr>
          <a:xfrm>
            <a:off x="4592281" y="971547"/>
            <a:ext cx="7289558" cy="943582"/>
          </a:xfrm>
          <a:prstGeom prst="roundRect">
            <a:avLst/>
          </a:prstGeom>
          <a:blipFill>
            <a:blip r:embed="rId4"/>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Кремнієві сонячні елементи </a:t>
            </a:r>
            <a:r>
              <a:rPr lang="uk-UA"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складають </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&gt; 90% світового ринку фотоелектричних перетворювачів</a:t>
            </a:r>
            <a:endParaRPr lang="ru-RU" sz="2400" b="1" dirty="0">
              <a:solidFill>
                <a:schemeClr val="bg1"/>
              </a:solidFill>
              <a:effectLst>
                <a:glow rad="228600">
                  <a:schemeClr val="accent1">
                    <a:satMod val="175000"/>
                    <a:alpha val="40000"/>
                  </a:schemeClr>
                </a:glow>
              </a:effectLst>
            </a:endParaRPr>
          </a:p>
        </p:txBody>
      </p:sp>
      <mc:AlternateContent xmlns:mc="http://schemas.openxmlformats.org/markup-compatibility/2006" xmlns:a14="http://schemas.microsoft.com/office/drawing/2010/main">
        <mc:Choice Requires="a14">
          <p:sp>
            <p:nvSpPr>
              <p:cNvPr id="13" name="Прямоугольник: скругленные углы 12">
                <a:extLst>
                  <a:ext uri="{FF2B5EF4-FFF2-40B4-BE49-F238E27FC236}">
                    <a16:creationId xmlns:a16="http://schemas.microsoft.com/office/drawing/2014/main" id="{19992977-461F-F091-3F7D-96AE37CE0BD7}"/>
                  </a:ext>
                </a:extLst>
              </p:cNvPr>
              <p:cNvSpPr/>
              <p:nvPr/>
            </p:nvSpPr>
            <p:spPr>
              <a:xfrm>
                <a:off x="4592281" y="2060102"/>
                <a:ext cx="7289558" cy="972201"/>
              </a:xfrm>
              <a:prstGeom prst="roundRect">
                <a:avLst/>
              </a:prstGeom>
              <a:blipFill>
                <a:blip r:embed="rId5"/>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Ефективність </a:t>
                </a:r>
                <a:r>
                  <a:rPr lang="ru-RU" sz="2400" b="1" dirty="0" err="1">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елементів</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обмежується дефектами</a:t>
                </a:r>
                <a:r>
                  <a:rPr lang="uk-UA"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зокрема точковими дефектами </a:t>
                </a:r>
                <a14:m>
                  <m:oMath xmlns:m="http://schemas.openxmlformats.org/officeDocument/2006/math">
                    <m:sSub>
                      <m:sSubPr>
                        <m:ctrlPr>
                          <a:rPr lang="en-US" sz="2400" b="1" i="1" dirty="0" smtClean="0">
                            <a:solidFill>
                              <a:schemeClr val="bg1"/>
                            </a:solidFill>
                            <a:effectLst>
                              <a:glow rad="228600">
                                <a:schemeClr val="accent1">
                                  <a:satMod val="175000"/>
                                  <a:alpha val="40000"/>
                                </a:schemeClr>
                              </a:glow>
                            </a:effectLst>
                            <a:latin typeface="Cambria Math" panose="02040503050406030204" pitchFamily="18" charset="0"/>
                            <a:cs typeface="Times New Roman" panose="02020603050405020304" pitchFamily="18" charset="0"/>
                          </a:rPr>
                        </m:ctrlPr>
                      </m:sSubPr>
                      <m:e>
                        <m:r>
                          <a:rPr lang="en-US" sz="2400" b="1" i="0" dirty="0" smtClean="0">
                            <a:solidFill>
                              <a:schemeClr val="bg1"/>
                            </a:solidFill>
                            <a:effectLst>
                              <a:glow rad="228600">
                                <a:schemeClr val="accent1">
                                  <a:satMod val="175000"/>
                                  <a:alpha val="40000"/>
                                </a:schemeClr>
                              </a:glow>
                            </a:effectLst>
                            <a:latin typeface="Cambria Math" panose="02040503050406030204" pitchFamily="18" charset="0"/>
                            <a:cs typeface="Times New Roman" panose="02020603050405020304" pitchFamily="18" charset="0"/>
                          </a:rPr>
                          <m:t>𝐅𝐞</m:t>
                        </m:r>
                      </m:e>
                      <m:sub>
                        <m:r>
                          <a:rPr lang="en-US" sz="2400" b="1" i="1" dirty="0" smtClean="0">
                            <a:solidFill>
                              <a:schemeClr val="bg1"/>
                            </a:solidFill>
                            <a:effectLst>
                              <a:glow rad="228600">
                                <a:schemeClr val="accent1">
                                  <a:satMod val="175000"/>
                                  <a:alpha val="40000"/>
                                </a:schemeClr>
                              </a:glow>
                            </a:effectLst>
                            <a:latin typeface="Cambria Math" panose="02040503050406030204" pitchFamily="18" charset="0"/>
                            <a:cs typeface="Times New Roman" panose="02020603050405020304" pitchFamily="18" charset="0"/>
                          </a:rPr>
                          <m:t>𝒊</m:t>
                        </m:r>
                      </m:sub>
                    </m:sSub>
                  </m:oMath>
                </a14:m>
                <a:r>
                  <a:rPr lang="uk-UA"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та </a:t>
                </a:r>
                <a14:m>
                  <m:oMath xmlns:m="http://schemas.openxmlformats.org/officeDocument/2006/math">
                    <m:sSub>
                      <m:sSubPr>
                        <m:ctrlPr>
                          <a:rPr lang="en-US" sz="2400" b="1" i="1" dirty="0">
                            <a:solidFill>
                              <a:schemeClr val="bg1"/>
                            </a:solidFill>
                            <a:effectLst>
                              <a:glow rad="228600">
                                <a:schemeClr val="accent1">
                                  <a:satMod val="175000"/>
                                  <a:alpha val="40000"/>
                                </a:schemeClr>
                              </a:glow>
                            </a:effectLst>
                            <a:latin typeface="Cambria Math" panose="02040503050406030204" pitchFamily="18" charset="0"/>
                            <a:cs typeface="Times New Roman" panose="02020603050405020304" pitchFamily="18" charset="0"/>
                          </a:rPr>
                        </m:ctrlPr>
                      </m:sSubPr>
                      <m:e>
                        <m:r>
                          <a:rPr lang="en-US" sz="2400" b="1" i="0" dirty="0" smtClean="0">
                            <a:solidFill>
                              <a:schemeClr val="bg1"/>
                            </a:solidFill>
                            <a:effectLst>
                              <a:glow rad="228600">
                                <a:schemeClr val="accent1">
                                  <a:satMod val="175000"/>
                                  <a:alpha val="40000"/>
                                </a:schemeClr>
                              </a:glow>
                            </a:effectLst>
                            <a:latin typeface="Cambria Math" panose="02040503050406030204" pitchFamily="18" charset="0"/>
                            <a:cs typeface="Times New Roman" panose="02020603050405020304" pitchFamily="18" charset="0"/>
                          </a:rPr>
                          <m:t>𝐅𝐞</m:t>
                        </m:r>
                      </m:e>
                      <m:sub>
                        <m:r>
                          <a:rPr lang="en-US" sz="2400" b="1" i="1" dirty="0" smtClean="0">
                            <a:solidFill>
                              <a:schemeClr val="bg1"/>
                            </a:solidFill>
                            <a:effectLst>
                              <a:glow rad="228600">
                                <a:schemeClr val="accent1">
                                  <a:satMod val="175000"/>
                                  <a:alpha val="40000"/>
                                </a:schemeClr>
                              </a:glow>
                            </a:effectLst>
                            <a:latin typeface="Cambria Math" panose="02040503050406030204" pitchFamily="18" charset="0"/>
                            <a:cs typeface="Times New Roman" panose="02020603050405020304" pitchFamily="18" charset="0"/>
                          </a:rPr>
                          <m:t>𝒊</m:t>
                        </m:r>
                      </m:sub>
                    </m:sSub>
                    <m:sSub>
                      <m:sSubPr>
                        <m:ctrlPr>
                          <a:rPr lang="en-US" sz="2400" b="1" i="1" dirty="0" smtClean="0">
                            <a:solidFill>
                              <a:schemeClr val="bg1"/>
                            </a:solidFill>
                            <a:effectLst>
                              <a:glow rad="228600">
                                <a:schemeClr val="accent1">
                                  <a:satMod val="175000"/>
                                  <a:alpha val="40000"/>
                                </a:schemeClr>
                              </a:glow>
                            </a:effectLst>
                            <a:latin typeface="Cambria Math" panose="02040503050406030204" pitchFamily="18" charset="0"/>
                            <a:cs typeface="Times New Roman" panose="02020603050405020304" pitchFamily="18" charset="0"/>
                          </a:rPr>
                        </m:ctrlPr>
                      </m:sSubPr>
                      <m:e>
                        <m:r>
                          <a:rPr lang="en-US" sz="2400" b="1" i="0" dirty="0" smtClean="0">
                            <a:solidFill>
                              <a:schemeClr val="bg1"/>
                            </a:solidFill>
                            <a:effectLst>
                              <a:glow rad="228600">
                                <a:schemeClr val="accent1">
                                  <a:satMod val="175000"/>
                                  <a:alpha val="40000"/>
                                </a:schemeClr>
                              </a:glow>
                            </a:effectLst>
                            <a:latin typeface="Cambria Math" panose="02040503050406030204" pitchFamily="18" charset="0"/>
                            <a:cs typeface="Times New Roman" panose="02020603050405020304" pitchFamily="18" charset="0"/>
                          </a:rPr>
                          <m:t>𝐁</m:t>
                        </m:r>
                      </m:e>
                      <m:sub>
                        <m:r>
                          <a:rPr lang="en-US" sz="2400" b="1" i="1" dirty="0" smtClean="0">
                            <a:solidFill>
                              <a:schemeClr val="bg1"/>
                            </a:solidFill>
                            <a:effectLst>
                              <a:glow rad="228600">
                                <a:schemeClr val="accent1">
                                  <a:satMod val="175000"/>
                                  <a:alpha val="40000"/>
                                </a:schemeClr>
                              </a:glow>
                            </a:effectLst>
                            <a:latin typeface="Cambria Math" panose="02040503050406030204" pitchFamily="18" charset="0"/>
                            <a:cs typeface="Times New Roman" panose="02020603050405020304" pitchFamily="18" charset="0"/>
                          </a:rPr>
                          <m:t>𝒔</m:t>
                        </m:r>
                      </m:sub>
                    </m:sSub>
                  </m:oMath>
                </a14:m>
                <a:r>
                  <a:rPr lang="uk-UA"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a:t>
                </a:r>
                <a:endPar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endParaRPr>
              </a:p>
            </p:txBody>
          </p:sp>
        </mc:Choice>
        <mc:Fallback xmlns="">
          <p:sp>
            <p:nvSpPr>
              <p:cNvPr id="13" name="Прямоугольник: скругленные углы 12">
                <a:extLst>
                  <a:ext uri="{FF2B5EF4-FFF2-40B4-BE49-F238E27FC236}">
                    <a16:creationId xmlns:a16="http://schemas.microsoft.com/office/drawing/2014/main" id="{19992977-461F-F091-3F7D-96AE37CE0BD7}"/>
                  </a:ext>
                </a:extLst>
              </p:cNvPr>
              <p:cNvSpPr>
                <a:spLocks noRot="1" noChangeAspect="1" noMove="1" noResize="1" noEditPoints="1" noAdjustHandles="1" noChangeArrowheads="1" noChangeShapeType="1" noTextEdit="1"/>
              </p:cNvSpPr>
              <p:nvPr/>
            </p:nvSpPr>
            <p:spPr>
              <a:xfrm>
                <a:off x="4592281" y="2060102"/>
                <a:ext cx="7289558" cy="972201"/>
              </a:xfrm>
              <a:prstGeom prst="roundRect">
                <a:avLst/>
              </a:prstGeom>
              <a:blipFill>
                <a:blip r:embed="rId6"/>
                <a:stretch>
                  <a:fillRect/>
                </a:stretch>
              </a:blipFill>
              <a:ln>
                <a:noFill/>
              </a:ln>
              <a:effectLst>
                <a:outerShdw blurRad="44450" dist="27940" dir="5400000" algn="ctr">
                  <a:srgbClr val="000000">
                    <a:alpha val="32000"/>
                  </a:srgbClr>
                </a:outerShdw>
              </a:effectLst>
            </p:spPr>
            <p:txBody>
              <a:bodyPr/>
              <a:lstStyle/>
              <a:p>
                <a:r>
                  <a:rPr lang="ru-RU">
                    <a:noFill/>
                  </a:rPr>
                  <a:t> </a:t>
                </a:r>
              </a:p>
            </p:txBody>
          </p:sp>
        </mc:Fallback>
      </mc:AlternateContent>
      <p:sp>
        <p:nvSpPr>
          <p:cNvPr id="17" name="Прямоугольник: скругленные углы 16">
            <a:extLst>
              <a:ext uri="{FF2B5EF4-FFF2-40B4-BE49-F238E27FC236}">
                <a16:creationId xmlns:a16="http://schemas.microsoft.com/office/drawing/2014/main" id="{1DC0D17B-57ED-2752-9762-EAFD7DE4113B}"/>
              </a:ext>
            </a:extLst>
          </p:cNvPr>
          <p:cNvSpPr/>
          <p:nvPr/>
        </p:nvSpPr>
        <p:spPr>
          <a:xfrm>
            <a:off x="4523362" y="3177276"/>
            <a:ext cx="7358476" cy="1209898"/>
          </a:xfrm>
          <a:prstGeom prst="roundRect">
            <a:avLst/>
          </a:prstGeom>
          <a:blipFill>
            <a:blip r:embed="rId7"/>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2400" b="1" dirty="0" err="1">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Необхідність</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переходу </a:t>
            </a:r>
            <a:r>
              <a:rPr lang="ru-RU" sz="2400" b="1" dirty="0" err="1">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від</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a:t>
            </a:r>
            <a:r>
              <a:rPr lang="ru-RU" sz="2400" b="1" dirty="0" err="1">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складної</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та </a:t>
            </a:r>
            <a:r>
              <a:rPr lang="ru-RU" sz="2400" b="1" dirty="0" err="1">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тривалої</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a:t>
            </a:r>
            <a:r>
              <a:rPr lang="ru-RU" sz="2400" b="1" dirty="0" err="1">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спектроскопії</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a:t>
            </a:r>
            <a:r>
              <a:rPr lang="en-US"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DLTS, EPR) </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до </a:t>
            </a:r>
            <a:r>
              <a:rPr lang="ru-RU" sz="2400" b="1" dirty="0" err="1">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швидкої</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a:t>
            </a:r>
            <a:r>
              <a:rPr lang="ru-RU" sz="2400" b="1" dirty="0" err="1">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неруйнівної</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a:t>
            </a:r>
            <a:r>
              <a:rPr lang="ru-RU" sz="2400" b="1" dirty="0" err="1">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оцінки</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a:t>
            </a:r>
            <a:r>
              <a:rPr lang="ru-RU" sz="2400" b="1" dirty="0" err="1">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рівня</a:t>
            </a:r>
            <a:r>
              <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a:t>
            </a:r>
            <a:r>
              <a:rPr lang="uk-UA"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забруднення</a:t>
            </a:r>
            <a:r>
              <a:rPr lang="en-US"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 </a:t>
            </a:r>
            <a:r>
              <a:rPr lang="uk-UA"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rPr>
              <a:t>сонячних елементів</a:t>
            </a:r>
            <a:endParaRPr lang="ru-RU" sz="2400" b="1" dirty="0">
              <a:solidFill>
                <a:schemeClr val="bg1"/>
              </a:solidFill>
              <a:effectLst>
                <a:glow rad="228600">
                  <a:schemeClr val="accent1">
                    <a:satMod val="175000"/>
                    <a:alpha val="40000"/>
                  </a:schemeClr>
                </a:glow>
              </a:effectLst>
              <a:latin typeface="Times New Roman" panose="02020603050405020304" pitchFamily="18" charset="0"/>
              <a:cs typeface="Times New Roman" panose="02020603050405020304" pitchFamily="18" charset="0"/>
            </a:endParaRPr>
          </a:p>
        </p:txBody>
      </p:sp>
      <p:pic>
        <p:nvPicPr>
          <p:cNvPr id="21" name="Рисунок 20">
            <a:extLst>
              <a:ext uri="{FF2B5EF4-FFF2-40B4-BE49-F238E27FC236}">
                <a16:creationId xmlns:a16="http://schemas.microsoft.com/office/drawing/2014/main" id="{DC458ED4-FA39-CEA4-0445-50A2E6C3CC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25" y="330740"/>
            <a:ext cx="4610287" cy="4275590"/>
          </a:xfrm>
          <a:prstGeom prst="rect">
            <a:avLst/>
          </a:prstGeom>
        </p:spPr>
      </p:pic>
      <p:pic>
        <p:nvPicPr>
          <p:cNvPr id="23" name="Рисунок 22" descr="Изображение выглядит как текст, зима&#10;&#10;Содержимое, созданное искусственным интеллектом, может быть неверным.">
            <a:extLst>
              <a:ext uri="{FF2B5EF4-FFF2-40B4-BE49-F238E27FC236}">
                <a16:creationId xmlns:a16="http://schemas.microsoft.com/office/drawing/2014/main" id="{83882518-343C-0C3E-973D-F7DE0D4EF538}"/>
              </a:ext>
            </a:extLst>
          </p:cNvPr>
          <p:cNvPicPr>
            <a:picLocks noChangeAspect="1"/>
          </p:cNvPicPr>
          <p:nvPr/>
        </p:nvPicPr>
        <p:blipFill>
          <a:blip r:embed="rId9"/>
          <a:stretch>
            <a:fillRect/>
          </a:stretch>
        </p:blipFill>
        <p:spPr>
          <a:xfrm>
            <a:off x="380285" y="4666523"/>
            <a:ext cx="2324004" cy="2087046"/>
          </a:xfrm>
          <a:prstGeom prst="rect">
            <a:avLst/>
          </a:prstGeom>
        </p:spPr>
      </p:pic>
      <p:sp>
        <p:nvSpPr>
          <p:cNvPr id="5" name="TextBox 4">
            <a:extLst>
              <a:ext uri="{FF2B5EF4-FFF2-40B4-BE49-F238E27FC236}">
                <a16:creationId xmlns:a16="http://schemas.microsoft.com/office/drawing/2014/main" id="{5A9A3422-6E91-3458-3C07-9865A3CD2166}"/>
              </a:ext>
            </a:extLst>
          </p:cNvPr>
          <p:cNvSpPr txBox="1"/>
          <p:nvPr/>
        </p:nvSpPr>
        <p:spPr>
          <a:xfrm>
            <a:off x="8093413" y="330740"/>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2825489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Изображение выглядит как текст, диаграмма, Красочность, снимок экрана&#10;&#10;Содержимое, созданное искусственным интеллектом, может быть неверным.">
            <a:extLst>
              <a:ext uri="{FF2B5EF4-FFF2-40B4-BE49-F238E27FC236}">
                <a16:creationId xmlns:a16="http://schemas.microsoft.com/office/drawing/2014/main" id="{24C1B928-8498-9609-7E83-95537399ED6D}"/>
              </a:ext>
            </a:extLst>
          </p:cNvPr>
          <p:cNvPicPr>
            <a:picLocks noChangeAspect="1"/>
          </p:cNvPicPr>
          <p:nvPr/>
        </p:nvPicPr>
        <p:blipFill>
          <a:blip r:embed="rId2"/>
          <a:stretch>
            <a:fillRect/>
          </a:stretch>
        </p:blipFill>
        <p:spPr>
          <a:xfrm>
            <a:off x="146006" y="224765"/>
            <a:ext cx="3784829" cy="2961837"/>
          </a:xfrm>
          <a:prstGeom prst="rect">
            <a:avLst/>
          </a:prstGeom>
        </p:spPr>
      </p:pic>
      <p:pic>
        <p:nvPicPr>
          <p:cNvPr id="19" name="Рисунок 18" descr="Изображение выглядит как текст, снимок экрана, Красочность, диаграмма&#10;&#10;Содержимое, созданное искусственным интеллектом, может быть неверным.">
            <a:extLst>
              <a:ext uri="{FF2B5EF4-FFF2-40B4-BE49-F238E27FC236}">
                <a16:creationId xmlns:a16="http://schemas.microsoft.com/office/drawing/2014/main" id="{8DA795AE-8FAD-3604-9B78-E5B98DB1D38C}"/>
              </a:ext>
            </a:extLst>
          </p:cNvPr>
          <p:cNvPicPr>
            <a:picLocks noChangeAspect="1"/>
          </p:cNvPicPr>
          <p:nvPr/>
        </p:nvPicPr>
        <p:blipFill>
          <a:blip r:embed="rId3"/>
          <a:stretch>
            <a:fillRect/>
          </a:stretch>
        </p:blipFill>
        <p:spPr>
          <a:xfrm>
            <a:off x="0" y="3483790"/>
            <a:ext cx="3784829" cy="2896855"/>
          </a:xfrm>
          <a:prstGeom prst="rect">
            <a:avLst/>
          </a:prstGeom>
        </p:spPr>
      </p:pic>
      <p:pic>
        <p:nvPicPr>
          <p:cNvPr id="9" name="Рисунок 8" descr="Изображение выглядит как текст, диаграмма, линия, карта&#10;&#10;Содержимое, созданное искусственным интеллектом, может быть неверным.">
            <a:extLst>
              <a:ext uri="{FF2B5EF4-FFF2-40B4-BE49-F238E27FC236}">
                <a16:creationId xmlns:a16="http://schemas.microsoft.com/office/drawing/2014/main" id="{F9279F76-AC49-DD6A-07B5-85F62D22A95E}"/>
              </a:ext>
            </a:extLst>
          </p:cNvPr>
          <p:cNvPicPr>
            <a:picLocks noChangeAspect="1"/>
          </p:cNvPicPr>
          <p:nvPr/>
        </p:nvPicPr>
        <p:blipFill>
          <a:blip r:embed="rId4"/>
          <a:stretch>
            <a:fillRect/>
          </a:stretch>
        </p:blipFill>
        <p:spPr>
          <a:xfrm>
            <a:off x="7799358" y="224766"/>
            <a:ext cx="4146656" cy="3204234"/>
          </a:xfrm>
          <a:prstGeom prst="rect">
            <a:avLst/>
          </a:prstGeom>
        </p:spPr>
      </p:pic>
      <p:pic>
        <p:nvPicPr>
          <p:cNvPr id="20" name="Рисунок 19" descr="Изображение выглядит как текст, диаграмма, линия, снимок экрана&#10;&#10;Содержимое, созданное искусственным интеллектом, может быть неверным.">
            <a:extLst>
              <a:ext uri="{FF2B5EF4-FFF2-40B4-BE49-F238E27FC236}">
                <a16:creationId xmlns:a16="http://schemas.microsoft.com/office/drawing/2014/main" id="{C332B0CD-34DB-3B2F-C01C-9B77E7339C78}"/>
              </a:ext>
            </a:extLst>
          </p:cNvPr>
          <p:cNvPicPr>
            <a:picLocks noChangeAspect="1"/>
          </p:cNvPicPr>
          <p:nvPr/>
        </p:nvPicPr>
        <p:blipFill>
          <a:blip r:embed="rId5"/>
          <a:stretch>
            <a:fillRect/>
          </a:stretch>
        </p:blipFill>
        <p:spPr>
          <a:xfrm>
            <a:off x="3713159" y="3483792"/>
            <a:ext cx="4146657" cy="3204235"/>
          </a:xfrm>
          <a:prstGeom prst="rect">
            <a:avLst/>
          </a:prstGeom>
        </p:spPr>
      </p:pic>
      <p:pic>
        <p:nvPicPr>
          <p:cNvPr id="16" name="Рисунок 15" descr="Изображение выглядит как текст, диаграмма, линия, План&#10;&#10;Содержимое, созданное искусственным интеллектом, может быть неверным.">
            <a:extLst>
              <a:ext uri="{FF2B5EF4-FFF2-40B4-BE49-F238E27FC236}">
                <a16:creationId xmlns:a16="http://schemas.microsoft.com/office/drawing/2014/main" id="{E9DAC119-1476-A814-7051-39463A63E68A}"/>
              </a:ext>
            </a:extLst>
          </p:cNvPr>
          <p:cNvPicPr>
            <a:picLocks noChangeAspect="1"/>
          </p:cNvPicPr>
          <p:nvPr/>
        </p:nvPicPr>
        <p:blipFill>
          <a:blip r:embed="rId6"/>
          <a:stretch>
            <a:fillRect/>
          </a:stretch>
        </p:blipFill>
        <p:spPr>
          <a:xfrm>
            <a:off x="7738117" y="3483792"/>
            <a:ext cx="4146657" cy="3204235"/>
          </a:xfrm>
          <a:prstGeom prst="rect">
            <a:avLst/>
          </a:prstGeom>
        </p:spPr>
      </p:pic>
      <p:pic>
        <p:nvPicPr>
          <p:cNvPr id="22" name="Рисунок 21" descr="Изображение выглядит как текст, снимок экрана, диаграмма, дизайн&#10;&#10;Содержимое, созданное искусственным интеллектом, может быть неверным.">
            <a:extLst>
              <a:ext uri="{FF2B5EF4-FFF2-40B4-BE49-F238E27FC236}">
                <a16:creationId xmlns:a16="http://schemas.microsoft.com/office/drawing/2014/main" id="{5FBD77C1-B5DB-5E8F-A5AB-1498CC571766}"/>
              </a:ext>
            </a:extLst>
          </p:cNvPr>
          <p:cNvPicPr>
            <a:picLocks noChangeAspect="1"/>
          </p:cNvPicPr>
          <p:nvPr/>
        </p:nvPicPr>
        <p:blipFill>
          <a:blip r:embed="rId7"/>
          <a:stretch>
            <a:fillRect/>
          </a:stretch>
        </p:blipFill>
        <p:spPr>
          <a:xfrm>
            <a:off x="3930835" y="224766"/>
            <a:ext cx="3868523" cy="2961838"/>
          </a:xfrm>
          <a:prstGeom prst="rect">
            <a:avLst/>
          </a:prstGeom>
        </p:spPr>
      </p:pic>
      <p:sp>
        <p:nvSpPr>
          <p:cNvPr id="3" name="TextBox 2">
            <a:extLst>
              <a:ext uri="{FF2B5EF4-FFF2-40B4-BE49-F238E27FC236}">
                <a16:creationId xmlns:a16="http://schemas.microsoft.com/office/drawing/2014/main" id="{92C69301-3022-5F6C-2930-C638A6901E8F}"/>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21</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7463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EE58107-A683-88D1-8863-A66FD05E3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6" y="814605"/>
            <a:ext cx="9590485" cy="5945294"/>
          </a:xfrm>
          <a:prstGeom prst="rect">
            <a:avLst/>
          </a:prstGeom>
        </p:spPr>
      </p:pic>
      <p:sp>
        <p:nvSpPr>
          <p:cNvPr id="2" name="Прямоугольник: скругленные углы 1">
            <a:extLst>
              <a:ext uri="{FF2B5EF4-FFF2-40B4-BE49-F238E27FC236}">
                <a16:creationId xmlns:a16="http://schemas.microsoft.com/office/drawing/2014/main" id="{BBDA77B4-CEDE-0E23-843A-C93572F5443A}"/>
              </a:ext>
            </a:extLst>
          </p:cNvPr>
          <p:cNvSpPr/>
          <p:nvPr/>
        </p:nvSpPr>
        <p:spPr>
          <a:xfrm>
            <a:off x="286687" y="98101"/>
            <a:ext cx="11618626" cy="63147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err="1">
                <a:latin typeface="Times New Roman" panose="02020603050405020304" pitchFamily="18" charset="0"/>
                <a:cs typeface="Times New Roman" panose="02020603050405020304" pitchFamily="18" charset="0"/>
              </a:rPr>
              <a:t>Вплив</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залізовмісних</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дефектів</a:t>
            </a:r>
            <a:r>
              <a:rPr lang="ru-RU" sz="3000" dirty="0">
                <a:latin typeface="Times New Roman" panose="02020603050405020304" pitchFamily="18" charset="0"/>
                <a:cs typeface="Times New Roman" panose="02020603050405020304" pitchFamily="18" charset="0"/>
              </a:rPr>
              <a:t> на характеристики </a:t>
            </a:r>
            <a:r>
              <a:rPr lang="ru-RU" sz="3000" dirty="0" err="1">
                <a:latin typeface="Times New Roman" panose="02020603050405020304" pitchFamily="18" charset="0"/>
                <a:cs typeface="Times New Roman" panose="02020603050405020304" pitchFamily="18" charset="0"/>
              </a:rPr>
              <a:t>сонячних</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елементів</a:t>
            </a:r>
            <a:endParaRPr lang="uk-UA" sz="3000" noProof="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7048E09-DA5C-1C7A-5316-8F4AF08D0199}"/>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22</a:t>
            </a:r>
            <a:endParaRPr lang="ru-RU"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5B457C4-E906-F115-AF13-8925BAEC6CD7}"/>
              </a:ext>
            </a:extLst>
          </p:cNvPr>
          <p:cNvSpPr txBox="1"/>
          <p:nvPr/>
        </p:nvSpPr>
        <p:spPr>
          <a:xfrm>
            <a:off x="9501949" y="1843950"/>
            <a:ext cx="2601515" cy="3170099"/>
          </a:xfrm>
          <a:prstGeom prst="rect">
            <a:avLst/>
          </a:prstGeom>
          <a:noFill/>
        </p:spPr>
        <p:txBody>
          <a:bodyPr wrap="square">
            <a:spAutoFit/>
          </a:bodyPr>
          <a:lstStyle/>
          <a:p>
            <a:pPr algn="ctr"/>
            <a:r>
              <a:rPr lang="uk-UA" sz="2000" dirty="0">
                <a:effectLst/>
                <a:latin typeface="Times New Roman" panose="02020603050405020304" pitchFamily="18" charset="0"/>
                <a:ea typeface="Calibri" panose="020F0502020204030204" pitchFamily="34" charset="0"/>
              </a:rPr>
              <a:t>Величини коефіцієнтів кореляції </a:t>
            </a:r>
            <a:r>
              <a:rPr lang="uk-UA" sz="2000" dirty="0" err="1">
                <a:effectLst/>
                <a:latin typeface="Times New Roman" panose="02020603050405020304" pitchFamily="18" charset="0"/>
                <a:ea typeface="Calibri" panose="020F0502020204030204" pitchFamily="34" charset="0"/>
              </a:rPr>
              <a:t>Пірсона</a:t>
            </a:r>
            <a:r>
              <a:rPr lang="uk-UA" sz="2000" dirty="0">
                <a:effectLst/>
                <a:latin typeface="Times New Roman" panose="02020603050405020304" pitchFamily="18" charset="0"/>
                <a:ea typeface="Calibri" panose="020F0502020204030204" pitchFamily="34" charset="0"/>
              </a:rPr>
              <a:t> (</a:t>
            </a:r>
            <a:r>
              <a:rPr lang="en-US" sz="2000" dirty="0">
                <a:latin typeface="Times New Roman" panose="02020603050405020304" pitchFamily="18" charset="0"/>
                <a:ea typeface="Calibri" panose="020F0502020204030204" pitchFamily="34" charset="0"/>
              </a:rPr>
              <a:t>R)</a:t>
            </a:r>
            <a:r>
              <a:rPr lang="uk-UA" sz="2000" dirty="0">
                <a:latin typeface="Times New Roman" panose="02020603050405020304" pitchFamily="18" charset="0"/>
                <a:ea typeface="Calibri" panose="020F0502020204030204" pitchFamily="34" charset="0"/>
              </a:rPr>
              <a:t> для відносних змін фотоелектричних параметрів та характеристик сонячних елементів</a:t>
            </a:r>
          </a:p>
          <a:p>
            <a:pPr algn="ctr"/>
            <a:r>
              <a:rPr lang="uk-UA" sz="2000" dirty="0">
                <a:latin typeface="Times New Roman" panose="02020603050405020304" pitchFamily="18" charset="0"/>
              </a:rPr>
              <a:t>для двох типів освітлення</a:t>
            </a:r>
            <a:endParaRPr lang="ru-RU" sz="2000" dirty="0"/>
          </a:p>
        </p:txBody>
      </p:sp>
    </p:spTree>
    <p:extLst>
      <p:ext uri="{BB962C8B-B14F-4D97-AF65-F5344CB8AC3E}">
        <p14:creationId xmlns:p14="http://schemas.microsoft.com/office/powerpoint/2010/main" val="2965638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8415E71-87D6-BFAA-7A38-355BB608B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59" y="1026091"/>
            <a:ext cx="11839081" cy="5729926"/>
          </a:xfrm>
          <a:prstGeom prst="rect">
            <a:avLst/>
          </a:prstGeom>
        </p:spPr>
      </p:pic>
      <p:sp>
        <p:nvSpPr>
          <p:cNvPr id="5" name="TextBox 4">
            <a:extLst>
              <a:ext uri="{FF2B5EF4-FFF2-40B4-BE49-F238E27FC236}">
                <a16:creationId xmlns:a16="http://schemas.microsoft.com/office/drawing/2014/main" id="{D5DCE9C3-4632-A6F6-8A77-D4115C65F8F2}"/>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23</a:t>
            </a:r>
            <a:endParaRPr lang="ru-RU"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Прямоугольник: скругленные углы 5">
                <a:extLst>
                  <a:ext uri="{FF2B5EF4-FFF2-40B4-BE49-F238E27FC236}">
                    <a16:creationId xmlns:a16="http://schemas.microsoft.com/office/drawing/2014/main" id="{A35B4929-570A-B385-63FB-43E0EBC8772F}"/>
                  </a:ext>
                </a:extLst>
              </p:cNvPr>
              <p:cNvSpPr/>
              <p:nvPr/>
            </p:nvSpPr>
            <p:spPr>
              <a:xfrm>
                <a:off x="727143" y="101983"/>
                <a:ext cx="10737714" cy="83450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err="1">
                    <a:latin typeface="Times New Roman" panose="02020603050405020304" pitchFamily="18" charset="0"/>
                    <a:cs typeface="Times New Roman" panose="02020603050405020304" pitchFamily="18" charset="0"/>
                  </a:rPr>
                  <a:t>Застосування</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алгоритмів</a:t>
                </a:r>
                <a:r>
                  <a:rPr lang="ru-RU" sz="3000" dirty="0">
                    <a:latin typeface="Times New Roman" panose="02020603050405020304" pitchFamily="18" charset="0"/>
                    <a:cs typeface="Times New Roman" panose="02020603050405020304" pitchFamily="18" charset="0"/>
                  </a:rPr>
                  <a:t> машинного </a:t>
                </a:r>
                <a:r>
                  <a:rPr lang="ru-RU" sz="3000" dirty="0" err="1">
                    <a:latin typeface="Times New Roman" panose="02020603050405020304" pitchFamily="18" charset="0"/>
                    <a:cs typeface="Times New Roman" panose="02020603050405020304" pitchFamily="18" charset="0"/>
                  </a:rPr>
                  <a:t>навчання</a:t>
                </a:r>
                <a:r>
                  <a:rPr lang="ru-RU" sz="3000" dirty="0">
                    <a:latin typeface="Times New Roman" panose="02020603050405020304" pitchFamily="18" charset="0"/>
                    <a:cs typeface="Times New Roman" panose="02020603050405020304" pitchFamily="18" charset="0"/>
                  </a:rPr>
                  <a:t> до </a:t>
                </a:r>
                <a:r>
                  <a:rPr lang="ru-RU" sz="3000" dirty="0" err="1">
                    <a:latin typeface="Times New Roman" panose="02020603050405020304" pitchFamily="18" charset="0"/>
                    <a:cs typeface="Times New Roman" panose="02020603050405020304" pitchFamily="18" charset="0"/>
                  </a:rPr>
                  <a:t>оцінки</a:t>
                </a:r>
                <a:r>
                  <a:rPr lang="ru-RU" sz="3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3000" i="1" smtClean="0">
                            <a:latin typeface="Cambria Math" panose="02040503050406030204" pitchFamily="18" charset="0"/>
                            <a:cs typeface="Times New Roman" panose="02020603050405020304" pitchFamily="18" charset="0"/>
                          </a:rPr>
                        </m:ctrlPr>
                      </m:sSubPr>
                      <m:e>
                        <m:r>
                          <a:rPr lang="en-US" sz="3000" b="0" i="1" smtClean="0">
                            <a:latin typeface="Cambria Math" panose="02040503050406030204" pitchFamily="18" charset="0"/>
                            <a:cs typeface="Times New Roman" panose="02020603050405020304" pitchFamily="18" charset="0"/>
                          </a:rPr>
                          <m:t>𝑁</m:t>
                        </m:r>
                      </m:e>
                      <m:sub>
                        <m:r>
                          <m:rPr>
                            <m:sty m:val="p"/>
                          </m:rPr>
                          <a:rPr lang="en-US" sz="3000" b="0" i="0" smtClean="0">
                            <a:latin typeface="Cambria Math" panose="02040503050406030204" pitchFamily="18" charset="0"/>
                            <a:cs typeface="Times New Roman" panose="02020603050405020304" pitchFamily="18" charset="0"/>
                          </a:rPr>
                          <m:t>Fe</m:t>
                        </m:r>
                      </m:sub>
                    </m:sSub>
                  </m:oMath>
                </a14:m>
                <a:r>
                  <a:rPr lang="ru-RU" sz="3000" dirty="0">
                    <a:latin typeface="Times New Roman" panose="02020603050405020304" pitchFamily="18" charset="0"/>
                    <a:cs typeface="Times New Roman" panose="02020603050405020304" pitchFamily="18" charset="0"/>
                  </a:rPr>
                  <a:t> за </a:t>
                </a:r>
                <a:r>
                  <a:rPr lang="uk-UA" sz="3000" dirty="0">
                    <a:latin typeface="Times New Roman" panose="02020603050405020304" pitchFamily="18" charset="0"/>
                    <a:cs typeface="Times New Roman" panose="02020603050405020304" pitchFamily="18" charset="0"/>
                  </a:rPr>
                  <a:t>фотоелектричними параметрами сонячного елемента</a:t>
                </a:r>
                <a:endParaRPr lang="uk-UA" sz="3000" i="1" noProof="0" dirty="0">
                  <a:latin typeface="Times New Roman" panose="02020603050405020304" pitchFamily="18" charset="0"/>
                  <a:cs typeface="Times New Roman" panose="02020603050405020304" pitchFamily="18" charset="0"/>
                </a:endParaRPr>
              </a:p>
            </p:txBody>
          </p:sp>
        </mc:Choice>
        <mc:Fallback xmlns="">
          <p:sp>
            <p:nvSpPr>
              <p:cNvPr id="6" name="Прямоугольник: скругленные углы 5">
                <a:extLst>
                  <a:ext uri="{FF2B5EF4-FFF2-40B4-BE49-F238E27FC236}">
                    <a16:creationId xmlns:a16="http://schemas.microsoft.com/office/drawing/2014/main" id="{A35B4929-570A-B385-63FB-43E0EBC8772F}"/>
                  </a:ext>
                </a:extLst>
              </p:cNvPr>
              <p:cNvSpPr>
                <a:spLocks noRot="1" noChangeAspect="1" noMove="1" noResize="1" noEditPoints="1" noAdjustHandles="1" noChangeArrowheads="1" noChangeShapeType="1" noTextEdit="1"/>
              </p:cNvSpPr>
              <p:nvPr/>
            </p:nvSpPr>
            <p:spPr>
              <a:xfrm>
                <a:off x="727143" y="101983"/>
                <a:ext cx="10737714" cy="834505"/>
              </a:xfrm>
              <a:prstGeom prst="roundRect">
                <a:avLst/>
              </a:prstGeom>
              <a:blipFill>
                <a:blip r:embed="rId3"/>
                <a:stretch>
                  <a:fillRect l="-227" t="-18705" r="-1077" b="-31655"/>
                </a:stretch>
              </a:blipFill>
            </p:spPr>
            <p:txBody>
              <a:bodyPr/>
              <a:lstStyle/>
              <a:p>
                <a:r>
                  <a:rPr lang="ru-RU">
                    <a:noFill/>
                  </a:rPr>
                  <a:t> </a:t>
                </a:r>
              </a:p>
            </p:txBody>
          </p:sp>
        </mc:Fallback>
      </mc:AlternateContent>
    </p:spTree>
    <p:extLst>
      <p:ext uri="{BB962C8B-B14F-4D97-AF65-F5344CB8AC3E}">
        <p14:creationId xmlns:p14="http://schemas.microsoft.com/office/powerpoint/2010/main" val="927868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8A61F2-9964-8E4C-ECE6-A3314EF7BBE5}"/>
                  </a:ext>
                </a:extLst>
              </p:cNvPr>
              <p:cNvSpPr txBox="1"/>
              <p:nvPr/>
            </p:nvSpPr>
            <p:spPr>
              <a:xfrm>
                <a:off x="860897" y="1655628"/>
                <a:ext cx="5363994" cy="6983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sz="2800" b="0" i="1" smtClean="0">
                          <a:latin typeface="Cambria Math" panose="02040503050406030204" pitchFamily="18" charset="0"/>
                        </a:rPr>
                        <m:t>{</m:t>
                      </m:r>
                      <m:sSubSup>
                        <m:sSubSupPr>
                          <m:ctrlPr>
                            <a:rPr lang="ru-RU" sz="2800" b="0" i="1">
                              <a:latin typeface="Cambria Math" panose="02040503050406030204" pitchFamily="18" charset="0"/>
                            </a:rPr>
                          </m:ctrlPr>
                        </m:sSubSupPr>
                        <m:e>
                          <m:r>
                            <a:rPr lang="uk-UA" sz="2800" b="0" i="1" smtClean="0">
                              <a:solidFill>
                                <a:srgbClr val="FF0000"/>
                              </a:solidFill>
                              <a:latin typeface="Cambria Math" panose="02040503050406030204" pitchFamily="18" charset="0"/>
                            </a:rPr>
                            <m:t>Алгоритм</m:t>
                          </m:r>
                          <m:r>
                            <a:rPr lang="ru-RU" sz="2800" b="0" i="1">
                              <a:latin typeface="Cambria Math" panose="02040503050406030204" pitchFamily="18" charset="0"/>
                            </a:rPr>
                            <m:t>}</m:t>
                          </m:r>
                        </m:e>
                        <m:sub>
                          <m:r>
                            <a:rPr lang="ru-RU" sz="2800" b="0" i="1">
                              <a:latin typeface="Cambria Math" panose="02040503050406030204" pitchFamily="18" charset="0"/>
                            </a:rPr>
                            <m:t>(</m:t>
                          </m:r>
                          <m:r>
                            <a:rPr lang="ru-RU" sz="2800" b="0" i="1" smtClean="0">
                              <a:solidFill>
                                <a:srgbClr val="7030A0"/>
                              </a:solidFill>
                              <a:latin typeface="Cambria Math" panose="02040503050406030204" pitchFamily="18" charset="0"/>
                            </a:rPr>
                            <m:t>Розмірність набору ознак</m:t>
                          </m:r>
                          <m:r>
                            <a:rPr lang="ru-RU" sz="2800" b="0" i="1">
                              <a:latin typeface="Cambria Math" panose="02040503050406030204" pitchFamily="18" charset="0"/>
                            </a:rPr>
                            <m:t>)</m:t>
                          </m:r>
                        </m:sub>
                        <m:sup>
                          <m:r>
                            <a:rPr lang="ru-RU" sz="2800" b="0" i="1">
                              <a:latin typeface="Cambria Math" panose="02040503050406030204" pitchFamily="18" charset="0"/>
                            </a:rPr>
                            <m:t>(</m:t>
                          </m:r>
                          <m:r>
                            <a:rPr lang="ru-RU" sz="2800" b="0" i="1" smtClean="0">
                              <a:solidFill>
                                <a:srgbClr val="00B050"/>
                              </a:solidFill>
                              <a:latin typeface="Cambria Math" panose="02040503050406030204" pitchFamily="18" charset="0"/>
                            </a:rPr>
                            <m:t>Тип оствілення</m:t>
                          </m:r>
                          <m:r>
                            <a:rPr lang="ru-RU" sz="2800" b="0" i="1">
                              <a:latin typeface="Cambria Math" panose="02040503050406030204" pitchFamily="18" charset="0"/>
                            </a:rPr>
                            <m:t>)</m:t>
                          </m:r>
                        </m:sup>
                      </m:sSubSup>
                    </m:oMath>
                  </m:oMathPara>
                </a14:m>
                <a:endParaRPr lang="ru-RU" sz="28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7B8A61F2-9964-8E4C-ECE6-A3314EF7BBE5}"/>
                  </a:ext>
                </a:extLst>
              </p:cNvPr>
              <p:cNvSpPr txBox="1">
                <a:spLocks noRot="1" noChangeAspect="1" noMove="1" noResize="1" noEditPoints="1" noAdjustHandles="1" noChangeArrowheads="1" noChangeShapeType="1" noTextEdit="1"/>
              </p:cNvSpPr>
              <p:nvPr/>
            </p:nvSpPr>
            <p:spPr>
              <a:xfrm>
                <a:off x="860897" y="1655628"/>
                <a:ext cx="5363994" cy="69839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E9EC0D-E9A4-AF99-7143-7E746F6BB809}"/>
                  </a:ext>
                </a:extLst>
              </p:cNvPr>
              <p:cNvSpPr txBox="1"/>
              <p:nvPr/>
            </p:nvSpPr>
            <p:spPr>
              <a:xfrm>
                <a:off x="273996" y="5275024"/>
                <a:ext cx="11644007" cy="1260730"/>
              </a:xfrm>
              <a:prstGeom prst="rect">
                <a:avLst/>
              </a:prstGeom>
              <a:noFill/>
            </p:spPr>
            <p:txBody>
              <a:bodyPr wrap="square">
                <a:spAutoFit/>
              </a:bodyPr>
              <a:lstStyle/>
              <a:p>
                <a:pPr algn="ctr"/>
                <a:r>
                  <a:rPr lang="uk-UA" sz="2400" dirty="0">
                    <a:effectLst/>
                    <a:latin typeface="Times New Roman" panose="02020603050405020304" pitchFamily="18" charset="0"/>
                    <a:ea typeface="Calibri" panose="020F0502020204030204" pitchFamily="34" charset="0"/>
                  </a:rPr>
                  <a:t>Наприклад, </a:t>
                </a:r>
                <a14:m>
                  <m:oMath xmlns:m="http://schemas.openxmlformats.org/officeDocument/2006/math">
                    <m:sSubSup>
                      <m:sSubSupPr>
                        <m:ctrlPr>
                          <a:rPr lang="ru-RU" sz="2400" i="1">
                            <a:effectLst/>
                            <a:latin typeface="Cambria Math" panose="02040503050406030204" pitchFamily="18" charset="0"/>
                            <a:cs typeface="Times New Roman" panose="02020603050405020304" pitchFamily="18" charset="0"/>
                          </a:rPr>
                        </m:ctrlPr>
                      </m:sSubSupPr>
                      <m:e>
                        <m:r>
                          <m:rPr>
                            <m:sty m:val="p"/>
                          </m:rPr>
                          <a:rPr lang="uk-UA" sz="2400" i="0" smtClean="0">
                            <a:solidFill>
                              <a:srgbClr val="FF0000"/>
                            </a:solidFill>
                            <a:effectLst/>
                            <a:latin typeface="Cambria Math" panose="02040503050406030204" pitchFamily="18" charset="0"/>
                            <a:ea typeface="Calibri" panose="020F0502020204030204" pitchFamily="34" charset="0"/>
                          </a:rPr>
                          <m:t>DNN</m:t>
                        </m:r>
                      </m:e>
                      <m:sub>
                        <m:r>
                          <a:rPr lang="uk-UA" sz="2400" i="0" smtClean="0">
                            <a:solidFill>
                              <a:srgbClr val="7030A0"/>
                            </a:solidFill>
                            <a:effectLst/>
                            <a:latin typeface="Cambria Math" panose="02040503050406030204" pitchFamily="18" charset="0"/>
                            <a:ea typeface="Calibri" panose="020F0502020204030204" pitchFamily="34" charset="0"/>
                          </a:rPr>
                          <m:t>4:</m:t>
                        </m:r>
                        <m:r>
                          <m:rPr>
                            <m:sty m:val="p"/>
                          </m:rPr>
                          <a:rPr lang="uk-UA" sz="2400" i="0" smtClean="0">
                            <a:solidFill>
                              <a:srgbClr val="7030A0"/>
                            </a:solidFill>
                            <a:effectLst/>
                            <a:latin typeface="Cambria Math" panose="02040503050406030204" pitchFamily="18" charset="0"/>
                            <a:ea typeface="Calibri" panose="020F0502020204030204" pitchFamily="34" charset="0"/>
                          </a:rPr>
                          <m:t>PC</m:t>
                        </m:r>
                      </m:sub>
                      <m:sup>
                        <m:r>
                          <a:rPr lang="uk-UA" sz="2400" i="0" smtClean="0">
                            <a:solidFill>
                              <a:srgbClr val="00B050"/>
                            </a:solidFill>
                            <a:effectLst/>
                            <a:latin typeface="Cambria Math" panose="02040503050406030204" pitchFamily="18" charset="0"/>
                            <a:ea typeface="Calibri" panose="020F0502020204030204" pitchFamily="34" charset="0"/>
                          </a:rPr>
                          <m:t>940</m:t>
                        </m:r>
                      </m:sup>
                    </m:sSubSup>
                  </m:oMath>
                </a14:m>
                <a:r>
                  <a:rPr lang="uk-UA" sz="2400" dirty="0">
                    <a:effectLst/>
                    <a:latin typeface="Times New Roman" panose="02020603050405020304" pitchFamily="18" charset="0"/>
                    <a:ea typeface="Times New Roman" panose="02020603050405020304" pitchFamily="18" charset="0"/>
                  </a:rPr>
                  <a:t> передбачає використання моделі </a:t>
                </a:r>
                <a:r>
                  <a:rPr lang="uk-UA" sz="2400" dirty="0">
                    <a:solidFill>
                      <a:srgbClr val="FF0000"/>
                    </a:solidFill>
                    <a:effectLst/>
                    <a:latin typeface="Times New Roman" panose="02020603050405020304" pitchFamily="18" charset="0"/>
                    <a:ea typeface="Times New Roman" panose="02020603050405020304" pitchFamily="18" charset="0"/>
                  </a:rPr>
                  <a:t>глибокої нейронної мережі</a:t>
                </a:r>
                <a:r>
                  <a:rPr lang="uk-UA" sz="2400" dirty="0">
                    <a:effectLst/>
                    <a:latin typeface="Times New Roman" panose="02020603050405020304" pitchFamily="18" charset="0"/>
                    <a:ea typeface="Times New Roman" panose="02020603050405020304" pitchFamily="18" charset="0"/>
                  </a:rPr>
                  <a:t>, навчання якої проводилося для </a:t>
                </a:r>
                <a:r>
                  <a:rPr lang="uk-UA" sz="2400" dirty="0">
                    <a:solidFill>
                      <a:srgbClr val="00B050"/>
                    </a:solidFill>
                    <a:effectLst/>
                    <a:latin typeface="Times New Roman" panose="02020603050405020304" pitchFamily="18" charset="0"/>
                    <a:ea typeface="Times New Roman" panose="02020603050405020304" pitchFamily="18" charset="0"/>
                  </a:rPr>
                  <a:t>монохроматичного освітлення</a:t>
                </a:r>
                <a:r>
                  <a:rPr lang="uk-UA" sz="2400" dirty="0">
                    <a:effectLst/>
                    <a:latin typeface="Times New Roman" panose="02020603050405020304" pitchFamily="18" charset="0"/>
                    <a:ea typeface="Times New Roman" panose="02020603050405020304" pitchFamily="18" charset="0"/>
                  </a:rPr>
                  <a:t> із використанням набору з </a:t>
                </a:r>
                <a:r>
                  <a:rPr lang="uk-UA" sz="2400" dirty="0">
                    <a:solidFill>
                      <a:srgbClr val="7030A0"/>
                    </a:solidFill>
                    <a:effectLst/>
                    <a:latin typeface="Times New Roman" panose="02020603050405020304" pitchFamily="18" charset="0"/>
                    <a:ea typeface="Times New Roman" panose="02020603050405020304" pitchFamily="18" charset="0"/>
                  </a:rPr>
                  <a:t>4</a:t>
                </a:r>
                <a:r>
                  <a:rPr lang="uk-UA" sz="2400" dirty="0">
                    <a:effectLst/>
                    <a:latin typeface="Times New Roman" panose="02020603050405020304" pitchFamily="18" charset="0"/>
                    <a:ea typeface="Times New Roman" panose="02020603050405020304" pitchFamily="18" charset="0"/>
                  </a:rPr>
                  <a:t> вхідних параметрів </a:t>
                </a:r>
                <a:r>
                  <a:rPr lang="uk-UA" sz="2400" dirty="0">
                    <a:solidFill>
                      <a:srgbClr val="7030A0"/>
                    </a:solidFill>
                    <a:effectLst/>
                    <a:latin typeface="Times New Roman" panose="02020603050405020304" pitchFamily="18" charset="0"/>
                    <a:ea typeface="Times New Roman" panose="02020603050405020304" pitchFamily="18" charset="0"/>
                  </a:rPr>
                  <a:t>{</a:t>
                </a:r>
                <a14:m>
                  <m:oMath xmlns:m="http://schemas.openxmlformats.org/officeDocument/2006/math">
                    <m:r>
                      <a:rPr lang="uk-UA" sz="2400" i="1">
                        <a:solidFill>
                          <a:srgbClr val="7030A0"/>
                        </a:solidFill>
                        <a:effectLst/>
                        <a:latin typeface="Cambria Math" panose="02040503050406030204" pitchFamily="18" charset="0"/>
                        <a:ea typeface="Calibri" panose="020F0502020204030204" pitchFamily="34" charset="0"/>
                      </a:rPr>
                      <m:t>𝑇</m:t>
                    </m:r>
                  </m:oMath>
                </a14:m>
                <a:r>
                  <a:rPr lang="uk-UA" sz="2400" dirty="0">
                    <a:solidFill>
                      <a:srgbClr val="7030A0"/>
                    </a:solidFill>
                    <a:effectLst/>
                    <a:latin typeface="Times New Roman" panose="02020603050405020304" pitchFamily="18" charset="0"/>
                    <a:ea typeface="Calibri" panose="020F0502020204030204" pitchFamily="34" charset="0"/>
                  </a:rPr>
                  <a:t>, </a:t>
                </a:r>
                <a14:m>
                  <m:oMath xmlns:m="http://schemas.openxmlformats.org/officeDocument/2006/math">
                    <m:sSub>
                      <m:sSubPr>
                        <m:ctrlPr>
                          <a:rPr lang="ru-RU" sz="2400" i="1">
                            <a:solidFill>
                              <a:srgbClr val="7030A0"/>
                            </a:solidFill>
                            <a:effectLst/>
                            <a:latin typeface="Cambria Math" panose="02040503050406030204" pitchFamily="18" charset="0"/>
                            <a:cs typeface="Times New Roman" panose="02020603050405020304" pitchFamily="18" charset="0"/>
                          </a:rPr>
                        </m:ctrlPr>
                      </m:sSubPr>
                      <m:e>
                        <m:r>
                          <a:rPr lang="uk-UA" sz="2400" i="1">
                            <a:solidFill>
                              <a:srgbClr val="7030A0"/>
                            </a:solidFill>
                            <a:effectLst/>
                            <a:latin typeface="Cambria Math" panose="02040503050406030204" pitchFamily="18" charset="0"/>
                            <a:ea typeface="Calibri" panose="020F0502020204030204" pitchFamily="34" charset="0"/>
                          </a:rPr>
                          <m:t>𝑑</m:t>
                        </m:r>
                      </m:e>
                      <m:sub>
                        <m:r>
                          <a:rPr lang="uk-UA" sz="2400" i="1">
                            <a:solidFill>
                              <a:srgbClr val="7030A0"/>
                            </a:solidFill>
                            <a:effectLst/>
                            <a:latin typeface="Cambria Math" panose="02040503050406030204" pitchFamily="18" charset="0"/>
                            <a:ea typeface="Calibri" panose="020F0502020204030204" pitchFamily="34" charset="0"/>
                          </a:rPr>
                          <m:t>𝑝</m:t>
                        </m:r>
                      </m:sub>
                    </m:sSub>
                  </m:oMath>
                </a14:m>
                <a:r>
                  <a:rPr lang="uk-UA" sz="2400" dirty="0">
                    <a:solidFill>
                      <a:srgbClr val="7030A0"/>
                    </a:solidFill>
                    <a:effectLst/>
                    <a:latin typeface="Times New Roman" panose="02020603050405020304" pitchFamily="18" charset="0"/>
                    <a:ea typeface="Calibri" panose="020F0502020204030204" pitchFamily="34" charset="0"/>
                  </a:rPr>
                  <a:t>, </a:t>
                </a:r>
                <a14:m>
                  <m:oMath xmlns:m="http://schemas.openxmlformats.org/officeDocument/2006/math">
                    <m:sSub>
                      <m:sSubPr>
                        <m:ctrlPr>
                          <a:rPr lang="ru-RU" sz="2400" i="1">
                            <a:solidFill>
                              <a:srgbClr val="7030A0"/>
                            </a:solidFill>
                            <a:effectLst/>
                            <a:latin typeface="Cambria Math" panose="02040503050406030204" pitchFamily="18" charset="0"/>
                            <a:cs typeface="Times New Roman" panose="02020603050405020304" pitchFamily="18" charset="0"/>
                          </a:rPr>
                        </m:ctrlPr>
                      </m:sSubPr>
                      <m:e>
                        <m:r>
                          <a:rPr lang="uk-UA" sz="2400" i="1">
                            <a:solidFill>
                              <a:srgbClr val="7030A0"/>
                            </a:solidFill>
                            <a:effectLst/>
                            <a:latin typeface="Cambria Math" panose="02040503050406030204" pitchFamily="18" charset="0"/>
                            <a:ea typeface="Calibri" panose="020F0502020204030204" pitchFamily="34" charset="0"/>
                          </a:rPr>
                          <m:t>𝑁</m:t>
                        </m:r>
                      </m:e>
                      <m:sub>
                        <m:r>
                          <a:rPr lang="uk-UA" sz="2400" i="1">
                            <a:solidFill>
                              <a:srgbClr val="7030A0"/>
                            </a:solidFill>
                            <a:effectLst/>
                            <a:latin typeface="Cambria Math" panose="02040503050406030204" pitchFamily="18" charset="0"/>
                            <a:ea typeface="Calibri" panose="020F0502020204030204" pitchFamily="34" charset="0"/>
                          </a:rPr>
                          <m:t>𝐵</m:t>
                        </m:r>
                      </m:sub>
                    </m:sSub>
                  </m:oMath>
                </a14:m>
                <a:r>
                  <a:rPr lang="uk-UA" sz="2400" dirty="0">
                    <a:solidFill>
                      <a:srgbClr val="7030A0"/>
                    </a:solidFill>
                    <a:effectLst/>
                    <a:latin typeface="Times New Roman" panose="02020603050405020304" pitchFamily="18" charset="0"/>
                    <a:ea typeface="Times New Roman" panose="02020603050405020304" pitchFamily="18" charset="0"/>
                  </a:rPr>
                  <a:t>, </a:t>
                </a:r>
                <a14:m>
                  <m:oMath xmlns:m="http://schemas.openxmlformats.org/officeDocument/2006/math">
                    <m:r>
                      <a:rPr lang="uk-UA" sz="2400" i="1">
                        <a:solidFill>
                          <a:srgbClr val="7030A0"/>
                        </a:solidFill>
                        <a:effectLst/>
                        <a:latin typeface="Cambria Math" panose="02040503050406030204" pitchFamily="18" charset="0"/>
                        <a:ea typeface="Calibri" panose="020F0502020204030204" pitchFamily="34" charset="0"/>
                      </a:rPr>
                      <m:t>𝜀</m:t>
                    </m:r>
                    <m:sSub>
                      <m:sSubPr>
                        <m:ctrlPr>
                          <a:rPr lang="ru-RU" sz="2400" i="1">
                            <a:solidFill>
                              <a:srgbClr val="7030A0"/>
                            </a:solidFill>
                            <a:effectLst/>
                            <a:latin typeface="Cambria Math" panose="02040503050406030204" pitchFamily="18" charset="0"/>
                            <a:cs typeface="Times New Roman" panose="02020603050405020304" pitchFamily="18" charset="0"/>
                          </a:rPr>
                        </m:ctrlPr>
                      </m:sSubPr>
                      <m:e>
                        <m:r>
                          <a:rPr lang="uk-UA" sz="2400" i="1">
                            <a:solidFill>
                              <a:srgbClr val="7030A0"/>
                            </a:solidFill>
                            <a:effectLst/>
                            <a:latin typeface="Cambria Math" panose="02040503050406030204" pitchFamily="18" charset="0"/>
                            <a:ea typeface="Calibri" panose="020F0502020204030204" pitchFamily="34" charset="0"/>
                          </a:rPr>
                          <m:t>𝐼</m:t>
                        </m:r>
                      </m:e>
                      <m:sub>
                        <m:r>
                          <a:rPr lang="uk-UA" sz="2400" i="1">
                            <a:solidFill>
                              <a:srgbClr val="7030A0"/>
                            </a:solidFill>
                            <a:effectLst/>
                            <a:latin typeface="Cambria Math" panose="02040503050406030204" pitchFamily="18" charset="0"/>
                            <a:ea typeface="Calibri" panose="020F0502020204030204" pitchFamily="34" charset="0"/>
                          </a:rPr>
                          <m:t>𝑠</m:t>
                        </m:r>
                        <m:r>
                          <a:rPr lang="en-US" sz="2400" i="1">
                            <a:solidFill>
                              <a:srgbClr val="7030A0"/>
                            </a:solidFill>
                            <a:effectLst/>
                            <a:latin typeface="Cambria Math" panose="02040503050406030204" pitchFamily="18" charset="0"/>
                            <a:ea typeface="Calibri" panose="020F0502020204030204" pitchFamily="34" charset="0"/>
                          </a:rPr>
                          <m:t>𝑐</m:t>
                        </m:r>
                      </m:sub>
                    </m:sSub>
                  </m:oMath>
                </a14:m>
                <a:r>
                  <a:rPr lang="uk-UA" sz="2400" dirty="0">
                    <a:solidFill>
                      <a:srgbClr val="7030A0"/>
                    </a:solidFill>
                    <a:effectLst/>
                    <a:latin typeface="Times New Roman" panose="02020603050405020304" pitchFamily="18" charset="0"/>
                    <a:ea typeface="Times New Roman" panose="02020603050405020304" pitchFamily="18" charset="0"/>
                  </a:rPr>
                  <a:t>}</a:t>
                </a:r>
                <a:r>
                  <a:rPr lang="uk-UA" sz="2400" dirty="0">
                    <a:effectLst/>
                    <a:latin typeface="Times New Roman" panose="02020603050405020304" pitchFamily="18" charset="0"/>
                    <a:ea typeface="Times New Roman" panose="02020603050405020304" pitchFamily="18" charset="0"/>
                  </a:rPr>
                  <a:t> та застосуванням </a:t>
                </a:r>
                <a:r>
                  <a:rPr lang="uk-UA" sz="2400" dirty="0">
                    <a:solidFill>
                      <a:srgbClr val="7030A0"/>
                    </a:solidFill>
                    <a:effectLst/>
                    <a:latin typeface="Times New Roman" panose="02020603050405020304" pitchFamily="18" charset="0"/>
                    <a:ea typeface="Times New Roman" panose="02020603050405020304" pitchFamily="18" charset="0"/>
                  </a:rPr>
                  <a:t>аналізу головних компонент</a:t>
                </a:r>
                <a:endParaRPr lang="ru-RU" sz="2400" dirty="0">
                  <a:solidFill>
                    <a:srgbClr val="7030A0"/>
                  </a:solidFill>
                </a:endParaRPr>
              </a:p>
            </p:txBody>
          </p:sp>
        </mc:Choice>
        <mc:Fallback xmlns="">
          <p:sp>
            <p:nvSpPr>
              <p:cNvPr id="5" name="TextBox 4">
                <a:extLst>
                  <a:ext uri="{FF2B5EF4-FFF2-40B4-BE49-F238E27FC236}">
                    <a16:creationId xmlns:a16="http://schemas.microsoft.com/office/drawing/2014/main" id="{D3E9EC0D-E9A4-AF99-7143-7E746F6BB809}"/>
                  </a:ext>
                </a:extLst>
              </p:cNvPr>
              <p:cNvSpPr txBox="1">
                <a:spLocks noRot="1" noChangeAspect="1" noMove="1" noResize="1" noEditPoints="1" noAdjustHandles="1" noChangeArrowheads="1" noChangeShapeType="1" noTextEdit="1"/>
              </p:cNvSpPr>
              <p:nvPr/>
            </p:nvSpPr>
            <p:spPr>
              <a:xfrm>
                <a:off x="273996" y="5275024"/>
                <a:ext cx="11644007" cy="1260730"/>
              </a:xfrm>
              <a:prstGeom prst="rect">
                <a:avLst/>
              </a:prstGeom>
              <a:blipFill>
                <a:blip r:embed="rId3"/>
                <a:stretch>
                  <a:fillRect l="-366" t="-2415" r="-1099" b="-676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E586043-EB8E-B95D-1D3C-60F75C446B5D}"/>
                  </a:ext>
                </a:extLst>
              </p:cNvPr>
              <p:cNvSpPr txBox="1"/>
              <p:nvPr/>
            </p:nvSpPr>
            <p:spPr>
              <a:xfrm>
                <a:off x="122404" y="2861492"/>
                <a:ext cx="6952845" cy="400110"/>
              </a:xfrm>
              <a:prstGeom prst="rect">
                <a:avLst/>
              </a:prstGeom>
              <a:noFill/>
            </p:spPr>
            <p:txBody>
              <a:bodyPr wrap="square">
                <a:spAutoFit/>
              </a:bodyPr>
              <a:lstStyle/>
              <a:p>
                <a:r>
                  <a:rPr lang="uk-UA" sz="2000" i="1" dirty="0">
                    <a:solidFill>
                      <a:srgbClr val="7030A0"/>
                    </a:solidFill>
                    <a:effectLst/>
                    <a:latin typeface="Times New Roman" panose="02020603050405020304" pitchFamily="18" charset="0"/>
                    <a:ea typeface="Calibri" panose="020F0502020204030204" pitchFamily="34" charset="0"/>
                  </a:rPr>
                  <a:t>Розмірність набору ознак</a:t>
                </a:r>
                <a:r>
                  <a:rPr lang="uk-UA" sz="2000" dirty="0">
                    <a:effectLst/>
                    <a:latin typeface="Times New Roman" panose="02020603050405020304" pitchFamily="18" charset="0"/>
                    <a:ea typeface="Calibri" panose="020F0502020204030204" pitchFamily="34" charset="0"/>
                  </a:rPr>
                  <a:t> </a:t>
                </a:r>
                <a14:m>
                  <m:oMath xmlns:m="http://schemas.openxmlformats.org/officeDocument/2006/math">
                    <m:r>
                      <a:rPr lang="uk-UA" sz="20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uk-UA" sz="2000" dirty="0">
                    <a:effectLst/>
                    <a:latin typeface="Times New Roman" panose="02020603050405020304" pitchFamily="18" charset="0"/>
                    <a:ea typeface="Calibri" panose="020F0502020204030204" pitchFamily="34" charset="0"/>
                  </a:rPr>
                  <a:t> {4, 5, 6, 7, 4:PC, 5:PC, 6:PC, 7:PC} </a:t>
                </a:r>
              </a:p>
            </p:txBody>
          </p:sp>
        </mc:Choice>
        <mc:Fallback xmlns="">
          <p:sp>
            <p:nvSpPr>
              <p:cNvPr id="7" name="TextBox 6">
                <a:extLst>
                  <a:ext uri="{FF2B5EF4-FFF2-40B4-BE49-F238E27FC236}">
                    <a16:creationId xmlns:a16="http://schemas.microsoft.com/office/drawing/2014/main" id="{0E586043-EB8E-B95D-1D3C-60F75C446B5D}"/>
                  </a:ext>
                </a:extLst>
              </p:cNvPr>
              <p:cNvSpPr txBox="1">
                <a:spLocks noRot="1" noChangeAspect="1" noMove="1" noResize="1" noEditPoints="1" noAdjustHandles="1" noChangeArrowheads="1" noChangeShapeType="1" noTextEdit="1"/>
              </p:cNvSpPr>
              <p:nvPr/>
            </p:nvSpPr>
            <p:spPr>
              <a:xfrm>
                <a:off x="122404" y="2861492"/>
                <a:ext cx="6952845" cy="400110"/>
              </a:xfrm>
              <a:prstGeom prst="rect">
                <a:avLst/>
              </a:prstGeom>
              <a:blipFill>
                <a:blip r:embed="rId4"/>
                <a:stretch>
                  <a:fillRect l="-876" t="-7576" r="-1490" b="-257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9548EB-3E29-7C6D-F183-72F0E7293094}"/>
                  </a:ext>
                </a:extLst>
              </p:cNvPr>
              <p:cNvSpPr txBox="1"/>
              <p:nvPr/>
            </p:nvSpPr>
            <p:spPr>
              <a:xfrm>
                <a:off x="1245951" y="3578143"/>
                <a:ext cx="4015092" cy="400110"/>
              </a:xfrm>
              <a:prstGeom prst="rect">
                <a:avLst/>
              </a:prstGeom>
              <a:noFill/>
            </p:spPr>
            <p:txBody>
              <a:bodyPr wrap="square">
                <a:spAutoFit/>
              </a:bodyPr>
              <a:lstStyle/>
              <a:p>
                <a:r>
                  <a:rPr lang="uk-UA" sz="2000" i="1" dirty="0">
                    <a:solidFill>
                      <a:srgbClr val="00B050"/>
                    </a:solidFill>
                    <a:effectLst/>
                    <a:latin typeface="Times New Roman" panose="02020603050405020304" pitchFamily="18" charset="0"/>
                    <a:ea typeface="Calibri" panose="020F0502020204030204" pitchFamily="34" charset="0"/>
                  </a:rPr>
                  <a:t>Тип освітлення</a:t>
                </a:r>
                <a:r>
                  <a:rPr lang="uk-UA" sz="2000" dirty="0">
                    <a:effectLst/>
                    <a:latin typeface="Times New Roman" panose="02020603050405020304" pitchFamily="18" charset="0"/>
                    <a:ea typeface="Calibri" panose="020F0502020204030204" pitchFamily="34" charset="0"/>
                  </a:rPr>
                  <a:t> </a:t>
                </a:r>
                <a14:m>
                  <m:oMath xmlns:m="http://schemas.openxmlformats.org/officeDocument/2006/math">
                    <m:r>
                      <a:rPr lang="uk-UA" sz="20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uk-UA" sz="2000" dirty="0">
                    <a:effectLst/>
                    <a:latin typeface="Times New Roman" panose="02020603050405020304" pitchFamily="18" charset="0"/>
                    <a:ea typeface="Calibri" panose="020F0502020204030204" pitchFamily="34" charset="0"/>
                  </a:rPr>
                  <a:t> {AM1.5, 940 нм}</a:t>
                </a:r>
                <a:endParaRPr lang="ru-RU" sz="2000" dirty="0"/>
              </a:p>
            </p:txBody>
          </p:sp>
        </mc:Choice>
        <mc:Fallback xmlns="">
          <p:sp>
            <p:nvSpPr>
              <p:cNvPr id="9" name="TextBox 8">
                <a:extLst>
                  <a:ext uri="{FF2B5EF4-FFF2-40B4-BE49-F238E27FC236}">
                    <a16:creationId xmlns:a16="http://schemas.microsoft.com/office/drawing/2014/main" id="{659548EB-3E29-7C6D-F183-72F0E7293094}"/>
                  </a:ext>
                </a:extLst>
              </p:cNvPr>
              <p:cNvSpPr txBox="1">
                <a:spLocks noRot="1" noChangeAspect="1" noMove="1" noResize="1" noEditPoints="1" noAdjustHandles="1" noChangeArrowheads="1" noChangeShapeType="1" noTextEdit="1"/>
              </p:cNvSpPr>
              <p:nvPr/>
            </p:nvSpPr>
            <p:spPr>
              <a:xfrm>
                <a:off x="1245951" y="3578143"/>
                <a:ext cx="4015092" cy="400110"/>
              </a:xfrm>
              <a:prstGeom prst="rect">
                <a:avLst/>
              </a:prstGeom>
              <a:blipFill>
                <a:blip r:embed="rId5"/>
                <a:stretch>
                  <a:fillRect l="-1517" t="-10606" r="-303" b="-2424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25E9144-EAA1-4E5C-1BFB-8EAB6F61257F}"/>
                  </a:ext>
                </a:extLst>
              </p:cNvPr>
              <p:cNvSpPr txBox="1"/>
              <p:nvPr/>
            </p:nvSpPr>
            <p:spPr>
              <a:xfrm>
                <a:off x="1810154" y="4294794"/>
                <a:ext cx="4550113" cy="400110"/>
              </a:xfrm>
              <a:prstGeom prst="rect">
                <a:avLst/>
              </a:prstGeom>
              <a:noFill/>
            </p:spPr>
            <p:txBody>
              <a:bodyPr wrap="square">
                <a:spAutoFit/>
              </a:bodyPr>
              <a:lstStyle/>
              <a:p>
                <a:r>
                  <a:rPr lang="uk-UA" sz="2000" i="1" dirty="0">
                    <a:solidFill>
                      <a:srgbClr val="FF0000"/>
                    </a:solidFill>
                    <a:effectLst/>
                    <a:latin typeface="Times New Roman" panose="02020603050405020304" pitchFamily="18" charset="0"/>
                    <a:ea typeface="Calibri" panose="020F0502020204030204" pitchFamily="34" charset="0"/>
                  </a:rPr>
                  <a:t>Алгоритм</a:t>
                </a:r>
                <a:r>
                  <a:rPr lang="uk-UA" sz="2000" i="1" dirty="0">
                    <a:effectLst/>
                    <a:latin typeface="Times New Roman" panose="02020603050405020304" pitchFamily="18" charset="0"/>
                    <a:ea typeface="Calibri" panose="020F0502020204030204" pitchFamily="34" charset="0"/>
                  </a:rPr>
                  <a:t> </a:t>
                </a:r>
                <a14:m>
                  <m:oMath xmlns:m="http://schemas.openxmlformats.org/officeDocument/2006/math">
                    <m:r>
                      <a:rPr lang="uk-UA" sz="20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uk-UA" sz="2000" dirty="0">
                    <a:effectLst/>
                    <a:latin typeface="Times New Roman" panose="02020603050405020304" pitchFamily="18" charset="0"/>
                    <a:ea typeface="Calibri" panose="020F0502020204030204" pitchFamily="34" charset="0"/>
                  </a:rPr>
                  <a:t> {RF, GB, XGB, SVR, DNN</a:t>
                </a:r>
                <a:r>
                  <a:rPr lang="uk-UA" sz="2000" dirty="0">
                    <a:latin typeface="Times New Roman" panose="02020603050405020304" pitchFamily="18" charset="0"/>
                    <a:ea typeface="Calibri" panose="020F0502020204030204" pitchFamily="34" charset="0"/>
                  </a:rPr>
                  <a:t>}</a:t>
                </a:r>
                <a:endParaRPr lang="uk-UA" sz="2000" dirty="0">
                  <a:effectLst/>
                  <a:latin typeface="Times New Roman" panose="02020603050405020304" pitchFamily="18" charset="0"/>
                  <a:ea typeface="Calibri" panose="020F0502020204030204" pitchFamily="34" charset="0"/>
                </a:endParaRPr>
              </a:p>
            </p:txBody>
          </p:sp>
        </mc:Choice>
        <mc:Fallback xmlns="">
          <p:sp>
            <p:nvSpPr>
              <p:cNvPr id="11" name="TextBox 10">
                <a:extLst>
                  <a:ext uri="{FF2B5EF4-FFF2-40B4-BE49-F238E27FC236}">
                    <a16:creationId xmlns:a16="http://schemas.microsoft.com/office/drawing/2014/main" id="{A25E9144-EAA1-4E5C-1BFB-8EAB6F61257F}"/>
                  </a:ext>
                </a:extLst>
              </p:cNvPr>
              <p:cNvSpPr txBox="1">
                <a:spLocks noRot="1" noChangeAspect="1" noMove="1" noResize="1" noEditPoints="1" noAdjustHandles="1" noChangeArrowheads="1" noChangeShapeType="1" noTextEdit="1"/>
              </p:cNvSpPr>
              <p:nvPr/>
            </p:nvSpPr>
            <p:spPr>
              <a:xfrm>
                <a:off x="1810154" y="4294794"/>
                <a:ext cx="4550113" cy="400110"/>
              </a:xfrm>
              <a:prstGeom prst="rect">
                <a:avLst/>
              </a:prstGeom>
              <a:blipFill>
                <a:blip r:embed="rId6"/>
                <a:stretch>
                  <a:fillRect l="-1475" t="-9231" r="-1206" b="-2769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Прямоугольник: скругленные углы 11">
                <a:extLst>
                  <a:ext uri="{FF2B5EF4-FFF2-40B4-BE49-F238E27FC236}">
                    <a16:creationId xmlns:a16="http://schemas.microsoft.com/office/drawing/2014/main" id="{27A04223-3E59-BC5F-89D8-EA31A29289BD}"/>
                  </a:ext>
                </a:extLst>
              </p:cNvPr>
              <p:cNvSpPr/>
              <p:nvPr/>
            </p:nvSpPr>
            <p:spPr>
              <a:xfrm>
                <a:off x="727143" y="101983"/>
                <a:ext cx="10737714" cy="83450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err="1">
                    <a:latin typeface="Times New Roman" panose="02020603050405020304" pitchFamily="18" charset="0"/>
                    <a:cs typeface="Times New Roman" panose="02020603050405020304" pitchFamily="18" charset="0"/>
                  </a:rPr>
                  <a:t>Застосування</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алгоритмів</a:t>
                </a:r>
                <a:r>
                  <a:rPr lang="ru-RU" sz="3000" dirty="0">
                    <a:latin typeface="Times New Roman" panose="02020603050405020304" pitchFamily="18" charset="0"/>
                    <a:cs typeface="Times New Roman" panose="02020603050405020304" pitchFamily="18" charset="0"/>
                  </a:rPr>
                  <a:t> машинного </a:t>
                </a:r>
                <a:r>
                  <a:rPr lang="ru-RU" sz="3000" dirty="0" err="1">
                    <a:latin typeface="Times New Roman" panose="02020603050405020304" pitchFamily="18" charset="0"/>
                    <a:cs typeface="Times New Roman" panose="02020603050405020304" pitchFamily="18" charset="0"/>
                  </a:rPr>
                  <a:t>навчання</a:t>
                </a:r>
                <a:r>
                  <a:rPr lang="ru-RU" sz="3000" dirty="0">
                    <a:latin typeface="Times New Roman" panose="02020603050405020304" pitchFamily="18" charset="0"/>
                    <a:cs typeface="Times New Roman" panose="02020603050405020304" pitchFamily="18" charset="0"/>
                  </a:rPr>
                  <a:t> до </a:t>
                </a:r>
                <a:r>
                  <a:rPr lang="ru-RU" sz="3000" dirty="0" err="1">
                    <a:latin typeface="Times New Roman" panose="02020603050405020304" pitchFamily="18" charset="0"/>
                    <a:cs typeface="Times New Roman" panose="02020603050405020304" pitchFamily="18" charset="0"/>
                  </a:rPr>
                  <a:t>оцінки</a:t>
                </a:r>
                <a:r>
                  <a:rPr lang="ru-RU" sz="3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3000" i="1" smtClean="0">
                            <a:latin typeface="Cambria Math" panose="02040503050406030204" pitchFamily="18" charset="0"/>
                            <a:cs typeface="Times New Roman" panose="02020603050405020304" pitchFamily="18" charset="0"/>
                          </a:rPr>
                        </m:ctrlPr>
                      </m:sSubPr>
                      <m:e>
                        <m:r>
                          <a:rPr lang="en-US" sz="3000" b="0" i="1" smtClean="0">
                            <a:latin typeface="Cambria Math" panose="02040503050406030204" pitchFamily="18" charset="0"/>
                            <a:cs typeface="Times New Roman" panose="02020603050405020304" pitchFamily="18" charset="0"/>
                          </a:rPr>
                          <m:t>𝑁</m:t>
                        </m:r>
                      </m:e>
                      <m:sub>
                        <m:r>
                          <m:rPr>
                            <m:sty m:val="p"/>
                          </m:rPr>
                          <a:rPr lang="en-US" sz="3000" b="0" i="0" smtClean="0">
                            <a:latin typeface="Cambria Math" panose="02040503050406030204" pitchFamily="18" charset="0"/>
                            <a:cs typeface="Times New Roman" panose="02020603050405020304" pitchFamily="18" charset="0"/>
                          </a:rPr>
                          <m:t>Fe</m:t>
                        </m:r>
                      </m:sub>
                    </m:sSub>
                  </m:oMath>
                </a14:m>
                <a:r>
                  <a:rPr lang="ru-RU" sz="3000" dirty="0">
                    <a:latin typeface="Times New Roman" panose="02020603050405020304" pitchFamily="18" charset="0"/>
                    <a:cs typeface="Times New Roman" panose="02020603050405020304" pitchFamily="18" charset="0"/>
                  </a:rPr>
                  <a:t> за </a:t>
                </a:r>
                <a:r>
                  <a:rPr lang="uk-UA" sz="3000" dirty="0">
                    <a:latin typeface="Times New Roman" panose="02020603050405020304" pitchFamily="18" charset="0"/>
                    <a:cs typeface="Times New Roman" panose="02020603050405020304" pitchFamily="18" charset="0"/>
                  </a:rPr>
                  <a:t>фотоелектричними параметрами сонячного елемента</a:t>
                </a:r>
                <a:endParaRPr lang="uk-UA" sz="3000" i="1" noProof="0" dirty="0">
                  <a:latin typeface="Times New Roman" panose="02020603050405020304" pitchFamily="18" charset="0"/>
                  <a:cs typeface="Times New Roman" panose="02020603050405020304" pitchFamily="18" charset="0"/>
                </a:endParaRPr>
              </a:p>
            </p:txBody>
          </p:sp>
        </mc:Choice>
        <mc:Fallback xmlns="">
          <p:sp>
            <p:nvSpPr>
              <p:cNvPr id="12" name="Прямоугольник: скругленные углы 11">
                <a:extLst>
                  <a:ext uri="{FF2B5EF4-FFF2-40B4-BE49-F238E27FC236}">
                    <a16:creationId xmlns:a16="http://schemas.microsoft.com/office/drawing/2014/main" id="{27A04223-3E59-BC5F-89D8-EA31A29289BD}"/>
                  </a:ext>
                </a:extLst>
              </p:cNvPr>
              <p:cNvSpPr>
                <a:spLocks noRot="1" noChangeAspect="1" noMove="1" noResize="1" noEditPoints="1" noAdjustHandles="1" noChangeArrowheads="1" noChangeShapeType="1" noTextEdit="1"/>
              </p:cNvSpPr>
              <p:nvPr/>
            </p:nvSpPr>
            <p:spPr>
              <a:xfrm>
                <a:off x="727143" y="101983"/>
                <a:ext cx="10737714" cy="834505"/>
              </a:xfrm>
              <a:prstGeom prst="roundRect">
                <a:avLst/>
              </a:prstGeom>
              <a:blipFill>
                <a:blip r:embed="rId7"/>
                <a:stretch>
                  <a:fillRect l="-227" t="-18705" r="-1077" b="-31655"/>
                </a:stretch>
              </a:blipFill>
            </p:spPr>
            <p:txBody>
              <a:bodyPr/>
              <a:lstStyle/>
              <a:p>
                <a:r>
                  <a:rPr lang="ru-RU">
                    <a:noFill/>
                  </a:rPr>
                  <a:t> </a:t>
                </a:r>
              </a:p>
            </p:txBody>
          </p:sp>
        </mc:Fallback>
      </mc:AlternateContent>
      <p:sp>
        <p:nvSpPr>
          <p:cNvPr id="13" name="TextBox 12">
            <a:extLst>
              <a:ext uri="{FF2B5EF4-FFF2-40B4-BE49-F238E27FC236}">
                <a16:creationId xmlns:a16="http://schemas.microsoft.com/office/drawing/2014/main" id="{57B85B0E-4B8F-C127-A965-22044278C4A7}"/>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24</a:t>
            </a:r>
            <a:endParaRPr lang="ru-RU"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6" name="Таблица 15">
                <a:extLst>
                  <a:ext uri="{FF2B5EF4-FFF2-40B4-BE49-F238E27FC236}">
                    <a16:creationId xmlns:a16="http://schemas.microsoft.com/office/drawing/2014/main" id="{C5A3EAE8-7835-3BAE-A6DF-545E06771AB0}"/>
                  </a:ext>
                </a:extLst>
              </p:cNvPr>
              <p:cNvGraphicFramePr>
                <a:graphicFrameLocks noGrp="1"/>
              </p:cNvGraphicFramePr>
              <p:nvPr>
                <p:extLst>
                  <p:ext uri="{D42A27DB-BD31-4B8C-83A1-F6EECF244321}">
                    <p14:modId xmlns:p14="http://schemas.microsoft.com/office/powerpoint/2010/main" val="2669419063"/>
                  </p:ext>
                </p:extLst>
              </p:nvPr>
            </p:nvGraphicFramePr>
            <p:xfrm>
              <a:off x="7188738" y="1284684"/>
              <a:ext cx="4550113" cy="3676420"/>
            </p:xfrm>
            <a:graphic>
              <a:graphicData uri="http://schemas.openxmlformats.org/drawingml/2006/table">
                <a:tbl>
                  <a:tblPr firstRow="1" bandRow="1">
                    <a:tableStyleId>{5C22544A-7EE6-4342-B048-85BDC9FD1C3A}</a:tableStyleId>
                  </a:tblPr>
                  <a:tblGrid>
                    <a:gridCol w="1378673">
                      <a:extLst>
                        <a:ext uri="{9D8B030D-6E8A-4147-A177-3AD203B41FA5}">
                          <a16:colId xmlns:a16="http://schemas.microsoft.com/office/drawing/2014/main" val="3369495401"/>
                        </a:ext>
                      </a:extLst>
                    </a:gridCol>
                    <a:gridCol w="3171440">
                      <a:extLst>
                        <a:ext uri="{9D8B030D-6E8A-4147-A177-3AD203B41FA5}">
                          <a16:colId xmlns:a16="http://schemas.microsoft.com/office/drawing/2014/main" val="2106508435"/>
                        </a:ext>
                      </a:extLst>
                    </a:gridCol>
                  </a:tblGrid>
                  <a:tr h="735284">
                    <a:tc>
                      <a:txBody>
                        <a:bodyPr/>
                        <a:lstStyle/>
                        <a:p>
                          <a:pPr algn="ctr"/>
                          <a:r>
                            <a:rPr lang="uk-UA" dirty="0"/>
                            <a:t>Розмірність</a:t>
                          </a:r>
                          <a:endParaRPr lang="ru-RU" dirty="0"/>
                        </a:p>
                      </a:txBody>
                      <a:tcPr anchor="ctr"/>
                    </a:tc>
                    <a:tc>
                      <a:txBody>
                        <a:bodyPr/>
                        <a:lstStyle/>
                        <a:p>
                          <a:pPr algn="ctr"/>
                          <a:r>
                            <a:rPr lang="uk-UA" dirty="0"/>
                            <a:t>Значення</a:t>
                          </a:r>
                          <a:endParaRPr lang="ru-RU" dirty="0"/>
                        </a:p>
                      </a:txBody>
                      <a:tcPr anchor="ctr"/>
                    </a:tc>
                    <a:extLst>
                      <a:ext uri="{0D108BD9-81ED-4DB2-BD59-A6C34878D82A}">
                        <a16:rowId xmlns:a16="http://schemas.microsoft.com/office/drawing/2014/main" val="3944749832"/>
                      </a:ext>
                    </a:extLst>
                  </a:tr>
                  <a:tr h="735284">
                    <a:tc>
                      <a:txBody>
                        <a:bodyPr/>
                        <a:lstStyle/>
                        <a:p>
                          <a:pPr algn="ctr"/>
                          <a:r>
                            <a:rPr lang="uk-UA" sz="3600" dirty="0"/>
                            <a:t>4</a:t>
                          </a:r>
                          <a:endParaRPr lang="ru-RU" sz="3600" dirty="0"/>
                        </a:p>
                      </a:txBody>
                      <a:tcPr anchor="ctr"/>
                    </a:tc>
                    <a:tc>
                      <a:txBody>
                        <a:bodyPr/>
                        <a:lstStyle/>
                        <a:p>
                          <a:pPr algn="ctr"/>
                          <a:r>
                            <a:rPr lang="uk-UA" sz="1800" dirty="0">
                              <a:effectLst/>
                              <a:latin typeface="Times New Roman" panose="02020603050405020304" pitchFamily="18" charset="0"/>
                              <a:ea typeface="Times New Roman" panose="02020603050405020304" pitchFamily="18" charset="0"/>
                            </a:rPr>
                            <a:t>{</a:t>
                          </a:r>
                          <a14:m>
                            <m:oMath xmlns:m="http://schemas.openxmlformats.org/officeDocument/2006/math">
                              <m:r>
                                <a:rPr lang="uk-UA" sz="1800" i="1" smtClean="0">
                                  <a:effectLst/>
                                  <a:latin typeface="Cambria Math" panose="02040503050406030204" pitchFamily="18" charset="0"/>
                                  <a:ea typeface="Calibri" panose="020F0502020204030204" pitchFamily="34" charset="0"/>
                                </a:rPr>
                                <m:t>𝑇</m:t>
                              </m:r>
                            </m:oMath>
                          </a14:m>
                          <a:r>
                            <a:rPr lang="uk-UA" sz="1800" dirty="0">
                              <a:effectLst/>
                              <a:latin typeface="Times New Roman" panose="02020603050405020304" pitchFamily="18" charset="0"/>
                              <a:ea typeface="Calibri" panose="020F0502020204030204" pitchFamily="34" charset="0"/>
                            </a:rPr>
                            <a:t>, </a:t>
                          </a:r>
                          <a14:m>
                            <m:oMath xmlns:m="http://schemas.openxmlformats.org/officeDocument/2006/math">
                              <m:sSub>
                                <m:sSubPr>
                                  <m:ctrlPr>
                                    <a:rPr lang="ru-RU" sz="1800"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𝑑</m:t>
                                  </m:r>
                                </m:e>
                                <m:sub>
                                  <m:r>
                                    <a:rPr lang="uk-UA" sz="1800" i="1">
                                      <a:effectLst/>
                                      <a:latin typeface="Cambria Math" panose="02040503050406030204" pitchFamily="18" charset="0"/>
                                      <a:ea typeface="Calibri" panose="020F0502020204030204" pitchFamily="34" charset="0"/>
                                    </a:rPr>
                                    <m:t>𝑝</m:t>
                                  </m:r>
                                </m:sub>
                              </m:sSub>
                            </m:oMath>
                          </a14:m>
                          <a:r>
                            <a:rPr lang="uk-UA" sz="1800" dirty="0">
                              <a:effectLst/>
                              <a:latin typeface="Times New Roman" panose="02020603050405020304" pitchFamily="18" charset="0"/>
                              <a:ea typeface="Calibri" panose="020F0502020204030204" pitchFamily="34" charset="0"/>
                            </a:rPr>
                            <a:t>, </a:t>
                          </a:r>
                          <a14:m>
                            <m:oMath xmlns:m="http://schemas.openxmlformats.org/officeDocument/2006/math">
                              <m:sSub>
                                <m:sSubPr>
                                  <m:ctrlPr>
                                    <a:rPr lang="ru-RU" sz="1800"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𝑁</m:t>
                                  </m:r>
                                </m:e>
                                <m:sub>
                                  <m:r>
                                    <a:rPr lang="uk-UA" sz="1800" i="1">
                                      <a:effectLst/>
                                      <a:latin typeface="Cambria Math" panose="02040503050406030204" pitchFamily="18" charset="0"/>
                                      <a:ea typeface="Calibri" panose="020F0502020204030204" pitchFamily="34" charset="0"/>
                                    </a:rPr>
                                    <m:t>𝐵</m:t>
                                  </m:r>
                                </m:sub>
                              </m:sSub>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uk-UA" sz="1800" i="1">
                                  <a:effectLst/>
                                  <a:latin typeface="Cambria Math" panose="02040503050406030204" pitchFamily="18" charset="0"/>
                                  <a:ea typeface="Calibri" panose="020F0502020204030204" pitchFamily="34" charset="0"/>
                                </a:rPr>
                                <m:t>𝜀</m:t>
                              </m:r>
                              <m:sSub>
                                <m:sSubPr>
                                  <m:ctrlPr>
                                    <a:rPr lang="ru-RU" sz="1800"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𝐼</m:t>
                                  </m:r>
                                </m:e>
                                <m:sub>
                                  <m:r>
                                    <a:rPr lang="uk-UA" sz="1800" i="1">
                                      <a:effectLst/>
                                      <a:latin typeface="Cambria Math" panose="02040503050406030204" pitchFamily="18" charset="0"/>
                                      <a:ea typeface="Calibri" panose="020F0502020204030204" pitchFamily="34" charset="0"/>
                                    </a:rPr>
                                    <m:t>𝑠</m:t>
                                  </m:r>
                                  <m:r>
                                    <a:rPr lang="en-US" sz="1800" i="1">
                                      <a:effectLst/>
                                      <a:latin typeface="Cambria Math" panose="02040503050406030204" pitchFamily="18" charset="0"/>
                                      <a:ea typeface="Calibri" panose="020F0502020204030204" pitchFamily="34" charset="0"/>
                                    </a:rPr>
                                    <m:t>𝑐</m:t>
                                  </m:r>
                                </m:sub>
                              </m:sSub>
                            </m:oMath>
                          </a14:m>
                          <a:r>
                            <a:rPr lang="uk-UA" sz="1800" dirty="0">
                              <a:effectLst/>
                              <a:latin typeface="Times New Roman" panose="02020603050405020304" pitchFamily="18" charset="0"/>
                              <a:ea typeface="Times New Roman" panose="02020603050405020304" pitchFamily="18" charset="0"/>
                            </a:rPr>
                            <a:t>}</a:t>
                          </a:r>
                          <a:endParaRPr lang="ru-RU" dirty="0"/>
                        </a:p>
                      </a:txBody>
                      <a:tcPr anchor="ctr"/>
                    </a:tc>
                    <a:extLst>
                      <a:ext uri="{0D108BD9-81ED-4DB2-BD59-A6C34878D82A}">
                        <a16:rowId xmlns:a16="http://schemas.microsoft.com/office/drawing/2014/main" val="1067273627"/>
                      </a:ext>
                    </a:extLst>
                  </a:tr>
                  <a:tr h="735284">
                    <a:tc>
                      <a:txBody>
                        <a:bodyPr/>
                        <a:lstStyle/>
                        <a:p>
                          <a:pPr algn="ctr"/>
                          <a:r>
                            <a:rPr lang="uk-UA" sz="3600" dirty="0"/>
                            <a:t>5</a:t>
                          </a:r>
                          <a:endParaRPr lang="ru-RU" sz="3600" dirty="0"/>
                        </a:p>
                      </a:txBody>
                      <a:tcPr anchor="ctr"/>
                    </a:tc>
                    <a:tc>
                      <a:txBody>
                        <a:bodyPr/>
                        <a:lstStyle/>
                        <a:p>
                          <a:pPr algn="ctr"/>
                          <a:r>
                            <a:rPr lang="uk-UA" sz="1800" dirty="0">
                              <a:effectLst/>
                              <a:latin typeface="Times New Roman" panose="02020603050405020304" pitchFamily="18" charset="0"/>
                              <a:ea typeface="Times New Roman" panose="02020603050405020304" pitchFamily="18" charset="0"/>
                            </a:rPr>
                            <a:t>{</a:t>
                          </a:r>
                          <a14:m>
                            <m:oMath xmlns:m="http://schemas.openxmlformats.org/officeDocument/2006/math">
                              <m:r>
                                <a:rPr lang="uk-UA" sz="1800" i="1">
                                  <a:effectLst/>
                                  <a:latin typeface="Cambria Math" panose="02040503050406030204" pitchFamily="18" charset="0"/>
                                  <a:ea typeface="Calibri" panose="020F0502020204030204" pitchFamily="34" charset="0"/>
                                </a:rPr>
                                <m:t>𝑇</m:t>
                              </m:r>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𝑑</m:t>
                                  </m:r>
                                </m:e>
                                <m:sub>
                                  <m:r>
                                    <a:rPr lang="uk-UA" sz="1800" i="1">
                                      <a:effectLst/>
                                      <a:latin typeface="Cambria Math" panose="02040503050406030204" pitchFamily="18" charset="0"/>
                                      <a:ea typeface="Calibri" panose="020F0502020204030204" pitchFamily="34" charset="0"/>
                                    </a:rPr>
                                    <m:t>𝑝</m:t>
                                  </m:r>
                                </m:sub>
                              </m:sSub>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𝑁</m:t>
                                  </m:r>
                                </m:e>
                                <m:sub>
                                  <m:r>
                                    <a:rPr lang="uk-UA" sz="1800" i="1">
                                      <a:effectLst/>
                                      <a:latin typeface="Cambria Math" panose="02040503050406030204" pitchFamily="18" charset="0"/>
                                      <a:ea typeface="Calibri" panose="020F0502020204030204" pitchFamily="34" charset="0"/>
                                    </a:rPr>
                                    <m:t>𝐵</m:t>
                                  </m:r>
                                </m:sub>
                              </m:sSub>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uk-UA" sz="1800" i="1">
                                  <a:effectLst/>
                                  <a:latin typeface="Cambria Math" panose="02040503050406030204" pitchFamily="18" charset="0"/>
                                  <a:ea typeface="Calibri" panose="020F0502020204030204" pitchFamily="34" charset="0"/>
                                </a:rPr>
                                <m:t>𝜀</m:t>
                              </m:r>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𝐼</m:t>
                                  </m:r>
                                </m:e>
                                <m:sub>
                                  <m:r>
                                    <a:rPr lang="uk-UA" sz="1800" i="1">
                                      <a:effectLst/>
                                      <a:latin typeface="Cambria Math" panose="02040503050406030204" pitchFamily="18" charset="0"/>
                                      <a:ea typeface="Calibri" panose="020F0502020204030204" pitchFamily="34" charset="0"/>
                                    </a:rPr>
                                    <m:t>𝑠</m:t>
                                  </m:r>
                                  <m:r>
                                    <a:rPr lang="en-US" sz="1800" i="1">
                                      <a:effectLst/>
                                      <a:latin typeface="Cambria Math" panose="02040503050406030204" pitchFamily="18" charset="0"/>
                                      <a:ea typeface="Calibri" panose="020F0502020204030204" pitchFamily="34" charset="0"/>
                                    </a:rPr>
                                    <m:t>𝑐</m:t>
                                  </m:r>
                                </m:sub>
                              </m:sSub>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uk-UA" sz="1800" i="1">
                                  <a:effectLst/>
                                  <a:latin typeface="Cambria Math" panose="02040503050406030204" pitchFamily="18" charset="0"/>
                                  <a:ea typeface="Calibri" panose="020F0502020204030204" pitchFamily="34" charset="0"/>
                                </a:rPr>
                                <m:t>𝜀</m:t>
                              </m:r>
                              <m:r>
                                <m:rPr>
                                  <m:sty m:val="p"/>
                                </m:rPr>
                                <a:rPr lang="uk-UA" sz="1800" i="1">
                                  <a:effectLst/>
                                  <a:latin typeface="Cambria Math" panose="02040503050406030204" pitchFamily="18" charset="0"/>
                                  <a:ea typeface="Calibri" panose="020F0502020204030204" pitchFamily="34" charset="0"/>
                                </a:rPr>
                                <m:t>η</m:t>
                              </m:r>
                            </m:oMath>
                          </a14:m>
                          <a:r>
                            <a:rPr lang="uk-UA" sz="1800" dirty="0">
                              <a:effectLst/>
                              <a:latin typeface="Times New Roman" panose="02020603050405020304" pitchFamily="18" charset="0"/>
                              <a:ea typeface="Times New Roman" panose="02020603050405020304" pitchFamily="18" charset="0"/>
                            </a:rPr>
                            <a:t>}</a:t>
                          </a:r>
                          <a:endParaRPr lang="ru-RU" dirty="0"/>
                        </a:p>
                      </a:txBody>
                      <a:tcPr anchor="ctr"/>
                    </a:tc>
                    <a:extLst>
                      <a:ext uri="{0D108BD9-81ED-4DB2-BD59-A6C34878D82A}">
                        <a16:rowId xmlns:a16="http://schemas.microsoft.com/office/drawing/2014/main" val="3506578430"/>
                      </a:ext>
                    </a:extLst>
                  </a:tr>
                  <a:tr h="735284">
                    <a:tc>
                      <a:txBody>
                        <a:bodyPr/>
                        <a:lstStyle/>
                        <a:p>
                          <a:pPr algn="ctr"/>
                          <a:r>
                            <a:rPr lang="uk-UA" sz="3600" dirty="0"/>
                            <a:t>6</a:t>
                          </a:r>
                          <a:endParaRPr lang="ru-RU" sz="3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Times New Roman" panose="02020603050405020304" pitchFamily="18" charset="0"/>
                            </a:rPr>
                            <a:t>{</a:t>
                          </a:r>
                          <a14:m>
                            <m:oMath xmlns:m="http://schemas.openxmlformats.org/officeDocument/2006/math">
                              <m:r>
                                <a:rPr lang="uk-UA" sz="1800" i="1">
                                  <a:effectLst/>
                                  <a:latin typeface="Cambria Math" panose="02040503050406030204" pitchFamily="18" charset="0"/>
                                  <a:ea typeface="Calibri" panose="020F0502020204030204" pitchFamily="34" charset="0"/>
                                </a:rPr>
                                <m:t>𝑇</m:t>
                              </m:r>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𝑑</m:t>
                                  </m:r>
                                </m:e>
                                <m:sub>
                                  <m:r>
                                    <a:rPr lang="uk-UA" sz="1800" i="1">
                                      <a:effectLst/>
                                      <a:latin typeface="Cambria Math" panose="02040503050406030204" pitchFamily="18" charset="0"/>
                                      <a:ea typeface="Calibri" panose="020F0502020204030204" pitchFamily="34" charset="0"/>
                                    </a:rPr>
                                    <m:t>𝑝</m:t>
                                  </m:r>
                                </m:sub>
                              </m:sSub>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𝑁</m:t>
                                  </m:r>
                                </m:e>
                                <m:sub>
                                  <m:r>
                                    <a:rPr lang="uk-UA" sz="1800" i="1">
                                      <a:effectLst/>
                                      <a:latin typeface="Cambria Math" panose="02040503050406030204" pitchFamily="18" charset="0"/>
                                      <a:ea typeface="Calibri" panose="020F0502020204030204" pitchFamily="34" charset="0"/>
                                    </a:rPr>
                                    <m:t>𝐵</m:t>
                                  </m:r>
                                </m:sub>
                              </m:sSub>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uk-UA" sz="1800" i="1">
                                  <a:effectLst/>
                                  <a:latin typeface="Cambria Math" panose="02040503050406030204" pitchFamily="18" charset="0"/>
                                  <a:ea typeface="Calibri" panose="020F0502020204030204" pitchFamily="34" charset="0"/>
                                </a:rPr>
                                <m:t>𝜀</m:t>
                              </m:r>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𝐼</m:t>
                                  </m:r>
                                </m:e>
                                <m:sub>
                                  <m:r>
                                    <a:rPr lang="uk-UA" sz="1800" i="1">
                                      <a:effectLst/>
                                      <a:latin typeface="Cambria Math" panose="02040503050406030204" pitchFamily="18" charset="0"/>
                                      <a:ea typeface="Calibri" panose="020F0502020204030204" pitchFamily="34" charset="0"/>
                                    </a:rPr>
                                    <m:t>𝑠</m:t>
                                  </m:r>
                                  <m:r>
                                    <a:rPr lang="en-US" sz="1800" i="1">
                                      <a:effectLst/>
                                      <a:latin typeface="Cambria Math" panose="02040503050406030204" pitchFamily="18" charset="0"/>
                                      <a:ea typeface="Calibri" panose="020F0502020204030204" pitchFamily="34" charset="0"/>
                                    </a:rPr>
                                    <m:t>𝑐</m:t>
                                  </m:r>
                                </m:sub>
                              </m:sSub>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uk-UA" sz="1800" i="1">
                                  <a:effectLst/>
                                  <a:latin typeface="Cambria Math" panose="02040503050406030204" pitchFamily="18" charset="0"/>
                                  <a:ea typeface="Calibri" panose="020F0502020204030204" pitchFamily="34" charset="0"/>
                                </a:rPr>
                                <m:t>𝜀</m:t>
                              </m:r>
                              <m:r>
                                <m:rPr>
                                  <m:sty m:val="p"/>
                                </m:rPr>
                                <a:rPr lang="uk-UA" sz="1800" i="1">
                                  <a:effectLst/>
                                  <a:latin typeface="Cambria Math" panose="02040503050406030204" pitchFamily="18" charset="0"/>
                                  <a:ea typeface="Calibri" panose="020F0502020204030204" pitchFamily="34" charset="0"/>
                                </a:rPr>
                                <m:t>η</m:t>
                              </m:r>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uk-UA" sz="1800" i="1">
                                  <a:effectLst/>
                                  <a:latin typeface="Cambria Math" panose="02040503050406030204" pitchFamily="18" charset="0"/>
                                  <a:ea typeface="Calibri" panose="020F0502020204030204" pitchFamily="34" charset="0"/>
                                </a:rPr>
                                <m:t>𝜀</m:t>
                              </m:r>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𝑉</m:t>
                                  </m:r>
                                </m:e>
                                <m:sub>
                                  <m:r>
                                    <a:rPr lang="uk-UA" sz="1800" i="1">
                                      <a:effectLst/>
                                      <a:latin typeface="Cambria Math" panose="02040503050406030204" pitchFamily="18" charset="0"/>
                                      <a:ea typeface="Calibri" panose="020F0502020204030204" pitchFamily="34" charset="0"/>
                                    </a:rPr>
                                    <m:t>𝑜</m:t>
                                  </m:r>
                                  <m:r>
                                    <a:rPr lang="en-US" sz="1800" i="1">
                                      <a:effectLst/>
                                      <a:latin typeface="Cambria Math" panose="02040503050406030204" pitchFamily="18" charset="0"/>
                                      <a:ea typeface="Calibri" panose="020F0502020204030204" pitchFamily="34" charset="0"/>
                                    </a:rPr>
                                    <m:t>𝑐</m:t>
                                  </m:r>
                                </m:sub>
                              </m:sSub>
                            </m:oMath>
                          </a14:m>
                          <a:r>
                            <a:rPr lang="uk-UA" sz="1800" dirty="0">
                              <a:effectLst/>
                              <a:latin typeface="Times New Roman" panose="02020603050405020304" pitchFamily="18" charset="0"/>
                              <a:ea typeface="Times New Roman" panose="02020603050405020304" pitchFamily="18" charset="0"/>
                            </a:rPr>
                            <a:t>}</a:t>
                          </a:r>
                          <a:endParaRPr lang="ru-RU" dirty="0"/>
                        </a:p>
                        <a:p>
                          <a:pPr algn="ctr"/>
                          <a:endParaRPr lang="ru-RU" dirty="0"/>
                        </a:p>
                      </a:txBody>
                      <a:tcPr anchor="ctr"/>
                    </a:tc>
                    <a:extLst>
                      <a:ext uri="{0D108BD9-81ED-4DB2-BD59-A6C34878D82A}">
                        <a16:rowId xmlns:a16="http://schemas.microsoft.com/office/drawing/2014/main" val="2658241865"/>
                      </a:ext>
                    </a:extLst>
                  </a:tr>
                  <a:tr h="735284">
                    <a:tc>
                      <a:txBody>
                        <a:bodyPr/>
                        <a:lstStyle/>
                        <a:p>
                          <a:pPr algn="ctr"/>
                          <a:r>
                            <a:rPr lang="uk-UA" sz="3600" dirty="0"/>
                            <a:t>7</a:t>
                          </a:r>
                          <a:endParaRPr lang="ru-RU" sz="3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uk-UA" sz="1800" dirty="0">
                              <a:effectLst/>
                              <a:latin typeface="Times New Roman" panose="02020603050405020304" pitchFamily="18" charset="0"/>
                              <a:ea typeface="Times New Roman" panose="02020603050405020304" pitchFamily="18" charset="0"/>
                            </a:rPr>
                            <a:t>{</a:t>
                          </a:r>
                          <a14:m>
                            <m:oMath xmlns:m="http://schemas.openxmlformats.org/officeDocument/2006/math">
                              <m:r>
                                <a:rPr lang="uk-UA" sz="1800" i="1">
                                  <a:effectLst/>
                                  <a:latin typeface="Cambria Math" panose="02040503050406030204" pitchFamily="18" charset="0"/>
                                  <a:ea typeface="Calibri" panose="020F0502020204030204" pitchFamily="34" charset="0"/>
                                </a:rPr>
                                <m:t>𝑇</m:t>
                              </m:r>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𝑑</m:t>
                                  </m:r>
                                </m:e>
                                <m:sub>
                                  <m:r>
                                    <a:rPr lang="uk-UA" sz="1800" i="1">
                                      <a:effectLst/>
                                      <a:latin typeface="Cambria Math" panose="02040503050406030204" pitchFamily="18" charset="0"/>
                                      <a:ea typeface="Calibri" panose="020F0502020204030204" pitchFamily="34" charset="0"/>
                                    </a:rPr>
                                    <m:t>𝑝</m:t>
                                  </m:r>
                                </m:sub>
                              </m:sSub>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𝑁</m:t>
                                  </m:r>
                                </m:e>
                                <m:sub>
                                  <m:r>
                                    <a:rPr lang="uk-UA" sz="1800" i="1">
                                      <a:effectLst/>
                                      <a:latin typeface="Cambria Math" panose="02040503050406030204" pitchFamily="18" charset="0"/>
                                      <a:ea typeface="Calibri" panose="020F0502020204030204" pitchFamily="34" charset="0"/>
                                    </a:rPr>
                                    <m:t>𝐵</m:t>
                                  </m:r>
                                </m:sub>
                              </m:sSub>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uk-UA" sz="1800" i="1">
                                  <a:effectLst/>
                                  <a:latin typeface="Cambria Math" panose="02040503050406030204" pitchFamily="18" charset="0"/>
                                  <a:ea typeface="Calibri" panose="020F0502020204030204" pitchFamily="34" charset="0"/>
                                </a:rPr>
                                <m:t>𝜀</m:t>
                              </m:r>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𝐼</m:t>
                                  </m:r>
                                </m:e>
                                <m:sub>
                                  <m:r>
                                    <a:rPr lang="uk-UA" sz="1800" i="1">
                                      <a:effectLst/>
                                      <a:latin typeface="Cambria Math" panose="02040503050406030204" pitchFamily="18" charset="0"/>
                                      <a:ea typeface="Calibri" panose="020F0502020204030204" pitchFamily="34" charset="0"/>
                                    </a:rPr>
                                    <m:t>𝑠</m:t>
                                  </m:r>
                                  <m:r>
                                    <a:rPr lang="en-US" sz="1800" i="1">
                                      <a:effectLst/>
                                      <a:latin typeface="Cambria Math" panose="02040503050406030204" pitchFamily="18" charset="0"/>
                                      <a:ea typeface="Calibri" panose="020F0502020204030204" pitchFamily="34" charset="0"/>
                                    </a:rPr>
                                    <m:t>𝑐</m:t>
                                  </m:r>
                                </m:sub>
                              </m:sSub>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uk-UA" sz="1800" i="1">
                                  <a:effectLst/>
                                  <a:latin typeface="Cambria Math" panose="02040503050406030204" pitchFamily="18" charset="0"/>
                                  <a:ea typeface="Calibri" panose="020F0502020204030204" pitchFamily="34" charset="0"/>
                                </a:rPr>
                                <m:t>𝜀</m:t>
                              </m:r>
                              <m:r>
                                <m:rPr>
                                  <m:sty m:val="p"/>
                                </m:rPr>
                                <a:rPr lang="uk-UA" sz="1800" i="1">
                                  <a:effectLst/>
                                  <a:latin typeface="Cambria Math" panose="02040503050406030204" pitchFamily="18" charset="0"/>
                                  <a:ea typeface="Calibri" panose="020F0502020204030204" pitchFamily="34" charset="0"/>
                                </a:rPr>
                                <m:t>η</m:t>
                              </m:r>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uk-UA" sz="1800" i="1">
                                  <a:effectLst/>
                                  <a:latin typeface="Cambria Math" panose="02040503050406030204" pitchFamily="18" charset="0"/>
                                  <a:ea typeface="Calibri" panose="020F0502020204030204" pitchFamily="34" charset="0"/>
                                </a:rPr>
                                <m:t>𝜀</m:t>
                              </m:r>
                              <m:sSub>
                                <m:sSubPr>
                                  <m:ctrlPr>
                                    <a:rPr lang="ru-RU" i="1">
                                      <a:effectLst/>
                                      <a:latin typeface="Cambria Math" panose="02040503050406030204" pitchFamily="18" charset="0"/>
                                      <a:cs typeface="Times New Roman" panose="02020603050405020304" pitchFamily="18" charset="0"/>
                                    </a:rPr>
                                  </m:ctrlPr>
                                </m:sSubPr>
                                <m:e>
                                  <m:r>
                                    <a:rPr lang="uk-UA" sz="1800" i="1">
                                      <a:effectLst/>
                                      <a:latin typeface="Cambria Math" panose="02040503050406030204" pitchFamily="18" charset="0"/>
                                      <a:ea typeface="Calibri" panose="020F0502020204030204" pitchFamily="34" charset="0"/>
                                    </a:rPr>
                                    <m:t>𝑉</m:t>
                                  </m:r>
                                </m:e>
                                <m:sub>
                                  <m:r>
                                    <a:rPr lang="uk-UA" sz="1800" i="1">
                                      <a:effectLst/>
                                      <a:latin typeface="Cambria Math" panose="02040503050406030204" pitchFamily="18" charset="0"/>
                                      <a:ea typeface="Calibri" panose="020F0502020204030204" pitchFamily="34" charset="0"/>
                                    </a:rPr>
                                    <m:t>𝑜</m:t>
                                  </m:r>
                                  <m:r>
                                    <a:rPr lang="en-US" sz="1800" i="1">
                                      <a:effectLst/>
                                      <a:latin typeface="Cambria Math" panose="02040503050406030204" pitchFamily="18" charset="0"/>
                                      <a:ea typeface="Calibri" panose="020F0502020204030204" pitchFamily="34" charset="0"/>
                                    </a:rPr>
                                    <m:t>𝑐</m:t>
                                  </m:r>
                                </m:sub>
                              </m:sSub>
                            </m:oMath>
                          </a14:m>
                          <a:r>
                            <a:rPr lang="uk-UA"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uk-UA" sz="1800" i="1">
                                  <a:effectLst/>
                                  <a:latin typeface="Cambria Math" panose="02040503050406030204" pitchFamily="18" charset="0"/>
                                  <a:ea typeface="Calibri" panose="020F0502020204030204" pitchFamily="34" charset="0"/>
                                </a:rPr>
                                <m:t>𝜀</m:t>
                              </m:r>
                              <m:r>
                                <a:rPr lang="en-US" sz="1800" i="1">
                                  <a:effectLst/>
                                  <a:latin typeface="Cambria Math" panose="02040503050406030204" pitchFamily="18" charset="0"/>
                                  <a:ea typeface="Calibri" panose="020F0502020204030204" pitchFamily="34" charset="0"/>
                                </a:rPr>
                                <m:t>𝐹𝐹</m:t>
                              </m:r>
                            </m:oMath>
                          </a14:m>
                          <a:r>
                            <a:rPr lang="uk-UA" sz="1800" dirty="0">
                              <a:effectLst/>
                              <a:latin typeface="Times New Roman" panose="02020603050405020304" pitchFamily="18" charset="0"/>
                              <a:ea typeface="Times New Roman" panose="02020603050405020304" pitchFamily="18" charset="0"/>
                            </a:rPr>
                            <a:t>}</a:t>
                          </a:r>
                          <a:endParaRPr lang="ru-RU" dirty="0"/>
                        </a:p>
                        <a:p>
                          <a:pPr algn="ctr"/>
                          <a:endParaRPr lang="ru-RU" dirty="0"/>
                        </a:p>
                      </a:txBody>
                      <a:tcPr anchor="ctr"/>
                    </a:tc>
                    <a:extLst>
                      <a:ext uri="{0D108BD9-81ED-4DB2-BD59-A6C34878D82A}">
                        <a16:rowId xmlns:a16="http://schemas.microsoft.com/office/drawing/2014/main" val="1279990124"/>
                      </a:ext>
                    </a:extLst>
                  </a:tr>
                </a:tbl>
              </a:graphicData>
            </a:graphic>
          </p:graphicFrame>
        </mc:Choice>
        <mc:Fallback xmlns="">
          <p:graphicFrame>
            <p:nvGraphicFramePr>
              <p:cNvPr id="16" name="Таблица 15">
                <a:extLst>
                  <a:ext uri="{FF2B5EF4-FFF2-40B4-BE49-F238E27FC236}">
                    <a16:creationId xmlns:a16="http://schemas.microsoft.com/office/drawing/2014/main" id="{C5A3EAE8-7835-3BAE-A6DF-545E06771AB0}"/>
                  </a:ext>
                </a:extLst>
              </p:cNvPr>
              <p:cNvGraphicFramePr>
                <a:graphicFrameLocks noGrp="1"/>
              </p:cNvGraphicFramePr>
              <p:nvPr>
                <p:extLst>
                  <p:ext uri="{D42A27DB-BD31-4B8C-83A1-F6EECF244321}">
                    <p14:modId xmlns:p14="http://schemas.microsoft.com/office/powerpoint/2010/main" val="2669419063"/>
                  </p:ext>
                </p:extLst>
              </p:nvPr>
            </p:nvGraphicFramePr>
            <p:xfrm>
              <a:off x="7188738" y="1284684"/>
              <a:ext cx="4550113" cy="3676420"/>
            </p:xfrm>
            <a:graphic>
              <a:graphicData uri="http://schemas.openxmlformats.org/drawingml/2006/table">
                <a:tbl>
                  <a:tblPr firstRow="1" bandRow="1">
                    <a:tableStyleId>{5C22544A-7EE6-4342-B048-85BDC9FD1C3A}</a:tableStyleId>
                  </a:tblPr>
                  <a:tblGrid>
                    <a:gridCol w="1378673">
                      <a:extLst>
                        <a:ext uri="{9D8B030D-6E8A-4147-A177-3AD203B41FA5}">
                          <a16:colId xmlns:a16="http://schemas.microsoft.com/office/drawing/2014/main" val="3369495401"/>
                        </a:ext>
                      </a:extLst>
                    </a:gridCol>
                    <a:gridCol w="3171440">
                      <a:extLst>
                        <a:ext uri="{9D8B030D-6E8A-4147-A177-3AD203B41FA5}">
                          <a16:colId xmlns:a16="http://schemas.microsoft.com/office/drawing/2014/main" val="2106508435"/>
                        </a:ext>
                      </a:extLst>
                    </a:gridCol>
                  </a:tblGrid>
                  <a:tr h="735284">
                    <a:tc>
                      <a:txBody>
                        <a:bodyPr/>
                        <a:lstStyle/>
                        <a:p>
                          <a:pPr algn="ctr"/>
                          <a:r>
                            <a:rPr lang="uk-UA" dirty="0"/>
                            <a:t>Розмірність</a:t>
                          </a:r>
                          <a:endParaRPr lang="ru-RU" dirty="0"/>
                        </a:p>
                      </a:txBody>
                      <a:tcPr anchor="ctr"/>
                    </a:tc>
                    <a:tc>
                      <a:txBody>
                        <a:bodyPr/>
                        <a:lstStyle/>
                        <a:p>
                          <a:pPr algn="ctr"/>
                          <a:r>
                            <a:rPr lang="uk-UA" dirty="0"/>
                            <a:t>Значення</a:t>
                          </a:r>
                          <a:endParaRPr lang="ru-RU" dirty="0"/>
                        </a:p>
                      </a:txBody>
                      <a:tcPr anchor="ctr"/>
                    </a:tc>
                    <a:extLst>
                      <a:ext uri="{0D108BD9-81ED-4DB2-BD59-A6C34878D82A}">
                        <a16:rowId xmlns:a16="http://schemas.microsoft.com/office/drawing/2014/main" val="3944749832"/>
                      </a:ext>
                    </a:extLst>
                  </a:tr>
                  <a:tr h="735284">
                    <a:tc>
                      <a:txBody>
                        <a:bodyPr/>
                        <a:lstStyle/>
                        <a:p>
                          <a:pPr algn="ctr"/>
                          <a:r>
                            <a:rPr lang="uk-UA" sz="3600" dirty="0"/>
                            <a:t>4</a:t>
                          </a:r>
                          <a:endParaRPr lang="ru-RU" sz="3600" dirty="0"/>
                        </a:p>
                      </a:txBody>
                      <a:tcPr anchor="ctr"/>
                    </a:tc>
                    <a:tc>
                      <a:txBody>
                        <a:bodyPr/>
                        <a:lstStyle/>
                        <a:p>
                          <a:endParaRPr lang="ru-RU"/>
                        </a:p>
                      </a:txBody>
                      <a:tcPr anchor="ctr">
                        <a:blipFill>
                          <a:blip r:embed="rId8"/>
                          <a:stretch>
                            <a:fillRect l="-43570" t="-100826" r="-768" b="-323967"/>
                          </a:stretch>
                        </a:blipFill>
                      </a:tcPr>
                    </a:tc>
                    <a:extLst>
                      <a:ext uri="{0D108BD9-81ED-4DB2-BD59-A6C34878D82A}">
                        <a16:rowId xmlns:a16="http://schemas.microsoft.com/office/drawing/2014/main" val="1067273627"/>
                      </a:ext>
                    </a:extLst>
                  </a:tr>
                  <a:tr h="735284">
                    <a:tc>
                      <a:txBody>
                        <a:bodyPr/>
                        <a:lstStyle/>
                        <a:p>
                          <a:pPr algn="ctr"/>
                          <a:r>
                            <a:rPr lang="uk-UA" sz="3600" dirty="0"/>
                            <a:t>5</a:t>
                          </a:r>
                          <a:endParaRPr lang="ru-RU" sz="3600" dirty="0"/>
                        </a:p>
                      </a:txBody>
                      <a:tcPr anchor="ctr"/>
                    </a:tc>
                    <a:tc>
                      <a:txBody>
                        <a:bodyPr/>
                        <a:lstStyle/>
                        <a:p>
                          <a:endParaRPr lang="ru-RU"/>
                        </a:p>
                      </a:txBody>
                      <a:tcPr anchor="ctr">
                        <a:blipFill>
                          <a:blip r:embed="rId8"/>
                          <a:stretch>
                            <a:fillRect l="-43570" t="-202500" r="-768" b="-226667"/>
                          </a:stretch>
                        </a:blipFill>
                      </a:tcPr>
                    </a:tc>
                    <a:extLst>
                      <a:ext uri="{0D108BD9-81ED-4DB2-BD59-A6C34878D82A}">
                        <a16:rowId xmlns:a16="http://schemas.microsoft.com/office/drawing/2014/main" val="3506578430"/>
                      </a:ext>
                    </a:extLst>
                  </a:tr>
                  <a:tr h="735284">
                    <a:tc>
                      <a:txBody>
                        <a:bodyPr/>
                        <a:lstStyle/>
                        <a:p>
                          <a:pPr algn="ctr"/>
                          <a:r>
                            <a:rPr lang="uk-UA" sz="3600" dirty="0"/>
                            <a:t>6</a:t>
                          </a:r>
                          <a:endParaRPr lang="ru-RU" sz="3600" dirty="0"/>
                        </a:p>
                      </a:txBody>
                      <a:tcPr anchor="ctr"/>
                    </a:tc>
                    <a:tc>
                      <a:txBody>
                        <a:bodyPr/>
                        <a:lstStyle/>
                        <a:p>
                          <a:endParaRPr lang="ru-RU"/>
                        </a:p>
                      </a:txBody>
                      <a:tcPr anchor="ctr">
                        <a:blipFill>
                          <a:blip r:embed="rId8"/>
                          <a:stretch>
                            <a:fillRect l="-43570" t="-300000" r="-768" b="-124793"/>
                          </a:stretch>
                        </a:blipFill>
                      </a:tcPr>
                    </a:tc>
                    <a:extLst>
                      <a:ext uri="{0D108BD9-81ED-4DB2-BD59-A6C34878D82A}">
                        <a16:rowId xmlns:a16="http://schemas.microsoft.com/office/drawing/2014/main" val="2658241865"/>
                      </a:ext>
                    </a:extLst>
                  </a:tr>
                  <a:tr h="735284">
                    <a:tc>
                      <a:txBody>
                        <a:bodyPr/>
                        <a:lstStyle/>
                        <a:p>
                          <a:pPr algn="ctr"/>
                          <a:r>
                            <a:rPr lang="uk-UA" sz="3600" dirty="0"/>
                            <a:t>7</a:t>
                          </a:r>
                          <a:endParaRPr lang="ru-RU" sz="3600" dirty="0"/>
                        </a:p>
                      </a:txBody>
                      <a:tcPr anchor="ctr"/>
                    </a:tc>
                    <a:tc>
                      <a:txBody>
                        <a:bodyPr/>
                        <a:lstStyle/>
                        <a:p>
                          <a:endParaRPr lang="ru-RU"/>
                        </a:p>
                      </a:txBody>
                      <a:tcPr anchor="ctr">
                        <a:blipFill>
                          <a:blip r:embed="rId8"/>
                          <a:stretch>
                            <a:fillRect l="-43570" t="-400000" r="-768" b="-24793"/>
                          </a:stretch>
                        </a:blipFill>
                      </a:tcPr>
                    </a:tc>
                    <a:extLst>
                      <a:ext uri="{0D108BD9-81ED-4DB2-BD59-A6C34878D82A}">
                        <a16:rowId xmlns:a16="http://schemas.microsoft.com/office/drawing/2014/main" val="1279990124"/>
                      </a:ext>
                    </a:extLst>
                  </a:tr>
                </a:tbl>
              </a:graphicData>
            </a:graphic>
          </p:graphicFrame>
        </mc:Fallback>
      </mc:AlternateContent>
    </p:spTree>
    <p:extLst>
      <p:ext uri="{BB962C8B-B14F-4D97-AF65-F5344CB8AC3E}">
        <p14:creationId xmlns:p14="http://schemas.microsoft.com/office/powerpoint/2010/main" val="214587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30BCAF8E-E45B-35BA-9839-DEE7FDADA0FC}"/>
              </a:ext>
            </a:extLst>
          </p:cNvPr>
          <p:cNvSpPr/>
          <p:nvPr/>
        </p:nvSpPr>
        <p:spPr>
          <a:xfrm>
            <a:off x="2053347" y="37835"/>
            <a:ext cx="8085306" cy="53358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200" dirty="0">
                <a:solidFill>
                  <a:schemeClr val="bg1"/>
                </a:solidFill>
                <a:latin typeface="Times New Roman" panose="02020603050405020304" pitchFamily="18" charset="0"/>
                <a:cs typeface="Times New Roman" panose="02020603050405020304" pitchFamily="18" charset="0"/>
              </a:rPr>
              <a:t>Результати тестування на синтетичних даних</a:t>
            </a:r>
            <a:endParaRPr lang="ru-RU" sz="36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9" name="Рисунок 38">
            <a:extLst>
              <a:ext uri="{FF2B5EF4-FFF2-40B4-BE49-F238E27FC236}">
                <a16:creationId xmlns:a16="http://schemas.microsoft.com/office/drawing/2014/main" id="{907428DC-1CD7-007D-928A-C77739E9FE44}"/>
              </a:ext>
            </a:extLst>
          </p:cNvPr>
          <p:cNvPicPr>
            <a:picLocks noChangeAspect="1"/>
          </p:cNvPicPr>
          <p:nvPr/>
        </p:nvPicPr>
        <p:blipFill>
          <a:blip r:embed="rId2"/>
          <a:stretch>
            <a:fillRect/>
          </a:stretch>
        </p:blipFill>
        <p:spPr>
          <a:xfrm>
            <a:off x="103762" y="6500913"/>
            <a:ext cx="11549974" cy="390031"/>
          </a:xfrm>
          <a:prstGeom prst="rect">
            <a:avLst/>
          </a:prstGeom>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2F6CECC-9B65-C2D3-42E6-2504167D69AA}"/>
                  </a:ext>
                </a:extLst>
              </p:cNvPr>
              <p:cNvSpPr txBox="1"/>
              <p:nvPr/>
            </p:nvSpPr>
            <p:spPr>
              <a:xfrm>
                <a:off x="10468581" y="48204"/>
                <a:ext cx="1723419" cy="523220"/>
              </a:xfrm>
              <a:prstGeom prst="rect">
                <a:avLst/>
              </a:prstGeom>
              <a:noFill/>
            </p:spPr>
            <p:txBody>
              <a:bodyPr wrap="square">
                <a:spAutoFit/>
              </a:bodyPr>
              <a:lstStyle/>
              <a:p>
                <a14:m>
                  <m:oMath xmlns:m="http://schemas.openxmlformats.org/officeDocument/2006/math">
                    <m:sSub>
                      <m:sSubPr>
                        <m:ctrlPr>
                          <a:rPr lang="uk-UA" sz="2400" i="1" smtClean="0">
                            <a:solidFill>
                              <a:schemeClr val="tx1"/>
                            </a:solidFill>
                            <a:latin typeface="Cambria Math" panose="02040503050406030204" pitchFamily="18" charset="0"/>
                            <a:cs typeface="Times New Roman" panose="02020603050405020304" pitchFamily="18" charset="0"/>
                          </a:rPr>
                        </m:ctrlPr>
                      </m:sSubPr>
                      <m:e>
                        <m:r>
                          <a:rPr lang="en-US" sz="2400" i="1">
                            <a:solidFill>
                              <a:schemeClr val="tx1"/>
                            </a:solidFill>
                            <a:latin typeface="Cambria Math" panose="02040503050406030204" pitchFamily="18" charset="0"/>
                            <a:cs typeface="Times New Roman" panose="02020603050405020304" pitchFamily="18" charset="0"/>
                          </a:rPr>
                          <m:t>𝑁</m:t>
                        </m:r>
                      </m:e>
                      <m:sub>
                        <m:r>
                          <m:rPr>
                            <m:sty m:val="p"/>
                          </m:rPr>
                          <a:rPr lang="en-US" sz="2400">
                            <a:solidFill>
                              <a:schemeClr val="tx1"/>
                            </a:solidFill>
                            <a:latin typeface="Cambria Math" panose="02040503050406030204" pitchFamily="18" charset="0"/>
                            <a:cs typeface="Times New Roman" panose="02020603050405020304" pitchFamily="18" charset="0"/>
                          </a:rPr>
                          <m:t>Fe</m:t>
                        </m:r>
                      </m:sub>
                    </m:sSub>
                  </m:oMath>
                </a14:m>
                <a:r>
                  <a:rPr lang="uk-UA" sz="2400" dirty="0">
                    <a:solidFill>
                      <a:schemeClr val="tx1"/>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altered</a:t>
                </a:r>
                <a:r>
                  <a:rPr lang="en-US" sz="2800" dirty="0">
                    <a:solidFill>
                      <a:schemeClr val="tx1"/>
                    </a:solidFill>
                    <a:latin typeface="Times New Roman" panose="02020603050405020304" pitchFamily="18" charset="0"/>
                    <a:cs typeface="Times New Roman" panose="02020603050405020304" pitchFamily="18" charset="0"/>
                  </a:rPr>
                  <a:t> </a:t>
                </a:r>
                <a:endParaRPr lang="ru-RU" sz="2400" dirty="0">
                  <a:solidFill>
                    <a:schemeClr val="tx1"/>
                  </a:solidFill>
                </a:endParaRPr>
              </a:p>
            </p:txBody>
          </p:sp>
        </mc:Choice>
        <mc:Fallback xmlns="">
          <p:sp>
            <p:nvSpPr>
              <p:cNvPr id="50" name="TextBox 49">
                <a:extLst>
                  <a:ext uri="{FF2B5EF4-FFF2-40B4-BE49-F238E27FC236}">
                    <a16:creationId xmlns:a16="http://schemas.microsoft.com/office/drawing/2014/main" id="{52F6CECC-9B65-C2D3-42E6-2504167D69AA}"/>
                  </a:ext>
                </a:extLst>
              </p:cNvPr>
              <p:cNvSpPr txBox="1">
                <a:spLocks noRot="1" noChangeAspect="1" noMove="1" noResize="1" noEditPoints="1" noAdjustHandles="1" noChangeArrowheads="1" noChangeShapeType="1" noTextEdit="1"/>
              </p:cNvSpPr>
              <p:nvPr/>
            </p:nvSpPr>
            <p:spPr>
              <a:xfrm>
                <a:off x="10468581" y="48204"/>
                <a:ext cx="1723419" cy="523220"/>
              </a:xfrm>
              <a:prstGeom prst="rect">
                <a:avLst/>
              </a:prstGeom>
              <a:blipFill>
                <a:blip r:embed="rId3"/>
                <a:stretch>
                  <a:fillRect t="-1163" b="-22093"/>
                </a:stretch>
              </a:blipFill>
            </p:spPr>
            <p:txBody>
              <a:bodyPr/>
              <a:lstStyle/>
              <a:p>
                <a:r>
                  <a:rPr lang="ru-RU">
                    <a:noFill/>
                  </a:rPr>
                  <a:t> </a:t>
                </a:r>
              </a:p>
            </p:txBody>
          </p:sp>
        </mc:Fallback>
      </mc:AlternateContent>
      <p:sp>
        <p:nvSpPr>
          <p:cNvPr id="59" name="Прямоугольник: скругленные углы 58">
            <a:extLst>
              <a:ext uri="{FF2B5EF4-FFF2-40B4-BE49-F238E27FC236}">
                <a16:creationId xmlns:a16="http://schemas.microsoft.com/office/drawing/2014/main" id="{C57AA553-B615-0AE0-5D51-EE666D57F902}"/>
              </a:ext>
            </a:extLst>
          </p:cNvPr>
          <p:cNvSpPr/>
          <p:nvPr/>
        </p:nvSpPr>
        <p:spPr>
          <a:xfrm>
            <a:off x="10520091" y="106173"/>
            <a:ext cx="1512983" cy="44436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2400"/>
          </a:p>
        </p:txBody>
      </p:sp>
      <p:pic>
        <p:nvPicPr>
          <p:cNvPr id="4" name="Рисунок 3" descr="Изображение выглядит как диаграмма, линия, График&#10;&#10;Содержимое, созданное искусственным интеллектом, может быть неверным.">
            <a:extLst>
              <a:ext uri="{FF2B5EF4-FFF2-40B4-BE49-F238E27FC236}">
                <a16:creationId xmlns:a16="http://schemas.microsoft.com/office/drawing/2014/main" id="{8C029FD8-2B03-96F9-0DCA-CFB4F1438051}"/>
              </a:ext>
            </a:extLst>
          </p:cNvPr>
          <p:cNvPicPr>
            <a:picLocks noChangeAspect="1"/>
          </p:cNvPicPr>
          <p:nvPr/>
        </p:nvPicPr>
        <p:blipFill>
          <a:blip r:embed="rId4"/>
          <a:stretch>
            <a:fillRect/>
          </a:stretch>
        </p:blipFill>
        <p:spPr>
          <a:xfrm>
            <a:off x="173728" y="633161"/>
            <a:ext cx="1597922" cy="1401567"/>
          </a:xfrm>
          <a:prstGeom prst="rect">
            <a:avLst/>
          </a:prstGeom>
        </p:spPr>
      </p:pic>
      <p:pic>
        <p:nvPicPr>
          <p:cNvPr id="7" name="Рисунок 6" descr="Изображение выглядит как диаграмма, линия, График&#10;&#10;Содержимое, созданное искусственным интеллектом, может быть неверным.">
            <a:extLst>
              <a:ext uri="{FF2B5EF4-FFF2-40B4-BE49-F238E27FC236}">
                <a16:creationId xmlns:a16="http://schemas.microsoft.com/office/drawing/2014/main" id="{7EEE1639-881A-0C83-938E-1BC5A623DFCA}"/>
              </a:ext>
            </a:extLst>
          </p:cNvPr>
          <p:cNvPicPr>
            <a:picLocks noChangeAspect="1"/>
          </p:cNvPicPr>
          <p:nvPr/>
        </p:nvPicPr>
        <p:blipFill>
          <a:blip r:embed="rId5"/>
          <a:stretch>
            <a:fillRect/>
          </a:stretch>
        </p:blipFill>
        <p:spPr>
          <a:xfrm>
            <a:off x="1808386" y="623407"/>
            <a:ext cx="1597922" cy="1401567"/>
          </a:xfrm>
          <a:prstGeom prst="rect">
            <a:avLst/>
          </a:prstGeom>
        </p:spPr>
      </p:pic>
      <p:pic>
        <p:nvPicPr>
          <p:cNvPr id="9" name="Рисунок 8" descr="Изображение выглядит как диаграмма, линия, График&#10;&#10;Содержимое, созданное искусственным интеллектом, может быть неверным.">
            <a:extLst>
              <a:ext uri="{FF2B5EF4-FFF2-40B4-BE49-F238E27FC236}">
                <a16:creationId xmlns:a16="http://schemas.microsoft.com/office/drawing/2014/main" id="{57299BAB-CE26-E8E6-F605-485AF3742BB3}"/>
              </a:ext>
            </a:extLst>
          </p:cNvPr>
          <p:cNvPicPr>
            <a:picLocks noChangeAspect="1"/>
          </p:cNvPicPr>
          <p:nvPr/>
        </p:nvPicPr>
        <p:blipFill>
          <a:blip r:embed="rId6"/>
          <a:stretch>
            <a:fillRect/>
          </a:stretch>
        </p:blipFill>
        <p:spPr>
          <a:xfrm>
            <a:off x="3475191" y="609510"/>
            <a:ext cx="1643065" cy="1441162"/>
          </a:xfrm>
          <a:prstGeom prst="rect">
            <a:avLst/>
          </a:prstGeom>
        </p:spPr>
      </p:pic>
      <p:pic>
        <p:nvPicPr>
          <p:cNvPr id="12" name="Рисунок 11" descr="Изображение выглядит как диаграмма, линия&#10;&#10;Содержимое, созданное искусственным интеллектом, может быть неверным.">
            <a:extLst>
              <a:ext uri="{FF2B5EF4-FFF2-40B4-BE49-F238E27FC236}">
                <a16:creationId xmlns:a16="http://schemas.microsoft.com/office/drawing/2014/main" id="{B3511D8A-10BA-F09A-5AF6-CE6CB6667738}"/>
              </a:ext>
            </a:extLst>
          </p:cNvPr>
          <p:cNvPicPr>
            <a:picLocks noChangeAspect="1"/>
          </p:cNvPicPr>
          <p:nvPr/>
        </p:nvPicPr>
        <p:blipFill>
          <a:blip r:embed="rId7"/>
          <a:stretch>
            <a:fillRect/>
          </a:stretch>
        </p:blipFill>
        <p:spPr>
          <a:xfrm>
            <a:off x="5196002" y="614161"/>
            <a:ext cx="1597922" cy="1401567"/>
          </a:xfrm>
          <a:prstGeom prst="rect">
            <a:avLst/>
          </a:prstGeom>
        </p:spPr>
      </p:pic>
      <p:pic>
        <p:nvPicPr>
          <p:cNvPr id="14" name="Рисунок 13" descr="Изображение выглядит как диаграмма, линия, График&#10;&#10;Содержимое, созданное искусственным интеллектом, может быть неверным.">
            <a:extLst>
              <a:ext uri="{FF2B5EF4-FFF2-40B4-BE49-F238E27FC236}">
                <a16:creationId xmlns:a16="http://schemas.microsoft.com/office/drawing/2014/main" id="{CECB3C59-00D1-2962-06F7-3AC26AB066C1}"/>
              </a:ext>
            </a:extLst>
          </p:cNvPr>
          <p:cNvPicPr>
            <a:picLocks noChangeAspect="1"/>
          </p:cNvPicPr>
          <p:nvPr/>
        </p:nvPicPr>
        <p:blipFill>
          <a:blip r:embed="rId8"/>
          <a:stretch>
            <a:fillRect/>
          </a:stretch>
        </p:blipFill>
        <p:spPr>
          <a:xfrm>
            <a:off x="173728" y="2094500"/>
            <a:ext cx="1597923" cy="1401568"/>
          </a:xfrm>
          <a:prstGeom prst="rect">
            <a:avLst/>
          </a:prstGeom>
        </p:spPr>
      </p:pic>
      <p:pic>
        <p:nvPicPr>
          <p:cNvPr id="17" name="Рисунок 16" descr="Изображение выглядит как диаграмма, линия&#10;&#10;Содержимое, созданное искусственным интеллектом, может быть неверным.">
            <a:extLst>
              <a:ext uri="{FF2B5EF4-FFF2-40B4-BE49-F238E27FC236}">
                <a16:creationId xmlns:a16="http://schemas.microsoft.com/office/drawing/2014/main" id="{CF0DDB09-A10F-4FB3-032C-248C880852C9}"/>
              </a:ext>
            </a:extLst>
          </p:cNvPr>
          <p:cNvPicPr>
            <a:picLocks noChangeAspect="1"/>
          </p:cNvPicPr>
          <p:nvPr/>
        </p:nvPicPr>
        <p:blipFill>
          <a:blip r:embed="rId9"/>
          <a:stretch>
            <a:fillRect/>
          </a:stretch>
        </p:blipFill>
        <p:spPr>
          <a:xfrm>
            <a:off x="1810492" y="2080724"/>
            <a:ext cx="1593712" cy="1397875"/>
          </a:xfrm>
          <a:prstGeom prst="rect">
            <a:avLst/>
          </a:prstGeom>
        </p:spPr>
      </p:pic>
      <p:pic>
        <p:nvPicPr>
          <p:cNvPr id="19" name="Рисунок 18" descr="Изображение выглядит как диаграмма, линия, График&#10;&#10;Содержимое, созданное искусственным интеллектом, может быть неверным.">
            <a:extLst>
              <a:ext uri="{FF2B5EF4-FFF2-40B4-BE49-F238E27FC236}">
                <a16:creationId xmlns:a16="http://schemas.microsoft.com/office/drawing/2014/main" id="{2AEFFFD3-5E50-855B-F5E4-185CB839C672}"/>
              </a:ext>
            </a:extLst>
          </p:cNvPr>
          <p:cNvPicPr>
            <a:picLocks noChangeAspect="1"/>
          </p:cNvPicPr>
          <p:nvPr/>
        </p:nvPicPr>
        <p:blipFill>
          <a:blip r:embed="rId10"/>
          <a:stretch>
            <a:fillRect/>
          </a:stretch>
        </p:blipFill>
        <p:spPr>
          <a:xfrm>
            <a:off x="3500912" y="2075499"/>
            <a:ext cx="1593712" cy="1397875"/>
          </a:xfrm>
          <a:prstGeom prst="rect">
            <a:avLst/>
          </a:prstGeom>
        </p:spPr>
      </p:pic>
      <p:pic>
        <p:nvPicPr>
          <p:cNvPr id="21" name="Рисунок 20" descr="Изображение выглядит как диаграмма, линия, График&#10;&#10;Содержимое, созданное искусственным интеллектом, может быть неверным.">
            <a:extLst>
              <a:ext uri="{FF2B5EF4-FFF2-40B4-BE49-F238E27FC236}">
                <a16:creationId xmlns:a16="http://schemas.microsoft.com/office/drawing/2014/main" id="{578E64D0-B39D-CB21-963A-0C6407611761}"/>
              </a:ext>
            </a:extLst>
          </p:cNvPr>
          <p:cNvPicPr>
            <a:picLocks noChangeAspect="1"/>
          </p:cNvPicPr>
          <p:nvPr/>
        </p:nvPicPr>
        <p:blipFill>
          <a:blip r:embed="rId11"/>
          <a:stretch>
            <a:fillRect/>
          </a:stretch>
        </p:blipFill>
        <p:spPr>
          <a:xfrm>
            <a:off x="5202655" y="2071479"/>
            <a:ext cx="1602880" cy="1405914"/>
          </a:xfrm>
          <a:prstGeom prst="rect">
            <a:avLst/>
          </a:prstGeom>
        </p:spPr>
      </p:pic>
      <p:pic>
        <p:nvPicPr>
          <p:cNvPr id="23" name="Рисунок 22" descr="Изображение выглядит как текст, круг, Графика, Шрифт&#10;&#10;Содержимое, созданное искусственным интеллектом, может быть неверным.">
            <a:extLst>
              <a:ext uri="{FF2B5EF4-FFF2-40B4-BE49-F238E27FC236}">
                <a16:creationId xmlns:a16="http://schemas.microsoft.com/office/drawing/2014/main" id="{CE9CC60E-A586-18C0-4906-CB194420080E}"/>
              </a:ext>
            </a:extLst>
          </p:cNvPr>
          <p:cNvPicPr>
            <a:picLocks noChangeAspect="1"/>
          </p:cNvPicPr>
          <p:nvPr/>
        </p:nvPicPr>
        <p:blipFill>
          <a:blip r:embed="rId12"/>
          <a:stretch>
            <a:fillRect/>
          </a:stretch>
        </p:blipFill>
        <p:spPr>
          <a:xfrm>
            <a:off x="210464" y="3517851"/>
            <a:ext cx="1463435" cy="1472668"/>
          </a:xfrm>
          <a:prstGeom prst="rect">
            <a:avLst/>
          </a:prstGeom>
        </p:spPr>
      </p:pic>
      <p:pic>
        <p:nvPicPr>
          <p:cNvPr id="25" name="Рисунок 24" descr="Изображение выглядит как текст, круг, Графика, Шрифт&#10;&#10;Содержимое, созданное искусственным интеллектом, может быть неверным.">
            <a:extLst>
              <a:ext uri="{FF2B5EF4-FFF2-40B4-BE49-F238E27FC236}">
                <a16:creationId xmlns:a16="http://schemas.microsoft.com/office/drawing/2014/main" id="{62E087F3-CCF6-ED06-71EE-51F1270D2567}"/>
              </a:ext>
            </a:extLst>
          </p:cNvPr>
          <p:cNvPicPr>
            <a:picLocks noChangeAspect="1"/>
          </p:cNvPicPr>
          <p:nvPr/>
        </p:nvPicPr>
        <p:blipFill>
          <a:blip r:embed="rId13"/>
          <a:stretch>
            <a:fillRect/>
          </a:stretch>
        </p:blipFill>
        <p:spPr>
          <a:xfrm>
            <a:off x="1842639" y="3509143"/>
            <a:ext cx="1468023" cy="1472668"/>
          </a:xfrm>
          <a:prstGeom prst="rect">
            <a:avLst/>
          </a:prstGeom>
        </p:spPr>
      </p:pic>
      <p:pic>
        <p:nvPicPr>
          <p:cNvPr id="28" name="Рисунок 27" descr="Изображение выглядит как текст, круг, Шрифт, Графика&#10;&#10;Содержимое, созданное искусственным интеллектом, может быть неверным.">
            <a:extLst>
              <a:ext uri="{FF2B5EF4-FFF2-40B4-BE49-F238E27FC236}">
                <a16:creationId xmlns:a16="http://schemas.microsoft.com/office/drawing/2014/main" id="{9CCA37D6-204B-AFE1-C420-7133E7A34C85}"/>
              </a:ext>
            </a:extLst>
          </p:cNvPr>
          <p:cNvPicPr>
            <a:picLocks noChangeAspect="1"/>
          </p:cNvPicPr>
          <p:nvPr/>
        </p:nvPicPr>
        <p:blipFill>
          <a:blip r:embed="rId14"/>
          <a:stretch>
            <a:fillRect/>
          </a:stretch>
        </p:blipFill>
        <p:spPr>
          <a:xfrm>
            <a:off x="3519716" y="3504542"/>
            <a:ext cx="1468024" cy="1468024"/>
          </a:xfrm>
          <a:prstGeom prst="rect">
            <a:avLst/>
          </a:prstGeom>
        </p:spPr>
      </p:pic>
      <p:pic>
        <p:nvPicPr>
          <p:cNvPr id="31" name="Рисунок 30" descr="Изображение выглядит как текст, круг, Шрифт, Графика&#10;&#10;Содержимое, созданное искусственным интеллектом, может быть неверным.">
            <a:extLst>
              <a:ext uri="{FF2B5EF4-FFF2-40B4-BE49-F238E27FC236}">
                <a16:creationId xmlns:a16="http://schemas.microsoft.com/office/drawing/2014/main" id="{A94532BA-D8B8-1DB9-01D7-80675A32CB6E}"/>
              </a:ext>
            </a:extLst>
          </p:cNvPr>
          <p:cNvPicPr>
            <a:picLocks noChangeAspect="1"/>
          </p:cNvPicPr>
          <p:nvPr/>
        </p:nvPicPr>
        <p:blipFill>
          <a:blip r:embed="rId15"/>
          <a:stretch>
            <a:fillRect/>
          </a:stretch>
        </p:blipFill>
        <p:spPr>
          <a:xfrm>
            <a:off x="5234802" y="3502220"/>
            <a:ext cx="1468023" cy="1468023"/>
          </a:xfrm>
          <a:prstGeom prst="rect">
            <a:avLst/>
          </a:prstGeom>
        </p:spPr>
      </p:pic>
      <p:pic>
        <p:nvPicPr>
          <p:cNvPr id="33" name="Рисунок 32" descr="Изображение выглядит как текст, круг, диаграмма, Шрифт&#10;&#10;Содержимое, созданное искусственным интеллектом, может быть неверным.">
            <a:extLst>
              <a:ext uri="{FF2B5EF4-FFF2-40B4-BE49-F238E27FC236}">
                <a16:creationId xmlns:a16="http://schemas.microsoft.com/office/drawing/2014/main" id="{685BD707-4370-461C-6316-AAE3784BFBB6}"/>
              </a:ext>
            </a:extLst>
          </p:cNvPr>
          <p:cNvPicPr>
            <a:picLocks noChangeAspect="1"/>
          </p:cNvPicPr>
          <p:nvPr/>
        </p:nvPicPr>
        <p:blipFill>
          <a:blip r:embed="rId16"/>
          <a:stretch>
            <a:fillRect/>
          </a:stretch>
        </p:blipFill>
        <p:spPr>
          <a:xfrm>
            <a:off x="210464" y="4988196"/>
            <a:ext cx="1463435" cy="1472668"/>
          </a:xfrm>
          <a:prstGeom prst="rect">
            <a:avLst/>
          </a:prstGeom>
        </p:spPr>
      </p:pic>
      <p:pic>
        <p:nvPicPr>
          <p:cNvPr id="35" name="Рисунок 34" descr="Изображение выглядит как текст, круг, Шрифт, Графика&#10;&#10;Содержимое, созданное искусственным интеллектом, может быть неверным.">
            <a:extLst>
              <a:ext uri="{FF2B5EF4-FFF2-40B4-BE49-F238E27FC236}">
                <a16:creationId xmlns:a16="http://schemas.microsoft.com/office/drawing/2014/main" id="{2B574777-DD15-6054-DF5E-44395708322E}"/>
              </a:ext>
            </a:extLst>
          </p:cNvPr>
          <p:cNvPicPr>
            <a:picLocks noChangeAspect="1"/>
          </p:cNvPicPr>
          <p:nvPr/>
        </p:nvPicPr>
        <p:blipFill>
          <a:blip r:embed="rId17"/>
          <a:stretch>
            <a:fillRect/>
          </a:stretch>
        </p:blipFill>
        <p:spPr>
          <a:xfrm>
            <a:off x="1808387" y="4986456"/>
            <a:ext cx="1502275" cy="1497551"/>
          </a:xfrm>
          <a:prstGeom prst="rect">
            <a:avLst/>
          </a:prstGeom>
        </p:spPr>
      </p:pic>
      <p:pic>
        <p:nvPicPr>
          <p:cNvPr id="38" name="Рисунок 37" descr="Изображение выглядит как круг, текст, диаграмма, Графика&#10;&#10;Содержимое, созданное искусственным интеллектом, может быть неверным.">
            <a:extLst>
              <a:ext uri="{FF2B5EF4-FFF2-40B4-BE49-F238E27FC236}">
                <a16:creationId xmlns:a16="http://schemas.microsoft.com/office/drawing/2014/main" id="{0A6575D3-0B4D-F4F3-4E7B-6E7DABE149FD}"/>
              </a:ext>
            </a:extLst>
          </p:cNvPr>
          <p:cNvPicPr>
            <a:picLocks noChangeAspect="1"/>
          </p:cNvPicPr>
          <p:nvPr/>
        </p:nvPicPr>
        <p:blipFill>
          <a:blip r:embed="rId18"/>
          <a:stretch>
            <a:fillRect/>
          </a:stretch>
        </p:blipFill>
        <p:spPr>
          <a:xfrm>
            <a:off x="3500912" y="4970243"/>
            <a:ext cx="1486828" cy="1477506"/>
          </a:xfrm>
          <a:prstGeom prst="rect">
            <a:avLst/>
          </a:prstGeom>
        </p:spPr>
      </p:pic>
      <p:pic>
        <p:nvPicPr>
          <p:cNvPr id="42" name="Рисунок 41" descr="Изображение выглядит как текст, круг, диаграмма, Графика&#10;&#10;Содержимое, созданное искусственным интеллектом, может быть неверным.">
            <a:extLst>
              <a:ext uri="{FF2B5EF4-FFF2-40B4-BE49-F238E27FC236}">
                <a16:creationId xmlns:a16="http://schemas.microsoft.com/office/drawing/2014/main" id="{9A12513B-7B51-4680-35A1-B3200AB70901}"/>
              </a:ext>
            </a:extLst>
          </p:cNvPr>
          <p:cNvPicPr>
            <a:picLocks noChangeAspect="1"/>
          </p:cNvPicPr>
          <p:nvPr/>
        </p:nvPicPr>
        <p:blipFill>
          <a:blip r:embed="rId19"/>
          <a:stretch>
            <a:fillRect/>
          </a:stretch>
        </p:blipFill>
        <p:spPr>
          <a:xfrm>
            <a:off x="5202655" y="4977211"/>
            <a:ext cx="1500170" cy="1514457"/>
          </a:xfrm>
          <a:prstGeom prst="rect">
            <a:avLst/>
          </a:prstGeom>
        </p:spPr>
      </p:pic>
      <p:pic>
        <p:nvPicPr>
          <p:cNvPr id="64" name="Рисунок 63" descr="Изображение выглядит как текст, диаграмма, снимок экрана, Красочность&#10;&#10;Содержимое, созданное искусственным интеллектом, может быть неверным.">
            <a:extLst>
              <a:ext uri="{FF2B5EF4-FFF2-40B4-BE49-F238E27FC236}">
                <a16:creationId xmlns:a16="http://schemas.microsoft.com/office/drawing/2014/main" id="{54CB4895-E3BB-A539-5308-64C0531ED401}"/>
              </a:ext>
            </a:extLst>
          </p:cNvPr>
          <p:cNvPicPr>
            <a:picLocks noChangeAspect="1"/>
          </p:cNvPicPr>
          <p:nvPr/>
        </p:nvPicPr>
        <p:blipFill>
          <a:blip r:embed="rId20"/>
          <a:stretch>
            <a:fillRect/>
          </a:stretch>
        </p:blipFill>
        <p:spPr>
          <a:xfrm>
            <a:off x="8637122" y="3521840"/>
            <a:ext cx="3263676" cy="3036458"/>
          </a:xfrm>
          <a:prstGeom prst="rect">
            <a:avLst/>
          </a:prstGeom>
        </p:spPr>
      </p:pic>
      <p:sp>
        <p:nvSpPr>
          <p:cNvPr id="65" name="Правая фигурная скобка 64">
            <a:extLst>
              <a:ext uri="{FF2B5EF4-FFF2-40B4-BE49-F238E27FC236}">
                <a16:creationId xmlns:a16="http://schemas.microsoft.com/office/drawing/2014/main" id="{A2FD2380-058D-8AF2-78E6-F9A24CF06083}"/>
              </a:ext>
            </a:extLst>
          </p:cNvPr>
          <p:cNvSpPr/>
          <p:nvPr/>
        </p:nvSpPr>
        <p:spPr>
          <a:xfrm>
            <a:off x="6805536" y="692237"/>
            <a:ext cx="247018" cy="273676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6" name="Правая фигурная скобка 65">
            <a:extLst>
              <a:ext uri="{FF2B5EF4-FFF2-40B4-BE49-F238E27FC236}">
                <a16:creationId xmlns:a16="http://schemas.microsoft.com/office/drawing/2014/main" id="{1A5DCE64-7D77-978C-4C61-AB864F741233}"/>
              </a:ext>
            </a:extLst>
          </p:cNvPr>
          <p:cNvSpPr/>
          <p:nvPr/>
        </p:nvSpPr>
        <p:spPr>
          <a:xfrm>
            <a:off x="6826043" y="3530398"/>
            <a:ext cx="226511" cy="293046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7" name="Правая фигурная скобка 66">
            <a:extLst>
              <a:ext uri="{FF2B5EF4-FFF2-40B4-BE49-F238E27FC236}">
                <a16:creationId xmlns:a16="http://schemas.microsoft.com/office/drawing/2014/main" id="{022725F6-07F7-B2FA-103C-1FCC8A52184F}"/>
              </a:ext>
            </a:extLst>
          </p:cNvPr>
          <p:cNvSpPr/>
          <p:nvPr/>
        </p:nvSpPr>
        <p:spPr>
          <a:xfrm rot="10800000">
            <a:off x="8356964" y="781254"/>
            <a:ext cx="247020" cy="5702752"/>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A9DFBDB-EAAA-955E-D2F4-15B1A392D5E2}"/>
                  </a:ext>
                </a:extLst>
              </p:cNvPr>
              <p:cNvSpPr txBox="1"/>
              <p:nvPr/>
            </p:nvSpPr>
            <p:spPr>
              <a:xfrm>
                <a:off x="7622548" y="3320706"/>
                <a:ext cx="85677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u-RU" sz="4000" i="1" smtClean="0">
                              <a:latin typeface="Cambria Math" panose="02040503050406030204" pitchFamily="18" charset="0"/>
                            </a:rPr>
                          </m:ctrlPr>
                        </m:sSupPr>
                        <m:e>
                          <m:r>
                            <m:rPr>
                              <m:sty m:val="p"/>
                            </m:rPr>
                            <a:rPr lang="en-US" sz="4000" b="0" i="0" smtClean="0">
                              <a:latin typeface="Cambria Math" panose="02040503050406030204" pitchFamily="18" charset="0"/>
                            </a:rPr>
                            <m:t>R</m:t>
                          </m:r>
                        </m:e>
                        <m:sup>
                          <m:r>
                            <a:rPr lang="en-US" sz="4000" b="0" i="0" smtClean="0">
                              <a:latin typeface="Cambria Math" panose="02040503050406030204" pitchFamily="18" charset="0"/>
                            </a:rPr>
                            <m:t>2</m:t>
                          </m:r>
                        </m:sup>
                      </m:sSup>
                    </m:oMath>
                  </m:oMathPara>
                </a14:m>
                <a:endParaRPr lang="ru-RU" sz="4000" dirty="0"/>
              </a:p>
            </p:txBody>
          </p:sp>
        </mc:Choice>
        <mc:Fallback xmlns="">
          <p:sp>
            <p:nvSpPr>
              <p:cNvPr id="68" name="TextBox 67">
                <a:extLst>
                  <a:ext uri="{FF2B5EF4-FFF2-40B4-BE49-F238E27FC236}">
                    <a16:creationId xmlns:a16="http://schemas.microsoft.com/office/drawing/2014/main" id="{0A9DFBDB-EAAA-955E-D2F4-15B1A392D5E2}"/>
                  </a:ext>
                </a:extLst>
              </p:cNvPr>
              <p:cNvSpPr txBox="1">
                <a:spLocks noRot="1" noChangeAspect="1" noMove="1" noResize="1" noEditPoints="1" noAdjustHandles="1" noChangeArrowheads="1" noChangeShapeType="1" noTextEdit="1"/>
              </p:cNvSpPr>
              <p:nvPr/>
            </p:nvSpPr>
            <p:spPr>
              <a:xfrm>
                <a:off x="7622548" y="3320706"/>
                <a:ext cx="856773" cy="707886"/>
              </a:xfrm>
              <a:prstGeom prst="rect">
                <a:avLst/>
              </a:prstGeom>
              <a:blipFill>
                <a:blip r:embed="rId21"/>
                <a:stretch>
                  <a:fillRect/>
                </a:stretch>
              </a:blipFill>
            </p:spPr>
            <p:txBody>
              <a:bodyPr/>
              <a:lstStyle/>
              <a:p>
                <a:r>
                  <a:rPr lang="ru-RU">
                    <a:noFill/>
                  </a:rPr>
                  <a:t> </a:t>
                </a:r>
              </a:p>
            </p:txBody>
          </p:sp>
        </mc:Fallback>
      </mc:AlternateContent>
      <p:sp>
        <p:nvSpPr>
          <p:cNvPr id="69" name="TextBox 68">
            <a:extLst>
              <a:ext uri="{FF2B5EF4-FFF2-40B4-BE49-F238E27FC236}">
                <a16:creationId xmlns:a16="http://schemas.microsoft.com/office/drawing/2014/main" id="{317D3559-4C4A-5835-C591-EFF7226FDF19}"/>
              </a:ext>
            </a:extLst>
          </p:cNvPr>
          <p:cNvSpPr txBox="1"/>
          <p:nvPr/>
        </p:nvSpPr>
        <p:spPr>
          <a:xfrm>
            <a:off x="6987255" y="4644548"/>
            <a:ext cx="1435008" cy="707886"/>
          </a:xfrm>
          <a:prstGeom prst="rect">
            <a:avLst/>
          </a:prstGeom>
          <a:noFill/>
        </p:spPr>
        <p:txBody>
          <a:bodyPr wrap="none" rtlCol="0">
            <a:spAutoFit/>
          </a:bodyPr>
          <a:lstStyle/>
          <a:p>
            <a:r>
              <a:rPr lang="en-US" sz="4000" dirty="0"/>
              <a:t>MAPE</a:t>
            </a:r>
            <a:endParaRPr lang="ru-RU" sz="4000" dirty="0"/>
          </a:p>
        </p:txBody>
      </p:sp>
      <p:sp>
        <p:nvSpPr>
          <p:cNvPr id="70" name="TextBox 69">
            <a:extLst>
              <a:ext uri="{FF2B5EF4-FFF2-40B4-BE49-F238E27FC236}">
                <a16:creationId xmlns:a16="http://schemas.microsoft.com/office/drawing/2014/main" id="{9BD926B2-53C8-9AA7-9FDB-52004CF346AC}"/>
              </a:ext>
            </a:extLst>
          </p:cNvPr>
          <p:cNvSpPr txBox="1"/>
          <p:nvPr/>
        </p:nvSpPr>
        <p:spPr>
          <a:xfrm>
            <a:off x="6988735" y="1696729"/>
            <a:ext cx="1109599" cy="707886"/>
          </a:xfrm>
          <a:prstGeom prst="rect">
            <a:avLst/>
          </a:prstGeom>
          <a:noFill/>
        </p:spPr>
        <p:txBody>
          <a:bodyPr wrap="none" rtlCol="0">
            <a:spAutoFit/>
          </a:bodyPr>
          <a:lstStyle/>
          <a:p>
            <a:r>
              <a:rPr lang="en-US" sz="4000" dirty="0"/>
              <a:t>MSE</a:t>
            </a:r>
            <a:endParaRPr lang="ru-RU" sz="4000" dirty="0"/>
          </a:p>
        </p:txBody>
      </p:sp>
      <p:sp>
        <p:nvSpPr>
          <p:cNvPr id="71" name="Прямоугольник: скругленные углы 70">
            <a:extLst>
              <a:ext uri="{FF2B5EF4-FFF2-40B4-BE49-F238E27FC236}">
                <a16:creationId xmlns:a16="http://schemas.microsoft.com/office/drawing/2014/main" id="{C6213251-2986-7ABD-EDF1-C34E134BDDFD}"/>
              </a:ext>
            </a:extLst>
          </p:cNvPr>
          <p:cNvSpPr/>
          <p:nvPr/>
        </p:nvSpPr>
        <p:spPr>
          <a:xfrm>
            <a:off x="7057378" y="1841018"/>
            <a:ext cx="973635" cy="457200"/>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Прямоугольник: скругленные углы 72">
            <a:extLst>
              <a:ext uri="{FF2B5EF4-FFF2-40B4-BE49-F238E27FC236}">
                <a16:creationId xmlns:a16="http://schemas.microsoft.com/office/drawing/2014/main" id="{1142F894-DA64-A716-8E9E-61101C1ED355}"/>
              </a:ext>
            </a:extLst>
          </p:cNvPr>
          <p:cNvSpPr/>
          <p:nvPr/>
        </p:nvSpPr>
        <p:spPr>
          <a:xfrm>
            <a:off x="7725258" y="3320706"/>
            <a:ext cx="611512" cy="583506"/>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Прямоугольник: скругленные углы 73">
            <a:extLst>
              <a:ext uri="{FF2B5EF4-FFF2-40B4-BE49-F238E27FC236}">
                <a16:creationId xmlns:a16="http://schemas.microsoft.com/office/drawing/2014/main" id="{9BFD0084-FF12-A040-F847-47864F05AA53}"/>
              </a:ext>
            </a:extLst>
          </p:cNvPr>
          <p:cNvSpPr/>
          <p:nvPr/>
        </p:nvSpPr>
        <p:spPr>
          <a:xfrm>
            <a:off x="7052554" y="4765360"/>
            <a:ext cx="1304410" cy="469605"/>
          </a:xfrm>
          <a:prstGeom prst="round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1" name="Рисунок 60" descr="Изображение выглядит как текст, диаграмма, снимок экрана, Красочность&#10;&#10;Содержимое, созданное искусственным интеллектом, может быть неверным.">
            <a:extLst>
              <a:ext uri="{FF2B5EF4-FFF2-40B4-BE49-F238E27FC236}">
                <a16:creationId xmlns:a16="http://schemas.microsoft.com/office/drawing/2014/main" id="{A08AF37D-E7E7-00CE-D6F9-5B86F1744B03}"/>
              </a:ext>
            </a:extLst>
          </p:cNvPr>
          <p:cNvPicPr>
            <a:picLocks noChangeAspect="1"/>
          </p:cNvPicPr>
          <p:nvPr/>
        </p:nvPicPr>
        <p:blipFill>
          <a:blip r:embed="rId22"/>
          <a:stretch>
            <a:fillRect/>
          </a:stretch>
        </p:blipFill>
        <p:spPr>
          <a:xfrm>
            <a:off x="8646323" y="589715"/>
            <a:ext cx="3221503" cy="3001622"/>
          </a:xfrm>
          <a:prstGeom prst="rect">
            <a:avLst/>
          </a:prstGeom>
        </p:spPr>
      </p:pic>
      <p:sp>
        <p:nvSpPr>
          <p:cNvPr id="2" name="TextBox 1">
            <a:extLst>
              <a:ext uri="{FF2B5EF4-FFF2-40B4-BE49-F238E27FC236}">
                <a16:creationId xmlns:a16="http://schemas.microsoft.com/office/drawing/2014/main" id="{716E471A-71CA-FDE7-A30F-0655C6E75A50}"/>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25</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0615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C6A4A-B7D3-A885-B1CF-1FDC5EC704A4}"/>
            </a:ext>
          </a:extLst>
        </p:cNvPr>
        <p:cNvGrpSpPr/>
        <p:nvPr/>
      </p:nvGrpSpPr>
      <p:grpSpPr>
        <a:xfrm>
          <a:off x="0" y="0"/>
          <a:ext cx="0" cy="0"/>
          <a:chOff x="0" y="0"/>
          <a:chExt cx="0" cy="0"/>
        </a:xfrm>
      </p:grpSpPr>
      <p:pic>
        <p:nvPicPr>
          <p:cNvPr id="62" name="Рисунок 61" descr="Изображение выглядит как текст, круг, диаграмма, Графика&#10;&#10;Содержимое, созданное искусственным интеллектом, может быть неверным.">
            <a:extLst>
              <a:ext uri="{FF2B5EF4-FFF2-40B4-BE49-F238E27FC236}">
                <a16:creationId xmlns:a16="http://schemas.microsoft.com/office/drawing/2014/main" id="{A8772CB2-0B12-6766-7D47-2A8887019251}"/>
              </a:ext>
            </a:extLst>
          </p:cNvPr>
          <p:cNvPicPr>
            <a:picLocks noChangeAspect="1"/>
          </p:cNvPicPr>
          <p:nvPr/>
        </p:nvPicPr>
        <p:blipFill>
          <a:blip r:embed="rId2"/>
          <a:stretch>
            <a:fillRect/>
          </a:stretch>
        </p:blipFill>
        <p:spPr>
          <a:xfrm>
            <a:off x="2494535" y="1786066"/>
            <a:ext cx="2110691" cy="2110691"/>
          </a:xfrm>
          <a:prstGeom prst="rect">
            <a:avLst/>
          </a:prstGeom>
        </p:spPr>
      </p:pic>
      <p:sp>
        <p:nvSpPr>
          <p:cNvPr id="6" name="Прямоугольник: скругленные углы 5">
            <a:extLst>
              <a:ext uri="{FF2B5EF4-FFF2-40B4-BE49-F238E27FC236}">
                <a16:creationId xmlns:a16="http://schemas.microsoft.com/office/drawing/2014/main" id="{C0749AB4-DED2-9975-3557-F3D88215F449}"/>
              </a:ext>
            </a:extLst>
          </p:cNvPr>
          <p:cNvSpPr/>
          <p:nvPr/>
        </p:nvSpPr>
        <p:spPr>
          <a:xfrm>
            <a:off x="2053347" y="113192"/>
            <a:ext cx="8085306" cy="6420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200" dirty="0">
                <a:solidFill>
                  <a:schemeClr val="bg1"/>
                </a:solidFill>
                <a:latin typeface="Times New Roman" panose="02020603050405020304" pitchFamily="18" charset="0"/>
                <a:cs typeface="Times New Roman" panose="02020603050405020304" pitchFamily="18" charset="0"/>
              </a:rPr>
              <a:t>Результати тестування на синтетичних даних</a:t>
            </a:r>
            <a:endParaRPr lang="ru-RU" sz="36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9" name="Рисунок 28" descr="Изображение выглядит как текст, круг, Графика, Шрифт&#10;&#10;Содержимое, созданное искусственным интеллектом, может быть неверным.">
            <a:extLst>
              <a:ext uri="{FF2B5EF4-FFF2-40B4-BE49-F238E27FC236}">
                <a16:creationId xmlns:a16="http://schemas.microsoft.com/office/drawing/2014/main" id="{7300F8BC-0A8A-E9BD-1579-E60D1F08D491}"/>
              </a:ext>
            </a:extLst>
          </p:cNvPr>
          <p:cNvPicPr>
            <a:picLocks noChangeAspect="1"/>
          </p:cNvPicPr>
          <p:nvPr/>
        </p:nvPicPr>
        <p:blipFill>
          <a:blip r:embed="rId3"/>
          <a:stretch>
            <a:fillRect/>
          </a:stretch>
        </p:blipFill>
        <p:spPr>
          <a:xfrm>
            <a:off x="100914" y="4341041"/>
            <a:ext cx="2393621" cy="2321956"/>
          </a:xfrm>
          <a:prstGeom prst="rect">
            <a:avLst/>
          </a:prstGeom>
        </p:spPr>
      </p:pic>
      <p:pic>
        <p:nvPicPr>
          <p:cNvPr id="37" name="Рисунок 36" descr="Изображение выглядит как текст, круг, диаграмма, Шрифт&#10;&#10;Содержимое, созданное искусственным интеллектом, может быть неверным.">
            <a:extLst>
              <a:ext uri="{FF2B5EF4-FFF2-40B4-BE49-F238E27FC236}">
                <a16:creationId xmlns:a16="http://schemas.microsoft.com/office/drawing/2014/main" id="{AB229622-22FB-FE82-2161-EAAB78E935AA}"/>
              </a:ext>
            </a:extLst>
          </p:cNvPr>
          <p:cNvPicPr>
            <a:picLocks noChangeAspect="1"/>
          </p:cNvPicPr>
          <p:nvPr/>
        </p:nvPicPr>
        <p:blipFill>
          <a:blip r:embed="rId4"/>
          <a:stretch>
            <a:fillRect/>
          </a:stretch>
        </p:blipFill>
        <p:spPr>
          <a:xfrm>
            <a:off x="4597083" y="1811608"/>
            <a:ext cx="2159921" cy="2110691"/>
          </a:xfrm>
          <a:prstGeom prst="rect">
            <a:avLst/>
          </a:prstGeom>
        </p:spPr>
      </p:pic>
      <p:pic>
        <p:nvPicPr>
          <p:cNvPr id="39" name="Рисунок 38">
            <a:extLst>
              <a:ext uri="{FF2B5EF4-FFF2-40B4-BE49-F238E27FC236}">
                <a16:creationId xmlns:a16="http://schemas.microsoft.com/office/drawing/2014/main" id="{251F5D9E-C8A3-B318-EF45-FC56589E292D}"/>
              </a:ext>
            </a:extLst>
          </p:cNvPr>
          <p:cNvPicPr>
            <a:picLocks noChangeAspect="1"/>
          </p:cNvPicPr>
          <p:nvPr/>
        </p:nvPicPr>
        <p:blipFill>
          <a:blip r:embed="rId5"/>
          <a:stretch>
            <a:fillRect/>
          </a:stretch>
        </p:blipFill>
        <p:spPr>
          <a:xfrm>
            <a:off x="278489" y="931948"/>
            <a:ext cx="11549974" cy="390031"/>
          </a:xfrm>
          <a:prstGeom prst="rect">
            <a:avLst/>
          </a:prstGeom>
        </p:spPr>
      </p:pic>
      <p:pic>
        <p:nvPicPr>
          <p:cNvPr id="41" name="Рисунок 40" descr="Изображение выглядит как текст, линия, График, снимок экрана&#10;&#10;Содержимое, созданное искусственным интеллектом, может быть неверным.">
            <a:extLst>
              <a:ext uri="{FF2B5EF4-FFF2-40B4-BE49-F238E27FC236}">
                <a16:creationId xmlns:a16="http://schemas.microsoft.com/office/drawing/2014/main" id="{636535D6-EB46-2703-3A7B-EDA48DA9F0B4}"/>
              </a:ext>
            </a:extLst>
          </p:cNvPr>
          <p:cNvPicPr>
            <a:picLocks noChangeAspect="1"/>
          </p:cNvPicPr>
          <p:nvPr/>
        </p:nvPicPr>
        <p:blipFill>
          <a:blip r:embed="rId6"/>
          <a:stretch>
            <a:fillRect/>
          </a:stretch>
        </p:blipFill>
        <p:spPr>
          <a:xfrm>
            <a:off x="5134902" y="4635228"/>
            <a:ext cx="2485530" cy="1902388"/>
          </a:xfrm>
          <a:prstGeom prst="rect">
            <a:avLst/>
          </a:prstGeom>
        </p:spPr>
      </p:pic>
      <p:sp>
        <p:nvSpPr>
          <p:cNvPr id="2" name="TextBox 1">
            <a:extLst>
              <a:ext uri="{FF2B5EF4-FFF2-40B4-BE49-F238E27FC236}">
                <a16:creationId xmlns:a16="http://schemas.microsoft.com/office/drawing/2014/main" id="{7FDE4E05-1AF8-6729-B7F2-CDDAC089E5AD}"/>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25</a:t>
            </a:r>
            <a:endParaRPr lang="ru-RU"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4249D2E-478B-26F1-A394-B6D1CE8E69A3}"/>
                  </a:ext>
                </a:extLst>
              </p:cNvPr>
              <p:cNvSpPr txBox="1"/>
              <p:nvPr/>
            </p:nvSpPr>
            <p:spPr>
              <a:xfrm>
                <a:off x="4056745" y="1527155"/>
                <a:ext cx="1250005" cy="400110"/>
              </a:xfrm>
              <a:prstGeom prst="rect">
                <a:avLst/>
              </a:prstGeom>
              <a:noFill/>
            </p:spPr>
            <p:txBody>
              <a:bodyPr wrap="square">
                <a:spAutoFit/>
              </a:bodyPr>
              <a:lstStyle/>
              <a:p>
                <a14:m>
                  <m:oMath xmlns:m="http://schemas.openxmlformats.org/officeDocument/2006/math">
                    <m:sSub>
                      <m:sSubPr>
                        <m:ctrlPr>
                          <a:rPr lang="uk-UA" sz="1800" i="1" smtClean="0">
                            <a:solidFill>
                              <a:schemeClr val="tx1"/>
                            </a:solidFill>
                            <a:latin typeface="Cambria Math" panose="02040503050406030204" pitchFamily="18" charset="0"/>
                            <a:cs typeface="Times New Roman" panose="02020603050405020304" pitchFamily="18" charset="0"/>
                          </a:rPr>
                        </m:ctrlPr>
                      </m:sSubPr>
                      <m:e>
                        <m:r>
                          <a:rPr lang="en-US" sz="1800" i="1">
                            <a:solidFill>
                              <a:schemeClr val="tx1"/>
                            </a:solidFill>
                            <a:latin typeface="Cambria Math" panose="02040503050406030204" pitchFamily="18" charset="0"/>
                            <a:cs typeface="Times New Roman" panose="02020603050405020304" pitchFamily="18" charset="0"/>
                          </a:rPr>
                          <m:t>𝑁</m:t>
                        </m:r>
                      </m:e>
                      <m:sub>
                        <m:r>
                          <m:rPr>
                            <m:sty m:val="p"/>
                          </m:rPr>
                          <a:rPr lang="en-US" sz="1800">
                            <a:solidFill>
                              <a:schemeClr val="tx1"/>
                            </a:solidFill>
                            <a:latin typeface="Cambria Math" panose="02040503050406030204" pitchFamily="18" charset="0"/>
                            <a:cs typeface="Times New Roman" panose="02020603050405020304" pitchFamily="18" charset="0"/>
                          </a:rPr>
                          <m:t>B</m:t>
                        </m:r>
                      </m:sub>
                    </m:sSub>
                  </m:oMath>
                </a14:m>
                <a:r>
                  <a:rPr lang="uk-UA" sz="1800" dirty="0">
                    <a:solidFill>
                      <a:schemeClr val="tx1"/>
                    </a:solidFill>
                    <a:latin typeface="Times New Roman" panose="02020603050405020304" pitchFamily="18" charset="0"/>
                    <a:cs typeface="Times New Roman" panose="02020603050405020304" pitchFamily="18" charset="0"/>
                  </a:rPr>
                  <a:t>-</a:t>
                </a:r>
                <a:r>
                  <a:rPr lang="en-US" sz="1800" dirty="0">
                    <a:solidFill>
                      <a:schemeClr val="tx1"/>
                    </a:solidFill>
                    <a:latin typeface="Times New Roman" panose="02020603050405020304" pitchFamily="18" charset="0"/>
                    <a:cs typeface="Times New Roman" panose="02020603050405020304" pitchFamily="18" charset="0"/>
                  </a:rPr>
                  <a:t>altered</a:t>
                </a:r>
                <a:r>
                  <a:rPr lang="en-US" sz="2000" dirty="0">
                    <a:solidFill>
                      <a:schemeClr val="tx1"/>
                    </a:solidFill>
                    <a:latin typeface="Times New Roman" panose="02020603050405020304" pitchFamily="18" charset="0"/>
                    <a:cs typeface="Times New Roman" panose="02020603050405020304" pitchFamily="18" charset="0"/>
                  </a:rPr>
                  <a:t> </a:t>
                </a:r>
                <a:endParaRPr lang="ru-RU" dirty="0">
                  <a:solidFill>
                    <a:schemeClr val="tx1"/>
                  </a:solidFill>
                </a:endParaRPr>
              </a:p>
            </p:txBody>
          </p:sp>
        </mc:Choice>
        <mc:Fallback xmlns="">
          <p:sp>
            <p:nvSpPr>
              <p:cNvPr id="54" name="TextBox 53">
                <a:extLst>
                  <a:ext uri="{FF2B5EF4-FFF2-40B4-BE49-F238E27FC236}">
                    <a16:creationId xmlns:a16="http://schemas.microsoft.com/office/drawing/2014/main" id="{F4249D2E-478B-26F1-A394-B6D1CE8E69A3}"/>
                  </a:ext>
                </a:extLst>
              </p:cNvPr>
              <p:cNvSpPr txBox="1">
                <a:spLocks noRot="1" noChangeAspect="1" noMove="1" noResize="1" noEditPoints="1" noAdjustHandles="1" noChangeArrowheads="1" noChangeShapeType="1" noTextEdit="1"/>
              </p:cNvSpPr>
              <p:nvPr/>
            </p:nvSpPr>
            <p:spPr>
              <a:xfrm>
                <a:off x="4056745" y="1527155"/>
                <a:ext cx="1250005" cy="400110"/>
              </a:xfrm>
              <a:prstGeom prst="rect">
                <a:avLst/>
              </a:prstGeom>
              <a:blipFill>
                <a:blip r:embed="rId7"/>
                <a:stretch>
                  <a:fillRect t="-4615" b="-2153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B4FE216-CA40-8DF2-E0EE-BB4B2C8C16E3}"/>
                  </a:ext>
                </a:extLst>
              </p:cNvPr>
              <p:cNvSpPr txBox="1"/>
              <p:nvPr/>
            </p:nvSpPr>
            <p:spPr>
              <a:xfrm>
                <a:off x="7891106" y="4150502"/>
                <a:ext cx="1181910" cy="399405"/>
              </a:xfrm>
              <a:prstGeom prst="rect">
                <a:avLst/>
              </a:prstGeom>
              <a:noFill/>
            </p:spPr>
            <p:txBody>
              <a:bodyPr wrap="square">
                <a:spAutoFit/>
              </a:bodyPr>
              <a:lstStyle/>
              <a:p>
                <a:pPr algn="ctr">
                  <a:lnSpc>
                    <a:spcPct val="107000"/>
                  </a:lnSpc>
                  <a:spcAft>
                    <a:spcPts val="800"/>
                  </a:spcAft>
                  <a:buNone/>
                </a:pPr>
                <a14:m>
                  <m:oMath xmlns:m="http://schemas.openxmlformats.org/officeDocument/2006/math">
                    <m:r>
                      <a:rPr lang="en-US" sz="1800" i="1" smtClean="0">
                        <a:solidFill>
                          <a:schemeClr val="tx1"/>
                        </a:solidFill>
                        <a:latin typeface="Cambria Math" panose="02040503050406030204" pitchFamily="18" charset="0"/>
                        <a:cs typeface="Times New Roman" panose="02020603050405020304" pitchFamily="18" charset="0"/>
                      </a:rPr>
                      <m:t>𝐴𝑙𝑙</m:t>
                    </m:r>
                  </m:oMath>
                </a14:m>
                <a:r>
                  <a:rPr lang="uk-UA" sz="1800" dirty="0">
                    <a:solidFill>
                      <a:schemeClr val="tx1"/>
                    </a:solidFill>
                    <a:latin typeface="Times New Roman" panose="02020603050405020304" pitchFamily="18" charset="0"/>
                    <a:cs typeface="Times New Roman" panose="02020603050405020304" pitchFamily="18" charset="0"/>
                  </a:rPr>
                  <a:t>-</a:t>
                </a:r>
                <a:r>
                  <a:rPr lang="en-US" sz="1800" dirty="0">
                    <a:solidFill>
                      <a:schemeClr val="tx1"/>
                    </a:solidFill>
                    <a:latin typeface="Times New Roman" panose="02020603050405020304" pitchFamily="18" charset="0"/>
                    <a:cs typeface="Times New Roman" panose="02020603050405020304" pitchFamily="18" charset="0"/>
                  </a:rPr>
                  <a:t>altered</a:t>
                </a:r>
                <a:r>
                  <a:rPr lang="en-US" sz="2000" dirty="0">
                    <a:solidFill>
                      <a:schemeClr val="tx1"/>
                    </a:solidFill>
                    <a:latin typeface="Times New Roman" panose="02020603050405020304" pitchFamily="18" charset="0"/>
                    <a:cs typeface="Times New Roman" panose="02020603050405020304" pitchFamily="18" charset="0"/>
                  </a:rPr>
                  <a:t> </a:t>
                </a:r>
                <a:endParaRPr lang="ru-RU"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6" name="TextBox 55">
                <a:extLst>
                  <a:ext uri="{FF2B5EF4-FFF2-40B4-BE49-F238E27FC236}">
                    <a16:creationId xmlns:a16="http://schemas.microsoft.com/office/drawing/2014/main" id="{9B4FE216-CA40-8DF2-E0EE-BB4B2C8C16E3}"/>
                  </a:ext>
                </a:extLst>
              </p:cNvPr>
              <p:cNvSpPr txBox="1">
                <a:spLocks noRot="1" noChangeAspect="1" noMove="1" noResize="1" noEditPoints="1" noAdjustHandles="1" noChangeArrowheads="1" noChangeShapeType="1" noTextEdit="1"/>
              </p:cNvSpPr>
              <p:nvPr/>
            </p:nvSpPr>
            <p:spPr>
              <a:xfrm>
                <a:off x="7891106" y="4150502"/>
                <a:ext cx="1181910" cy="399405"/>
              </a:xfrm>
              <a:prstGeom prst="rect">
                <a:avLst/>
              </a:prstGeom>
              <a:blipFill>
                <a:blip r:embed="rId8"/>
                <a:stretch>
                  <a:fillRect t="-3077" r="-4639" b="-23077"/>
                </a:stretch>
              </a:blipFill>
            </p:spPr>
            <p:txBody>
              <a:bodyPr/>
              <a:lstStyle/>
              <a:p>
                <a:r>
                  <a:rPr lang="ru-RU">
                    <a:noFill/>
                  </a:rPr>
                  <a:t> </a:t>
                </a:r>
              </a:p>
            </p:txBody>
          </p:sp>
        </mc:Fallback>
      </mc:AlternateContent>
      <p:sp>
        <p:nvSpPr>
          <p:cNvPr id="57" name="Прямоугольник: скругленные углы 56">
            <a:extLst>
              <a:ext uri="{FF2B5EF4-FFF2-40B4-BE49-F238E27FC236}">
                <a16:creationId xmlns:a16="http://schemas.microsoft.com/office/drawing/2014/main" id="{E7E108D5-D8F6-ECCA-C905-C51E56AB1165}"/>
              </a:ext>
            </a:extLst>
          </p:cNvPr>
          <p:cNvSpPr/>
          <p:nvPr/>
        </p:nvSpPr>
        <p:spPr>
          <a:xfrm>
            <a:off x="4050738" y="1606806"/>
            <a:ext cx="1150106" cy="27216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Прямоугольник: скругленные углы 59">
            <a:extLst>
              <a:ext uri="{FF2B5EF4-FFF2-40B4-BE49-F238E27FC236}">
                <a16:creationId xmlns:a16="http://schemas.microsoft.com/office/drawing/2014/main" id="{2956FA53-028D-8CB6-E983-DD6AA352D83C}"/>
              </a:ext>
            </a:extLst>
          </p:cNvPr>
          <p:cNvSpPr/>
          <p:nvPr/>
        </p:nvSpPr>
        <p:spPr>
          <a:xfrm>
            <a:off x="7950459" y="4217905"/>
            <a:ext cx="1106655" cy="29787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 name="Рисунок 3">
            <a:extLst>
              <a:ext uri="{FF2B5EF4-FFF2-40B4-BE49-F238E27FC236}">
                <a16:creationId xmlns:a16="http://schemas.microsoft.com/office/drawing/2014/main" id="{EC57C44C-410D-30A4-5337-19A9FC7608D5}"/>
              </a:ext>
            </a:extLst>
          </p:cNvPr>
          <p:cNvPicPr>
            <a:picLocks noChangeAspect="1"/>
          </p:cNvPicPr>
          <p:nvPr/>
        </p:nvPicPr>
        <p:blipFill>
          <a:blip r:embed="rId9"/>
          <a:stretch>
            <a:fillRect/>
          </a:stretch>
        </p:blipFill>
        <p:spPr>
          <a:xfrm>
            <a:off x="113241" y="1770524"/>
            <a:ext cx="2263410" cy="2256292"/>
          </a:xfrm>
          <a:prstGeom prst="rect">
            <a:avLst/>
          </a:prstGeom>
        </p:spPr>
      </p:pic>
      <p:sp>
        <p:nvSpPr>
          <p:cNvPr id="5" name="Прямоугольник: скругленные углы 4">
            <a:extLst>
              <a:ext uri="{FF2B5EF4-FFF2-40B4-BE49-F238E27FC236}">
                <a16:creationId xmlns:a16="http://schemas.microsoft.com/office/drawing/2014/main" id="{A49F10FD-28B1-67E4-E266-2271E376F62C}"/>
              </a:ext>
            </a:extLst>
          </p:cNvPr>
          <p:cNvSpPr/>
          <p:nvPr/>
        </p:nvSpPr>
        <p:spPr>
          <a:xfrm>
            <a:off x="102686" y="1492217"/>
            <a:ext cx="2272193" cy="3119087"/>
          </a:xfrm>
          <a:custGeom>
            <a:avLst/>
            <a:gdLst>
              <a:gd name="csX0" fmla="*/ 0 w 2517139"/>
              <a:gd name="csY0" fmla="*/ 419532 h 3385897"/>
              <a:gd name="csX1" fmla="*/ 419532 w 2517139"/>
              <a:gd name="csY1" fmla="*/ 0 h 3385897"/>
              <a:gd name="csX2" fmla="*/ 2097607 w 2517139"/>
              <a:gd name="csY2" fmla="*/ 0 h 3385897"/>
              <a:gd name="csX3" fmla="*/ 2517139 w 2517139"/>
              <a:gd name="csY3" fmla="*/ 419532 h 3385897"/>
              <a:gd name="csX4" fmla="*/ 2517139 w 2517139"/>
              <a:gd name="csY4" fmla="*/ 2966365 h 3385897"/>
              <a:gd name="csX5" fmla="*/ 2097607 w 2517139"/>
              <a:gd name="csY5" fmla="*/ 3385897 h 3385897"/>
              <a:gd name="csX6" fmla="*/ 419532 w 2517139"/>
              <a:gd name="csY6" fmla="*/ 3385897 h 3385897"/>
              <a:gd name="csX7" fmla="*/ 0 w 2517139"/>
              <a:gd name="csY7" fmla="*/ 2966365 h 3385897"/>
              <a:gd name="csX8" fmla="*/ 0 w 2517139"/>
              <a:gd name="csY8" fmla="*/ 419532 h 3385897"/>
              <a:gd name="csX0" fmla="*/ 0 w 2517139"/>
              <a:gd name="csY0" fmla="*/ 419532 h 3385897"/>
              <a:gd name="csX1" fmla="*/ 419532 w 2517139"/>
              <a:gd name="csY1" fmla="*/ 0 h 3385897"/>
              <a:gd name="csX2" fmla="*/ 2097607 w 2517139"/>
              <a:gd name="csY2" fmla="*/ 0 h 3385897"/>
              <a:gd name="csX3" fmla="*/ 2517139 w 2517139"/>
              <a:gd name="csY3" fmla="*/ 419532 h 3385897"/>
              <a:gd name="csX4" fmla="*/ 2517139 w 2517139"/>
              <a:gd name="csY4" fmla="*/ 2442490 h 3385897"/>
              <a:gd name="csX5" fmla="*/ 2097607 w 2517139"/>
              <a:gd name="csY5" fmla="*/ 3385897 h 3385897"/>
              <a:gd name="csX6" fmla="*/ 419532 w 2517139"/>
              <a:gd name="csY6" fmla="*/ 3385897 h 3385897"/>
              <a:gd name="csX7" fmla="*/ 0 w 2517139"/>
              <a:gd name="csY7" fmla="*/ 2966365 h 3385897"/>
              <a:gd name="csX8" fmla="*/ 0 w 2517139"/>
              <a:gd name="csY8" fmla="*/ 419532 h 3385897"/>
              <a:gd name="csX0" fmla="*/ 0 w 2517140"/>
              <a:gd name="csY0" fmla="*/ 419532 h 3385897"/>
              <a:gd name="csX1" fmla="*/ 419532 w 2517140"/>
              <a:gd name="csY1" fmla="*/ 0 h 3385897"/>
              <a:gd name="csX2" fmla="*/ 2097607 w 2517140"/>
              <a:gd name="csY2" fmla="*/ 0 h 3385897"/>
              <a:gd name="csX3" fmla="*/ 2517139 w 2517140"/>
              <a:gd name="csY3" fmla="*/ 419532 h 3385897"/>
              <a:gd name="csX4" fmla="*/ 2517139 w 2517140"/>
              <a:gd name="csY4" fmla="*/ 2442490 h 3385897"/>
              <a:gd name="csX5" fmla="*/ 2288107 w 2517140"/>
              <a:gd name="csY5" fmla="*/ 2709622 h 3385897"/>
              <a:gd name="csX6" fmla="*/ 419532 w 2517140"/>
              <a:gd name="csY6" fmla="*/ 3385897 h 3385897"/>
              <a:gd name="csX7" fmla="*/ 0 w 2517140"/>
              <a:gd name="csY7" fmla="*/ 2966365 h 3385897"/>
              <a:gd name="csX8" fmla="*/ 0 w 2517140"/>
              <a:gd name="csY8" fmla="*/ 419532 h 3385897"/>
              <a:gd name="csX0" fmla="*/ 0 w 2517140"/>
              <a:gd name="csY0" fmla="*/ 419532 h 3385897"/>
              <a:gd name="csX1" fmla="*/ 419532 w 2517140"/>
              <a:gd name="csY1" fmla="*/ 0 h 3385897"/>
              <a:gd name="csX2" fmla="*/ 2097607 w 2517140"/>
              <a:gd name="csY2" fmla="*/ 0 h 3385897"/>
              <a:gd name="csX3" fmla="*/ 2517139 w 2517140"/>
              <a:gd name="csY3" fmla="*/ 419532 h 3385897"/>
              <a:gd name="csX4" fmla="*/ 2517139 w 2517140"/>
              <a:gd name="csY4" fmla="*/ 2442490 h 3385897"/>
              <a:gd name="csX5" fmla="*/ 2288107 w 2517140"/>
              <a:gd name="csY5" fmla="*/ 2709622 h 3385897"/>
              <a:gd name="csX6" fmla="*/ 419532 w 2517140"/>
              <a:gd name="csY6" fmla="*/ 3385897 h 3385897"/>
              <a:gd name="csX7" fmla="*/ 0 w 2517140"/>
              <a:gd name="csY7" fmla="*/ 2966365 h 3385897"/>
              <a:gd name="csX8" fmla="*/ 0 w 2517140"/>
              <a:gd name="csY8" fmla="*/ 419532 h 3385897"/>
              <a:gd name="csX0" fmla="*/ 0 w 2517314"/>
              <a:gd name="csY0" fmla="*/ 419532 h 3385897"/>
              <a:gd name="csX1" fmla="*/ 419532 w 2517314"/>
              <a:gd name="csY1" fmla="*/ 0 h 3385897"/>
              <a:gd name="csX2" fmla="*/ 2097607 w 2517314"/>
              <a:gd name="csY2" fmla="*/ 0 h 3385897"/>
              <a:gd name="csX3" fmla="*/ 2517139 w 2517314"/>
              <a:gd name="csY3" fmla="*/ 419532 h 3385897"/>
              <a:gd name="csX4" fmla="*/ 2517139 w 2517314"/>
              <a:gd name="csY4" fmla="*/ 2442490 h 3385897"/>
              <a:gd name="csX5" fmla="*/ 2299830 w 2517314"/>
              <a:gd name="csY5" fmla="*/ 2668591 h 3385897"/>
              <a:gd name="csX6" fmla="*/ 419532 w 2517314"/>
              <a:gd name="csY6" fmla="*/ 3385897 h 3385897"/>
              <a:gd name="csX7" fmla="*/ 0 w 2517314"/>
              <a:gd name="csY7" fmla="*/ 2966365 h 3385897"/>
              <a:gd name="csX8" fmla="*/ 0 w 2517314"/>
              <a:gd name="csY8" fmla="*/ 419532 h 3385897"/>
              <a:gd name="csX0" fmla="*/ 0 w 2517139"/>
              <a:gd name="csY0" fmla="*/ 419532 h 3385897"/>
              <a:gd name="csX1" fmla="*/ 419532 w 2517139"/>
              <a:gd name="csY1" fmla="*/ 0 h 3385897"/>
              <a:gd name="csX2" fmla="*/ 2097607 w 2517139"/>
              <a:gd name="csY2" fmla="*/ 0 h 3385897"/>
              <a:gd name="csX3" fmla="*/ 2517139 w 2517139"/>
              <a:gd name="csY3" fmla="*/ 419532 h 3385897"/>
              <a:gd name="csX4" fmla="*/ 2517139 w 2517139"/>
              <a:gd name="csY4" fmla="*/ 2442490 h 3385897"/>
              <a:gd name="csX5" fmla="*/ 2299830 w 2517139"/>
              <a:gd name="csY5" fmla="*/ 2668591 h 3385897"/>
              <a:gd name="csX6" fmla="*/ 419532 w 2517139"/>
              <a:gd name="csY6" fmla="*/ 3385897 h 3385897"/>
              <a:gd name="csX7" fmla="*/ 0 w 2517139"/>
              <a:gd name="csY7" fmla="*/ 2966365 h 3385897"/>
              <a:gd name="csX8" fmla="*/ 0 w 2517139"/>
              <a:gd name="csY8" fmla="*/ 419532 h 3385897"/>
              <a:gd name="csX0" fmla="*/ 0 w 2517139"/>
              <a:gd name="csY0" fmla="*/ 419532 h 3385897"/>
              <a:gd name="csX1" fmla="*/ 419532 w 2517139"/>
              <a:gd name="csY1" fmla="*/ 0 h 3385897"/>
              <a:gd name="csX2" fmla="*/ 2097607 w 2517139"/>
              <a:gd name="csY2" fmla="*/ 0 h 3385897"/>
              <a:gd name="csX3" fmla="*/ 2517139 w 2517139"/>
              <a:gd name="csY3" fmla="*/ 419532 h 3385897"/>
              <a:gd name="csX4" fmla="*/ 2517139 w 2517139"/>
              <a:gd name="csY4" fmla="*/ 2442490 h 3385897"/>
              <a:gd name="csX5" fmla="*/ 2299830 w 2517139"/>
              <a:gd name="csY5" fmla="*/ 2668591 h 3385897"/>
              <a:gd name="csX6" fmla="*/ 419532 w 2517139"/>
              <a:gd name="csY6" fmla="*/ 3385897 h 3385897"/>
              <a:gd name="csX7" fmla="*/ 0 w 2517139"/>
              <a:gd name="csY7" fmla="*/ 2966365 h 3385897"/>
              <a:gd name="csX8" fmla="*/ 0 w 2517139"/>
              <a:gd name="csY8" fmla="*/ 419532 h 3385897"/>
              <a:gd name="csX0" fmla="*/ 0 w 2517139"/>
              <a:gd name="csY0" fmla="*/ 419532 h 3052268"/>
              <a:gd name="csX1" fmla="*/ 419532 w 2517139"/>
              <a:gd name="csY1" fmla="*/ 0 h 3052268"/>
              <a:gd name="csX2" fmla="*/ 2097607 w 2517139"/>
              <a:gd name="csY2" fmla="*/ 0 h 3052268"/>
              <a:gd name="csX3" fmla="*/ 2517139 w 2517139"/>
              <a:gd name="csY3" fmla="*/ 419532 h 3052268"/>
              <a:gd name="csX4" fmla="*/ 2517139 w 2517139"/>
              <a:gd name="csY4" fmla="*/ 2442490 h 3052268"/>
              <a:gd name="csX5" fmla="*/ 2299830 w 2517139"/>
              <a:gd name="csY5" fmla="*/ 2668591 h 3052268"/>
              <a:gd name="csX6" fmla="*/ 401947 w 2517139"/>
              <a:gd name="csY6" fmla="*/ 2887667 h 3052268"/>
              <a:gd name="csX7" fmla="*/ 0 w 2517139"/>
              <a:gd name="csY7" fmla="*/ 2966365 h 3052268"/>
              <a:gd name="csX8" fmla="*/ 0 w 2517139"/>
              <a:gd name="csY8" fmla="*/ 419532 h 3052268"/>
              <a:gd name="csX0" fmla="*/ 0 w 2517139"/>
              <a:gd name="csY0" fmla="*/ 419532 h 3052268"/>
              <a:gd name="csX1" fmla="*/ 419532 w 2517139"/>
              <a:gd name="csY1" fmla="*/ 0 h 3052268"/>
              <a:gd name="csX2" fmla="*/ 2097607 w 2517139"/>
              <a:gd name="csY2" fmla="*/ 0 h 3052268"/>
              <a:gd name="csX3" fmla="*/ 2517139 w 2517139"/>
              <a:gd name="csY3" fmla="*/ 419532 h 3052268"/>
              <a:gd name="csX4" fmla="*/ 2517139 w 2517139"/>
              <a:gd name="csY4" fmla="*/ 2442490 h 3052268"/>
              <a:gd name="csX5" fmla="*/ 2299830 w 2517139"/>
              <a:gd name="csY5" fmla="*/ 2668591 h 3052268"/>
              <a:gd name="csX6" fmla="*/ 261270 w 2517139"/>
              <a:gd name="csY6" fmla="*/ 2887667 h 3052268"/>
              <a:gd name="csX7" fmla="*/ 0 w 2517139"/>
              <a:gd name="csY7" fmla="*/ 2966365 h 3052268"/>
              <a:gd name="csX8" fmla="*/ 0 w 2517139"/>
              <a:gd name="csY8" fmla="*/ 419532 h 3052268"/>
              <a:gd name="csX0" fmla="*/ 5862 w 2523001"/>
              <a:gd name="csY0" fmla="*/ 419532 h 2971277"/>
              <a:gd name="csX1" fmla="*/ 425394 w 2523001"/>
              <a:gd name="csY1" fmla="*/ 0 h 2971277"/>
              <a:gd name="csX2" fmla="*/ 2103469 w 2523001"/>
              <a:gd name="csY2" fmla="*/ 0 h 2971277"/>
              <a:gd name="csX3" fmla="*/ 2523001 w 2523001"/>
              <a:gd name="csY3" fmla="*/ 419532 h 2971277"/>
              <a:gd name="csX4" fmla="*/ 2523001 w 2523001"/>
              <a:gd name="csY4" fmla="*/ 2442490 h 2971277"/>
              <a:gd name="csX5" fmla="*/ 2305692 w 2523001"/>
              <a:gd name="csY5" fmla="*/ 2668591 h 2971277"/>
              <a:gd name="csX6" fmla="*/ 267132 w 2523001"/>
              <a:gd name="csY6" fmla="*/ 2887667 h 2971277"/>
              <a:gd name="csX7" fmla="*/ 0 w 2523001"/>
              <a:gd name="csY7" fmla="*/ 2860857 h 2971277"/>
              <a:gd name="csX8" fmla="*/ 5862 w 2523001"/>
              <a:gd name="csY8" fmla="*/ 419532 h 2971277"/>
              <a:gd name="csX0" fmla="*/ 5862 w 2523001"/>
              <a:gd name="csY0" fmla="*/ 419532 h 2931797"/>
              <a:gd name="csX1" fmla="*/ 425394 w 2523001"/>
              <a:gd name="csY1" fmla="*/ 0 h 2931797"/>
              <a:gd name="csX2" fmla="*/ 2103469 w 2523001"/>
              <a:gd name="csY2" fmla="*/ 0 h 2931797"/>
              <a:gd name="csX3" fmla="*/ 2523001 w 2523001"/>
              <a:gd name="csY3" fmla="*/ 419532 h 2931797"/>
              <a:gd name="csX4" fmla="*/ 2523001 w 2523001"/>
              <a:gd name="csY4" fmla="*/ 2442490 h 2931797"/>
              <a:gd name="csX5" fmla="*/ 2305692 w 2523001"/>
              <a:gd name="csY5" fmla="*/ 2668591 h 2931797"/>
              <a:gd name="csX6" fmla="*/ 378501 w 2523001"/>
              <a:gd name="csY6" fmla="*/ 2682514 h 2931797"/>
              <a:gd name="csX7" fmla="*/ 0 w 2523001"/>
              <a:gd name="csY7" fmla="*/ 2860857 h 2931797"/>
              <a:gd name="csX8" fmla="*/ 5862 w 2523001"/>
              <a:gd name="csY8" fmla="*/ 419532 h 2931797"/>
              <a:gd name="csX0" fmla="*/ 5862 w 2523001"/>
              <a:gd name="csY0" fmla="*/ 419532 h 2931797"/>
              <a:gd name="csX1" fmla="*/ 425394 w 2523001"/>
              <a:gd name="csY1" fmla="*/ 0 h 2931797"/>
              <a:gd name="csX2" fmla="*/ 2103469 w 2523001"/>
              <a:gd name="csY2" fmla="*/ 0 h 2931797"/>
              <a:gd name="csX3" fmla="*/ 2523001 w 2523001"/>
              <a:gd name="csY3" fmla="*/ 419532 h 2931797"/>
              <a:gd name="csX4" fmla="*/ 2523001 w 2523001"/>
              <a:gd name="csY4" fmla="*/ 2442490 h 2931797"/>
              <a:gd name="csX5" fmla="*/ 2305692 w 2523001"/>
              <a:gd name="csY5" fmla="*/ 2668591 h 2931797"/>
              <a:gd name="csX6" fmla="*/ 378501 w 2523001"/>
              <a:gd name="csY6" fmla="*/ 2682514 h 2931797"/>
              <a:gd name="csX7" fmla="*/ 0 w 2523001"/>
              <a:gd name="csY7" fmla="*/ 2860857 h 2931797"/>
              <a:gd name="csX8" fmla="*/ 5862 w 2523001"/>
              <a:gd name="csY8" fmla="*/ 419532 h 2931797"/>
              <a:gd name="csX0" fmla="*/ 5862 w 2523001"/>
              <a:gd name="csY0" fmla="*/ 419532 h 2928603"/>
              <a:gd name="csX1" fmla="*/ 425394 w 2523001"/>
              <a:gd name="csY1" fmla="*/ 0 h 2928603"/>
              <a:gd name="csX2" fmla="*/ 2103469 w 2523001"/>
              <a:gd name="csY2" fmla="*/ 0 h 2928603"/>
              <a:gd name="csX3" fmla="*/ 2523001 w 2523001"/>
              <a:gd name="csY3" fmla="*/ 419532 h 2928603"/>
              <a:gd name="csX4" fmla="*/ 2523001 w 2523001"/>
              <a:gd name="csY4" fmla="*/ 2442490 h 2928603"/>
              <a:gd name="csX5" fmla="*/ 2305692 w 2523001"/>
              <a:gd name="csY5" fmla="*/ 2668591 h 2928603"/>
              <a:gd name="csX6" fmla="*/ 378501 w 2523001"/>
              <a:gd name="csY6" fmla="*/ 2682514 h 2928603"/>
              <a:gd name="csX7" fmla="*/ 0 w 2523001"/>
              <a:gd name="csY7" fmla="*/ 2860857 h 2928603"/>
              <a:gd name="csX8" fmla="*/ 5862 w 2523001"/>
              <a:gd name="csY8" fmla="*/ 419532 h 2928603"/>
              <a:gd name="csX0" fmla="*/ 11723 w 2528862"/>
              <a:gd name="csY0" fmla="*/ 419532 h 3121875"/>
              <a:gd name="csX1" fmla="*/ 431255 w 2528862"/>
              <a:gd name="csY1" fmla="*/ 0 h 3121875"/>
              <a:gd name="csX2" fmla="*/ 2109330 w 2528862"/>
              <a:gd name="csY2" fmla="*/ 0 h 3121875"/>
              <a:gd name="csX3" fmla="*/ 2528862 w 2528862"/>
              <a:gd name="csY3" fmla="*/ 419532 h 3121875"/>
              <a:gd name="csX4" fmla="*/ 2528862 w 2528862"/>
              <a:gd name="csY4" fmla="*/ 2442490 h 3121875"/>
              <a:gd name="csX5" fmla="*/ 2311553 w 2528862"/>
              <a:gd name="csY5" fmla="*/ 2668591 h 3121875"/>
              <a:gd name="csX6" fmla="*/ 384362 w 2528862"/>
              <a:gd name="csY6" fmla="*/ 2682514 h 3121875"/>
              <a:gd name="csX7" fmla="*/ 0 w 2528862"/>
              <a:gd name="csY7" fmla="*/ 3071873 h 3121875"/>
              <a:gd name="csX8" fmla="*/ 11723 w 2528862"/>
              <a:gd name="csY8" fmla="*/ 419532 h 3121875"/>
              <a:gd name="csX0" fmla="*/ 11723 w 2528862"/>
              <a:gd name="csY0" fmla="*/ 419532 h 3126225"/>
              <a:gd name="csX1" fmla="*/ 431255 w 2528862"/>
              <a:gd name="csY1" fmla="*/ 0 h 3126225"/>
              <a:gd name="csX2" fmla="*/ 2109330 w 2528862"/>
              <a:gd name="csY2" fmla="*/ 0 h 3126225"/>
              <a:gd name="csX3" fmla="*/ 2528862 w 2528862"/>
              <a:gd name="csY3" fmla="*/ 419532 h 3126225"/>
              <a:gd name="csX4" fmla="*/ 2528862 w 2528862"/>
              <a:gd name="csY4" fmla="*/ 2442490 h 3126225"/>
              <a:gd name="csX5" fmla="*/ 2311553 w 2528862"/>
              <a:gd name="csY5" fmla="*/ 2668591 h 3126225"/>
              <a:gd name="csX6" fmla="*/ 255409 w 2528862"/>
              <a:gd name="csY6" fmla="*/ 2746991 h 3126225"/>
              <a:gd name="csX7" fmla="*/ 0 w 2528862"/>
              <a:gd name="csY7" fmla="*/ 3071873 h 3126225"/>
              <a:gd name="csX8" fmla="*/ 11723 w 2528862"/>
              <a:gd name="csY8" fmla="*/ 419532 h 3126225"/>
              <a:gd name="csX0" fmla="*/ 11723 w 2528862"/>
              <a:gd name="csY0" fmla="*/ 419532 h 3126225"/>
              <a:gd name="csX1" fmla="*/ 431255 w 2528862"/>
              <a:gd name="csY1" fmla="*/ 0 h 3126225"/>
              <a:gd name="csX2" fmla="*/ 2109330 w 2528862"/>
              <a:gd name="csY2" fmla="*/ 0 h 3126225"/>
              <a:gd name="csX3" fmla="*/ 2528862 w 2528862"/>
              <a:gd name="csY3" fmla="*/ 419532 h 3126225"/>
              <a:gd name="csX4" fmla="*/ 2528862 w 2528862"/>
              <a:gd name="csY4" fmla="*/ 2442490 h 3126225"/>
              <a:gd name="csX5" fmla="*/ 2311553 w 2528862"/>
              <a:gd name="csY5" fmla="*/ 2668591 h 3126225"/>
              <a:gd name="csX6" fmla="*/ 255409 w 2528862"/>
              <a:gd name="csY6" fmla="*/ 2746991 h 3126225"/>
              <a:gd name="csX7" fmla="*/ 0 w 2528862"/>
              <a:gd name="csY7" fmla="*/ 3071873 h 3126225"/>
              <a:gd name="csX8" fmla="*/ 11723 w 2528862"/>
              <a:gd name="csY8" fmla="*/ 419532 h 3126225"/>
              <a:gd name="csX0" fmla="*/ 11723 w 2528862"/>
              <a:gd name="csY0" fmla="*/ 419532 h 3124157"/>
              <a:gd name="csX1" fmla="*/ 431255 w 2528862"/>
              <a:gd name="csY1" fmla="*/ 0 h 3124157"/>
              <a:gd name="csX2" fmla="*/ 2109330 w 2528862"/>
              <a:gd name="csY2" fmla="*/ 0 h 3124157"/>
              <a:gd name="csX3" fmla="*/ 2528862 w 2528862"/>
              <a:gd name="csY3" fmla="*/ 419532 h 3124157"/>
              <a:gd name="csX4" fmla="*/ 2528862 w 2528862"/>
              <a:gd name="csY4" fmla="*/ 2442490 h 3124157"/>
              <a:gd name="csX5" fmla="*/ 2311553 w 2528862"/>
              <a:gd name="csY5" fmla="*/ 2668591 h 3124157"/>
              <a:gd name="csX6" fmla="*/ 255409 w 2528862"/>
              <a:gd name="csY6" fmla="*/ 2717683 h 3124157"/>
              <a:gd name="csX7" fmla="*/ 0 w 2528862"/>
              <a:gd name="csY7" fmla="*/ 3071873 h 3124157"/>
              <a:gd name="csX8" fmla="*/ 11723 w 2528862"/>
              <a:gd name="csY8" fmla="*/ 419532 h 3124157"/>
              <a:gd name="csX0" fmla="*/ 11723 w 2534305"/>
              <a:gd name="csY0" fmla="*/ 419532 h 3124157"/>
              <a:gd name="csX1" fmla="*/ 431255 w 2534305"/>
              <a:gd name="csY1" fmla="*/ 0 h 3124157"/>
              <a:gd name="csX2" fmla="*/ 2109330 w 2534305"/>
              <a:gd name="csY2" fmla="*/ 0 h 3124157"/>
              <a:gd name="csX3" fmla="*/ 2528862 w 2534305"/>
              <a:gd name="csY3" fmla="*/ 419532 h 3124157"/>
              <a:gd name="csX4" fmla="*/ 2534305 w 2534305"/>
              <a:gd name="csY4" fmla="*/ 2535019 h 3124157"/>
              <a:gd name="csX5" fmla="*/ 2311553 w 2534305"/>
              <a:gd name="csY5" fmla="*/ 2668591 h 3124157"/>
              <a:gd name="csX6" fmla="*/ 255409 w 2534305"/>
              <a:gd name="csY6" fmla="*/ 2717683 h 3124157"/>
              <a:gd name="csX7" fmla="*/ 0 w 2534305"/>
              <a:gd name="csY7" fmla="*/ 3071873 h 3124157"/>
              <a:gd name="csX8" fmla="*/ 11723 w 2534305"/>
              <a:gd name="csY8" fmla="*/ 419532 h 3124157"/>
              <a:gd name="csX0" fmla="*/ 771 w 2523353"/>
              <a:gd name="csY0" fmla="*/ 419532 h 3119087"/>
              <a:gd name="csX1" fmla="*/ 420303 w 2523353"/>
              <a:gd name="csY1" fmla="*/ 0 h 3119087"/>
              <a:gd name="csX2" fmla="*/ 2098378 w 2523353"/>
              <a:gd name="csY2" fmla="*/ 0 h 3119087"/>
              <a:gd name="csX3" fmla="*/ 2517910 w 2523353"/>
              <a:gd name="csY3" fmla="*/ 419532 h 3119087"/>
              <a:gd name="csX4" fmla="*/ 2523353 w 2523353"/>
              <a:gd name="csY4" fmla="*/ 2535019 h 3119087"/>
              <a:gd name="csX5" fmla="*/ 2300601 w 2523353"/>
              <a:gd name="csY5" fmla="*/ 2668591 h 3119087"/>
              <a:gd name="csX6" fmla="*/ 244457 w 2523353"/>
              <a:gd name="csY6" fmla="*/ 2717683 h 3119087"/>
              <a:gd name="csX7" fmla="*/ 5377 w 2523353"/>
              <a:gd name="csY7" fmla="*/ 3066431 h 3119087"/>
              <a:gd name="csX8" fmla="*/ 771 w 2523353"/>
              <a:gd name="csY8" fmla="*/ 419532 h 311908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2523353" h="3119087">
                <a:moveTo>
                  <a:pt x="771" y="419532"/>
                </a:moveTo>
                <a:cubicBezTo>
                  <a:pt x="771" y="187831"/>
                  <a:pt x="188602" y="0"/>
                  <a:pt x="420303" y="0"/>
                </a:cubicBezTo>
                <a:lnTo>
                  <a:pt x="2098378" y="0"/>
                </a:lnTo>
                <a:cubicBezTo>
                  <a:pt x="2330079" y="0"/>
                  <a:pt x="2517910" y="187831"/>
                  <a:pt x="2517910" y="419532"/>
                </a:cubicBezTo>
                <a:cubicBezTo>
                  <a:pt x="2519724" y="1124694"/>
                  <a:pt x="2521539" y="1829857"/>
                  <a:pt x="2523353" y="2535019"/>
                </a:cubicBezTo>
                <a:cubicBezTo>
                  <a:pt x="2523353" y="2766720"/>
                  <a:pt x="2514718" y="2668591"/>
                  <a:pt x="2300601" y="2668591"/>
                </a:cubicBezTo>
                <a:cubicBezTo>
                  <a:pt x="1615220" y="2694724"/>
                  <a:pt x="912253" y="2621212"/>
                  <a:pt x="244457" y="2717683"/>
                </a:cubicBezTo>
                <a:cubicBezTo>
                  <a:pt x="12756" y="2688375"/>
                  <a:pt x="5377" y="3298132"/>
                  <a:pt x="5377" y="3066431"/>
                </a:cubicBezTo>
                <a:cubicBezTo>
                  <a:pt x="9285" y="2182317"/>
                  <a:pt x="-3137" y="1303646"/>
                  <a:pt x="771" y="419532"/>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a:extLst>
              <a:ext uri="{FF2B5EF4-FFF2-40B4-BE49-F238E27FC236}">
                <a16:creationId xmlns:a16="http://schemas.microsoft.com/office/drawing/2014/main" id="{5386E234-55E4-97AD-D043-5F08FF42FC7E}"/>
              </a:ext>
            </a:extLst>
          </p:cNvPr>
          <p:cNvPicPr>
            <a:picLocks noChangeAspect="1"/>
          </p:cNvPicPr>
          <p:nvPr/>
        </p:nvPicPr>
        <p:blipFill>
          <a:blip r:embed="rId10"/>
          <a:stretch>
            <a:fillRect/>
          </a:stretch>
        </p:blipFill>
        <p:spPr>
          <a:xfrm>
            <a:off x="6707774" y="1692589"/>
            <a:ext cx="3031385" cy="2320180"/>
          </a:xfrm>
          <a:prstGeom prst="rect">
            <a:avLst/>
          </a:prstGeom>
        </p:spPr>
      </p:pic>
      <p:sp>
        <p:nvSpPr>
          <p:cNvPr id="46" name="Прямоугольник: скругленные углы 45">
            <a:extLst>
              <a:ext uri="{FF2B5EF4-FFF2-40B4-BE49-F238E27FC236}">
                <a16:creationId xmlns:a16="http://schemas.microsoft.com/office/drawing/2014/main" id="{C6860D62-7924-42A9-FA52-968B5E370E0C}"/>
              </a:ext>
            </a:extLst>
          </p:cNvPr>
          <p:cNvSpPr/>
          <p:nvPr/>
        </p:nvSpPr>
        <p:spPr>
          <a:xfrm>
            <a:off x="2453173" y="1549177"/>
            <a:ext cx="9595772" cy="255029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7" name="Рисунок 26" descr="Изображение выглядит как диаграмма, линия&#10;&#10;Содержимое, созданное искусственным интеллектом, может быть неверным.">
            <a:extLst>
              <a:ext uri="{FF2B5EF4-FFF2-40B4-BE49-F238E27FC236}">
                <a16:creationId xmlns:a16="http://schemas.microsoft.com/office/drawing/2014/main" id="{FB379E17-56DC-5769-75A9-D9CC5D482DCA}"/>
              </a:ext>
            </a:extLst>
          </p:cNvPr>
          <p:cNvPicPr>
            <a:picLocks noChangeAspect="1"/>
          </p:cNvPicPr>
          <p:nvPr/>
        </p:nvPicPr>
        <p:blipFill>
          <a:blip r:embed="rId11"/>
          <a:stretch>
            <a:fillRect/>
          </a:stretch>
        </p:blipFill>
        <p:spPr>
          <a:xfrm>
            <a:off x="2434232" y="4366840"/>
            <a:ext cx="2559599" cy="2245072"/>
          </a:xfrm>
          <a:prstGeom prst="rect">
            <a:avLst/>
          </a:prstGeom>
        </p:spPr>
      </p:pic>
      <p:sp>
        <p:nvSpPr>
          <p:cNvPr id="45" name="Прямоугольник: скругленные углы 44">
            <a:extLst>
              <a:ext uri="{FF2B5EF4-FFF2-40B4-BE49-F238E27FC236}">
                <a16:creationId xmlns:a16="http://schemas.microsoft.com/office/drawing/2014/main" id="{55B99DDB-78B8-9174-FD1D-6EE57C4376E8}"/>
              </a:ext>
            </a:extLst>
          </p:cNvPr>
          <p:cNvSpPr/>
          <p:nvPr/>
        </p:nvSpPr>
        <p:spPr>
          <a:xfrm>
            <a:off x="103456" y="4170270"/>
            <a:ext cx="4906702" cy="255029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B69CA25C-D243-3260-C0BB-CA258F2013EA}"/>
              </a:ext>
            </a:extLst>
          </p:cNvPr>
          <p:cNvSpPr/>
          <p:nvPr/>
        </p:nvSpPr>
        <p:spPr>
          <a:xfrm>
            <a:off x="143055" y="4042853"/>
            <a:ext cx="2209776" cy="227388"/>
          </a:xfrm>
          <a:custGeom>
            <a:avLst/>
            <a:gdLst>
              <a:gd name="csX0" fmla="*/ 0 w 2438205"/>
              <a:gd name="csY0" fmla="*/ 0 h 200038"/>
              <a:gd name="csX1" fmla="*/ 2438205 w 2438205"/>
              <a:gd name="csY1" fmla="*/ 0 h 200038"/>
              <a:gd name="csX2" fmla="*/ 2438205 w 2438205"/>
              <a:gd name="csY2" fmla="*/ 200038 h 200038"/>
              <a:gd name="csX3" fmla="*/ 0 w 2438205"/>
              <a:gd name="csY3" fmla="*/ 200038 h 200038"/>
              <a:gd name="csX4" fmla="*/ 0 w 2438205"/>
              <a:gd name="csY4" fmla="*/ 0 h 200038"/>
              <a:gd name="csX0" fmla="*/ 0 w 2472072"/>
              <a:gd name="csY0" fmla="*/ 0 h 200038"/>
              <a:gd name="csX1" fmla="*/ 2438205 w 2472072"/>
              <a:gd name="csY1" fmla="*/ 0 h 200038"/>
              <a:gd name="csX2" fmla="*/ 2472072 w 2472072"/>
              <a:gd name="csY2" fmla="*/ 200038 h 200038"/>
              <a:gd name="csX3" fmla="*/ 0 w 2472072"/>
              <a:gd name="csY3" fmla="*/ 200038 h 200038"/>
              <a:gd name="csX4" fmla="*/ 0 w 2472072"/>
              <a:gd name="csY4" fmla="*/ 0 h 200038"/>
              <a:gd name="csX0" fmla="*/ 0 w 2446672"/>
              <a:gd name="csY0" fmla="*/ 0 h 200038"/>
              <a:gd name="csX1" fmla="*/ 2438205 w 2446672"/>
              <a:gd name="csY1" fmla="*/ 0 h 200038"/>
              <a:gd name="csX2" fmla="*/ 2446672 w 2446672"/>
              <a:gd name="csY2" fmla="*/ 200038 h 200038"/>
              <a:gd name="csX3" fmla="*/ 0 w 2446672"/>
              <a:gd name="csY3" fmla="*/ 200038 h 200038"/>
              <a:gd name="csX4" fmla="*/ 0 w 2446672"/>
              <a:gd name="csY4" fmla="*/ 0 h 200038"/>
            </a:gdLst>
            <a:ahLst/>
            <a:cxnLst>
              <a:cxn ang="0">
                <a:pos x="csX0" y="csY0"/>
              </a:cxn>
              <a:cxn ang="0">
                <a:pos x="csX1" y="csY1"/>
              </a:cxn>
              <a:cxn ang="0">
                <a:pos x="csX2" y="csY2"/>
              </a:cxn>
              <a:cxn ang="0">
                <a:pos x="csX3" y="csY3"/>
              </a:cxn>
              <a:cxn ang="0">
                <a:pos x="csX4" y="csY4"/>
              </a:cxn>
            </a:cxnLst>
            <a:rect l="l" t="t" r="r" b="b"/>
            <a:pathLst>
              <a:path w="2446672" h="200038">
                <a:moveTo>
                  <a:pt x="0" y="0"/>
                </a:moveTo>
                <a:lnTo>
                  <a:pt x="2438205" y="0"/>
                </a:lnTo>
                <a:lnTo>
                  <a:pt x="2446672" y="200038"/>
                </a:lnTo>
                <a:lnTo>
                  <a:pt x="0" y="200038"/>
                </a:lnTo>
                <a:lnTo>
                  <a:pt x="0" y="0"/>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a:extLst>
              <a:ext uri="{FF2B5EF4-FFF2-40B4-BE49-F238E27FC236}">
                <a16:creationId xmlns:a16="http://schemas.microsoft.com/office/drawing/2014/main" id="{176C14E4-7CA5-BB70-0EF8-DD052967B17C}"/>
              </a:ext>
            </a:extLst>
          </p:cNvPr>
          <p:cNvSpPr/>
          <p:nvPr/>
        </p:nvSpPr>
        <p:spPr>
          <a:xfrm>
            <a:off x="113241" y="4066199"/>
            <a:ext cx="330496" cy="773017"/>
          </a:xfrm>
          <a:custGeom>
            <a:avLst/>
            <a:gdLst>
              <a:gd name="csX0" fmla="*/ 0 w 313194"/>
              <a:gd name="csY0" fmla="*/ 0 h 773017"/>
              <a:gd name="csX1" fmla="*/ 313194 w 313194"/>
              <a:gd name="csY1" fmla="*/ 0 h 773017"/>
              <a:gd name="csX2" fmla="*/ 313194 w 313194"/>
              <a:gd name="csY2" fmla="*/ 773017 h 773017"/>
              <a:gd name="csX3" fmla="*/ 0 w 313194"/>
              <a:gd name="csY3" fmla="*/ 773017 h 773017"/>
              <a:gd name="csX4" fmla="*/ 0 w 313194"/>
              <a:gd name="csY4" fmla="*/ 0 h 773017"/>
              <a:gd name="csX0" fmla="*/ 16933 w 330127"/>
              <a:gd name="csY0" fmla="*/ 0 h 773017"/>
              <a:gd name="csX1" fmla="*/ 330127 w 330127"/>
              <a:gd name="csY1" fmla="*/ 0 h 773017"/>
              <a:gd name="csX2" fmla="*/ 330127 w 330127"/>
              <a:gd name="csY2" fmla="*/ 773017 h 773017"/>
              <a:gd name="csX3" fmla="*/ 0 w 330127"/>
              <a:gd name="csY3" fmla="*/ 730684 h 773017"/>
              <a:gd name="csX4" fmla="*/ 16933 w 330127"/>
              <a:gd name="csY4" fmla="*/ 0 h 773017"/>
              <a:gd name="csX0" fmla="*/ 17302 w 330496"/>
              <a:gd name="csY0" fmla="*/ 0 h 773017"/>
              <a:gd name="csX1" fmla="*/ 330496 w 330496"/>
              <a:gd name="csY1" fmla="*/ 0 h 773017"/>
              <a:gd name="csX2" fmla="*/ 330496 w 330496"/>
              <a:gd name="csY2" fmla="*/ 773017 h 773017"/>
              <a:gd name="csX3" fmla="*/ 369 w 330496"/>
              <a:gd name="csY3" fmla="*/ 730684 h 773017"/>
              <a:gd name="csX4" fmla="*/ 17302 w 330496"/>
              <a:gd name="csY4" fmla="*/ 0 h 773017"/>
            </a:gdLst>
            <a:ahLst/>
            <a:cxnLst>
              <a:cxn ang="0">
                <a:pos x="csX0" y="csY0"/>
              </a:cxn>
              <a:cxn ang="0">
                <a:pos x="csX1" y="csY1"/>
              </a:cxn>
              <a:cxn ang="0">
                <a:pos x="csX2" y="csY2"/>
              </a:cxn>
              <a:cxn ang="0">
                <a:pos x="csX3" y="csY3"/>
              </a:cxn>
              <a:cxn ang="0">
                <a:pos x="csX4" y="csY4"/>
              </a:cxn>
            </a:cxnLst>
            <a:rect l="l" t="t" r="r" b="b"/>
            <a:pathLst>
              <a:path w="330496" h="773017">
                <a:moveTo>
                  <a:pt x="17302" y="0"/>
                </a:moveTo>
                <a:lnTo>
                  <a:pt x="330496" y="0"/>
                </a:lnTo>
                <a:lnTo>
                  <a:pt x="330496" y="773017"/>
                </a:lnTo>
                <a:lnTo>
                  <a:pt x="369" y="730684"/>
                </a:lnTo>
                <a:cubicBezTo>
                  <a:pt x="-2453" y="461723"/>
                  <a:pt x="11658" y="243561"/>
                  <a:pt x="17302" y="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Рисунок 12" descr="Изображение выглядит как текст, круг, диаграмма, Графика&#10;&#10;Содержимое, созданное искусственным интеллектом, может быть неверным.">
            <a:extLst>
              <a:ext uri="{FF2B5EF4-FFF2-40B4-BE49-F238E27FC236}">
                <a16:creationId xmlns:a16="http://schemas.microsoft.com/office/drawing/2014/main" id="{C67BDA37-5373-A71C-497F-0EFE1C3F5C67}"/>
              </a:ext>
            </a:extLst>
          </p:cNvPr>
          <p:cNvPicPr>
            <a:picLocks noChangeAspect="1"/>
          </p:cNvPicPr>
          <p:nvPr/>
        </p:nvPicPr>
        <p:blipFill>
          <a:blip r:embed="rId12"/>
          <a:stretch>
            <a:fillRect/>
          </a:stretch>
        </p:blipFill>
        <p:spPr>
          <a:xfrm>
            <a:off x="9854487" y="1811608"/>
            <a:ext cx="2110691" cy="2110691"/>
          </a:xfrm>
          <a:prstGeom prst="rect">
            <a:avLst/>
          </a:prstGeom>
        </p:spPr>
      </p:pic>
      <p:pic>
        <p:nvPicPr>
          <p:cNvPr id="16" name="Рисунок 15" descr="Изображение выглядит как диаграмма, линия, текст&#10;&#10;Содержимое, созданное искусственным интеллектом, может быть неверным.">
            <a:extLst>
              <a:ext uri="{FF2B5EF4-FFF2-40B4-BE49-F238E27FC236}">
                <a16:creationId xmlns:a16="http://schemas.microsoft.com/office/drawing/2014/main" id="{AB3527FE-F620-FA9D-7A6D-B27FDA751151}"/>
              </a:ext>
            </a:extLst>
          </p:cNvPr>
          <p:cNvPicPr>
            <a:picLocks noChangeAspect="1"/>
          </p:cNvPicPr>
          <p:nvPr/>
        </p:nvPicPr>
        <p:blipFill>
          <a:blip r:embed="rId13"/>
          <a:stretch>
            <a:fillRect/>
          </a:stretch>
        </p:blipFill>
        <p:spPr>
          <a:xfrm>
            <a:off x="9848669" y="4294165"/>
            <a:ext cx="2171714" cy="1902388"/>
          </a:xfrm>
          <a:prstGeom prst="rect">
            <a:avLst/>
          </a:prstGeom>
        </p:spPr>
      </p:pic>
      <p:pic>
        <p:nvPicPr>
          <p:cNvPr id="43" name="Рисунок 42" descr="Изображение выглядит как линия, диаграмма&#10;&#10;Содержимое, созданное искусственным интеллектом, может быть неверным.">
            <a:extLst>
              <a:ext uri="{FF2B5EF4-FFF2-40B4-BE49-F238E27FC236}">
                <a16:creationId xmlns:a16="http://schemas.microsoft.com/office/drawing/2014/main" id="{24B5763B-B791-C306-DE1B-21D88604D37F}"/>
              </a:ext>
            </a:extLst>
          </p:cNvPr>
          <p:cNvPicPr>
            <a:picLocks noChangeAspect="1"/>
          </p:cNvPicPr>
          <p:nvPr/>
        </p:nvPicPr>
        <p:blipFill>
          <a:blip r:embed="rId14"/>
          <a:stretch>
            <a:fillRect/>
          </a:stretch>
        </p:blipFill>
        <p:spPr>
          <a:xfrm>
            <a:off x="7595907" y="4600382"/>
            <a:ext cx="2258580" cy="1978483"/>
          </a:xfrm>
          <a:prstGeom prst="rect">
            <a:avLst/>
          </a:prstGeom>
        </p:spPr>
      </p:pic>
      <p:sp>
        <p:nvSpPr>
          <p:cNvPr id="47" name="Прямоугольник: скругленные углы 46">
            <a:extLst>
              <a:ext uri="{FF2B5EF4-FFF2-40B4-BE49-F238E27FC236}">
                <a16:creationId xmlns:a16="http://schemas.microsoft.com/office/drawing/2014/main" id="{70CF3542-858D-633E-CB51-4C13D2D84938}"/>
              </a:ext>
            </a:extLst>
          </p:cNvPr>
          <p:cNvSpPr/>
          <p:nvPr/>
        </p:nvSpPr>
        <p:spPr>
          <a:xfrm>
            <a:off x="5108096" y="4158326"/>
            <a:ext cx="6980447" cy="2603852"/>
          </a:xfrm>
          <a:custGeom>
            <a:avLst/>
            <a:gdLst>
              <a:gd name="csX0" fmla="*/ 0 w 6742395"/>
              <a:gd name="csY0" fmla="*/ 433984 h 2603852"/>
              <a:gd name="csX1" fmla="*/ 433984 w 6742395"/>
              <a:gd name="csY1" fmla="*/ 0 h 2603852"/>
              <a:gd name="csX2" fmla="*/ 6308411 w 6742395"/>
              <a:gd name="csY2" fmla="*/ 0 h 2603852"/>
              <a:gd name="csX3" fmla="*/ 6742395 w 6742395"/>
              <a:gd name="csY3" fmla="*/ 433984 h 2603852"/>
              <a:gd name="csX4" fmla="*/ 6742395 w 6742395"/>
              <a:gd name="csY4" fmla="*/ 2169868 h 2603852"/>
              <a:gd name="csX5" fmla="*/ 6308411 w 6742395"/>
              <a:gd name="csY5" fmla="*/ 2603852 h 2603852"/>
              <a:gd name="csX6" fmla="*/ 433984 w 6742395"/>
              <a:gd name="csY6" fmla="*/ 2603852 h 2603852"/>
              <a:gd name="csX7" fmla="*/ 0 w 6742395"/>
              <a:gd name="csY7" fmla="*/ 2169868 h 2603852"/>
              <a:gd name="csX8" fmla="*/ 0 w 6742395"/>
              <a:gd name="csY8" fmla="*/ 433984 h 2603852"/>
              <a:gd name="csX0" fmla="*/ 0 w 6751920"/>
              <a:gd name="csY0" fmla="*/ 433984 h 2603852"/>
              <a:gd name="csX1" fmla="*/ 433984 w 6751920"/>
              <a:gd name="csY1" fmla="*/ 0 h 2603852"/>
              <a:gd name="csX2" fmla="*/ 6308411 w 6751920"/>
              <a:gd name="csY2" fmla="*/ 0 h 2603852"/>
              <a:gd name="csX3" fmla="*/ 6742395 w 6751920"/>
              <a:gd name="csY3" fmla="*/ 433984 h 2603852"/>
              <a:gd name="csX4" fmla="*/ 6751920 w 6751920"/>
              <a:gd name="csY4" fmla="*/ 2093668 h 2603852"/>
              <a:gd name="csX5" fmla="*/ 6308411 w 6751920"/>
              <a:gd name="csY5" fmla="*/ 2603852 h 2603852"/>
              <a:gd name="csX6" fmla="*/ 433984 w 6751920"/>
              <a:gd name="csY6" fmla="*/ 2603852 h 2603852"/>
              <a:gd name="csX7" fmla="*/ 0 w 6751920"/>
              <a:gd name="csY7" fmla="*/ 2169868 h 2603852"/>
              <a:gd name="csX8" fmla="*/ 0 w 6751920"/>
              <a:gd name="csY8" fmla="*/ 433984 h 2603852"/>
              <a:gd name="csX0" fmla="*/ 0 w 6751920"/>
              <a:gd name="csY0" fmla="*/ 433984 h 2603852"/>
              <a:gd name="csX1" fmla="*/ 433984 w 6751920"/>
              <a:gd name="csY1" fmla="*/ 0 h 2603852"/>
              <a:gd name="csX2" fmla="*/ 6308411 w 6751920"/>
              <a:gd name="csY2" fmla="*/ 0 h 2603852"/>
              <a:gd name="csX3" fmla="*/ 6742395 w 6751920"/>
              <a:gd name="csY3" fmla="*/ 433984 h 2603852"/>
              <a:gd name="csX4" fmla="*/ 6751920 w 6751920"/>
              <a:gd name="csY4" fmla="*/ 2093668 h 2603852"/>
              <a:gd name="csX5" fmla="*/ 6470336 w 6751920"/>
              <a:gd name="csY5" fmla="*/ 2603852 h 2603852"/>
              <a:gd name="csX6" fmla="*/ 433984 w 6751920"/>
              <a:gd name="csY6" fmla="*/ 2603852 h 2603852"/>
              <a:gd name="csX7" fmla="*/ 0 w 6751920"/>
              <a:gd name="csY7" fmla="*/ 2169868 h 2603852"/>
              <a:gd name="csX8" fmla="*/ 0 w 6751920"/>
              <a:gd name="csY8" fmla="*/ 433984 h 2603852"/>
              <a:gd name="csX0" fmla="*/ 0 w 6751920"/>
              <a:gd name="csY0" fmla="*/ 433984 h 2603852"/>
              <a:gd name="csX1" fmla="*/ 433984 w 6751920"/>
              <a:gd name="csY1" fmla="*/ 0 h 2603852"/>
              <a:gd name="csX2" fmla="*/ 6308411 w 6751920"/>
              <a:gd name="csY2" fmla="*/ 0 h 2603852"/>
              <a:gd name="csX3" fmla="*/ 6742395 w 6751920"/>
              <a:gd name="csY3" fmla="*/ 433984 h 2603852"/>
              <a:gd name="csX4" fmla="*/ 6751920 w 6751920"/>
              <a:gd name="csY4" fmla="*/ 2093668 h 2603852"/>
              <a:gd name="csX5" fmla="*/ 6470336 w 6751920"/>
              <a:gd name="csY5" fmla="*/ 2603852 h 2603852"/>
              <a:gd name="csX6" fmla="*/ 433984 w 6751920"/>
              <a:gd name="csY6" fmla="*/ 2603852 h 2603852"/>
              <a:gd name="csX7" fmla="*/ 0 w 6751920"/>
              <a:gd name="csY7" fmla="*/ 2169868 h 2603852"/>
              <a:gd name="csX8" fmla="*/ 0 w 6751920"/>
              <a:gd name="csY8" fmla="*/ 433984 h 2603852"/>
              <a:gd name="csX0" fmla="*/ 0 w 6751920"/>
              <a:gd name="csY0" fmla="*/ 433984 h 2603852"/>
              <a:gd name="csX1" fmla="*/ 433984 w 6751920"/>
              <a:gd name="csY1" fmla="*/ 0 h 2603852"/>
              <a:gd name="csX2" fmla="*/ 6308411 w 6751920"/>
              <a:gd name="csY2" fmla="*/ 0 h 2603852"/>
              <a:gd name="csX3" fmla="*/ 6742395 w 6751920"/>
              <a:gd name="csY3" fmla="*/ 433984 h 2603852"/>
              <a:gd name="csX4" fmla="*/ 6751920 w 6751920"/>
              <a:gd name="csY4" fmla="*/ 2093668 h 2603852"/>
              <a:gd name="csX5" fmla="*/ 6403661 w 6751920"/>
              <a:gd name="csY5" fmla="*/ 2603852 h 2603852"/>
              <a:gd name="csX6" fmla="*/ 433984 w 6751920"/>
              <a:gd name="csY6" fmla="*/ 2603852 h 2603852"/>
              <a:gd name="csX7" fmla="*/ 0 w 6751920"/>
              <a:gd name="csY7" fmla="*/ 2169868 h 2603852"/>
              <a:gd name="csX8" fmla="*/ 0 w 6751920"/>
              <a:gd name="csY8" fmla="*/ 433984 h 2603852"/>
              <a:gd name="csX0" fmla="*/ 0 w 6751920"/>
              <a:gd name="csY0" fmla="*/ 433984 h 2603852"/>
              <a:gd name="csX1" fmla="*/ 433984 w 6751920"/>
              <a:gd name="csY1" fmla="*/ 0 h 2603852"/>
              <a:gd name="csX2" fmla="*/ 6308411 w 6751920"/>
              <a:gd name="csY2" fmla="*/ 0 h 2603852"/>
              <a:gd name="csX3" fmla="*/ 6742395 w 6751920"/>
              <a:gd name="csY3" fmla="*/ 433984 h 2603852"/>
              <a:gd name="csX4" fmla="*/ 6751920 w 6751920"/>
              <a:gd name="csY4" fmla="*/ 2093668 h 2603852"/>
              <a:gd name="csX5" fmla="*/ 6403661 w 6751920"/>
              <a:gd name="csY5" fmla="*/ 2603852 h 2603852"/>
              <a:gd name="csX6" fmla="*/ 433984 w 6751920"/>
              <a:gd name="csY6" fmla="*/ 2603852 h 2603852"/>
              <a:gd name="csX7" fmla="*/ 0 w 6751920"/>
              <a:gd name="csY7" fmla="*/ 2169868 h 2603852"/>
              <a:gd name="csX8" fmla="*/ 0 w 6751920"/>
              <a:gd name="csY8" fmla="*/ 433984 h 2603852"/>
              <a:gd name="csX0" fmla="*/ 0 w 6751920"/>
              <a:gd name="csY0" fmla="*/ 433984 h 2603852"/>
              <a:gd name="csX1" fmla="*/ 433984 w 6751920"/>
              <a:gd name="csY1" fmla="*/ 0 h 2603852"/>
              <a:gd name="csX2" fmla="*/ 6308411 w 6751920"/>
              <a:gd name="csY2" fmla="*/ 0 h 2603852"/>
              <a:gd name="csX3" fmla="*/ 6742395 w 6751920"/>
              <a:gd name="csY3" fmla="*/ 433984 h 2603852"/>
              <a:gd name="csX4" fmla="*/ 6751920 w 6751920"/>
              <a:gd name="csY4" fmla="*/ 2093668 h 2603852"/>
              <a:gd name="csX5" fmla="*/ 6357595 w 6751920"/>
              <a:gd name="csY5" fmla="*/ 2603852 h 2603852"/>
              <a:gd name="csX6" fmla="*/ 433984 w 6751920"/>
              <a:gd name="csY6" fmla="*/ 2603852 h 2603852"/>
              <a:gd name="csX7" fmla="*/ 0 w 6751920"/>
              <a:gd name="csY7" fmla="*/ 2169868 h 2603852"/>
              <a:gd name="csX8" fmla="*/ 0 w 6751920"/>
              <a:gd name="csY8" fmla="*/ 433984 h 2603852"/>
              <a:gd name="csX0" fmla="*/ 0 w 6751920"/>
              <a:gd name="csY0" fmla="*/ 433984 h 2603852"/>
              <a:gd name="csX1" fmla="*/ 433984 w 6751920"/>
              <a:gd name="csY1" fmla="*/ 0 h 2603852"/>
              <a:gd name="csX2" fmla="*/ 6308411 w 6751920"/>
              <a:gd name="csY2" fmla="*/ 0 h 2603852"/>
              <a:gd name="csX3" fmla="*/ 6742395 w 6751920"/>
              <a:gd name="csY3" fmla="*/ 433984 h 2603852"/>
              <a:gd name="csX4" fmla="*/ 6751920 w 6751920"/>
              <a:gd name="csY4" fmla="*/ 2093668 h 2603852"/>
              <a:gd name="csX5" fmla="*/ 6357595 w 6751920"/>
              <a:gd name="csY5" fmla="*/ 2603852 h 2603852"/>
              <a:gd name="csX6" fmla="*/ 433984 w 6751920"/>
              <a:gd name="csY6" fmla="*/ 2603852 h 2603852"/>
              <a:gd name="csX7" fmla="*/ 0 w 6751920"/>
              <a:gd name="csY7" fmla="*/ 2169868 h 2603852"/>
              <a:gd name="csX8" fmla="*/ 0 w 6751920"/>
              <a:gd name="csY8" fmla="*/ 433984 h 260385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751920" h="2603852">
                <a:moveTo>
                  <a:pt x="0" y="433984"/>
                </a:moveTo>
                <a:cubicBezTo>
                  <a:pt x="0" y="194301"/>
                  <a:pt x="194301" y="0"/>
                  <a:pt x="433984" y="0"/>
                </a:cubicBezTo>
                <a:lnTo>
                  <a:pt x="6308411" y="0"/>
                </a:lnTo>
                <a:cubicBezTo>
                  <a:pt x="6548094" y="0"/>
                  <a:pt x="6742395" y="194301"/>
                  <a:pt x="6742395" y="433984"/>
                </a:cubicBezTo>
                <a:cubicBezTo>
                  <a:pt x="6742395" y="1012612"/>
                  <a:pt x="6751920" y="1515040"/>
                  <a:pt x="6751920" y="2093668"/>
                </a:cubicBezTo>
                <a:cubicBezTo>
                  <a:pt x="6751920" y="2333351"/>
                  <a:pt x="6266880" y="1899002"/>
                  <a:pt x="6357595" y="2603852"/>
                </a:cubicBezTo>
                <a:lnTo>
                  <a:pt x="433984" y="2603852"/>
                </a:lnTo>
                <a:cubicBezTo>
                  <a:pt x="194301" y="2603852"/>
                  <a:pt x="0" y="2409551"/>
                  <a:pt x="0" y="2169868"/>
                </a:cubicBezTo>
                <a:lnTo>
                  <a:pt x="0" y="433984"/>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TextBox 51">
            <a:extLst>
              <a:ext uri="{FF2B5EF4-FFF2-40B4-BE49-F238E27FC236}">
                <a16:creationId xmlns:a16="http://schemas.microsoft.com/office/drawing/2014/main" id="{ED0603B2-763F-61C2-24FA-D317DA57C1EC}"/>
              </a:ext>
            </a:extLst>
          </p:cNvPr>
          <p:cNvSpPr txBox="1"/>
          <p:nvPr/>
        </p:nvSpPr>
        <p:spPr>
          <a:xfrm>
            <a:off x="2018268" y="4209620"/>
            <a:ext cx="1033272" cy="368755"/>
          </a:xfrm>
          <a:prstGeom prst="rect">
            <a:avLst/>
          </a:prstGeom>
          <a:noFill/>
        </p:spPr>
        <p:txBody>
          <a:bodyPr wrap="square">
            <a:spAutoFit/>
          </a:bodyPr>
          <a:lstStyle/>
          <a:p>
            <a:pPr algn="ctr">
              <a:lnSpc>
                <a:spcPct val="107000"/>
              </a:lnSpc>
              <a:spcAft>
                <a:spcPts val="800"/>
              </a:spcAft>
              <a:buNone/>
            </a:pPr>
            <a:r>
              <a:rPr lang="uk-UA" sz="1800" b="0" i="1" kern="100" dirty="0">
                <a:effectLst/>
                <a:latin typeface="Times New Roman" panose="02020603050405020304" pitchFamily="18" charset="0"/>
                <a:cs typeface="Times New Roman" panose="02020603050405020304" pitchFamily="18" charset="0"/>
              </a:rPr>
              <a:t>T</a:t>
            </a:r>
            <a:r>
              <a:rPr lang="uk-UA" sz="1800" kern="100" dirty="0">
                <a:effectLst/>
                <a:latin typeface="Times New Roman" panose="02020603050405020304" pitchFamily="18" charset="0"/>
                <a:cs typeface="Times New Roman" panose="02020603050405020304" pitchFamily="18" charset="0"/>
              </a:rPr>
              <a:t>-</a:t>
            </a:r>
            <a:r>
              <a:rPr lang="uk-UA" sz="1800" kern="100" dirty="0" err="1">
                <a:effectLst/>
                <a:latin typeface="Times New Roman" panose="02020603050405020304" pitchFamily="18" charset="0"/>
                <a:cs typeface="Times New Roman" panose="02020603050405020304" pitchFamily="18" charset="0"/>
              </a:rPr>
              <a:t>altered</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8" name="Прямоугольник: скругленные углы 57">
            <a:extLst>
              <a:ext uri="{FF2B5EF4-FFF2-40B4-BE49-F238E27FC236}">
                <a16:creationId xmlns:a16="http://schemas.microsoft.com/office/drawing/2014/main" id="{850D99B7-5D31-BA6D-E0BF-82EC720D6424}"/>
              </a:ext>
            </a:extLst>
          </p:cNvPr>
          <p:cNvSpPr/>
          <p:nvPr/>
        </p:nvSpPr>
        <p:spPr>
          <a:xfrm>
            <a:off x="2067119" y="4237312"/>
            <a:ext cx="954363" cy="33317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40989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34C3A-5100-67DB-41E8-34F12D9B0C9A}"/>
            </a:ext>
          </a:extLst>
        </p:cNvPr>
        <p:cNvGrpSpPr/>
        <p:nvPr/>
      </p:nvGrpSpPr>
      <p:grpSpPr>
        <a:xfrm>
          <a:off x="0" y="0"/>
          <a:ext cx="0" cy="0"/>
          <a:chOff x="0" y="0"/>
          <a:chExt cx="0" cy="0"/>
        </a:xfrm>
      </p:grpSpPr>
      <p:sp>
        <p:nvSpPr>
          <p:cNvPr id="7" name="Прямоугольник: скругленные углы 6">
            <a:extLst>
              <a:ext uri="{FF2B5EF4-FFF2-40B4-BE49-F238E27FC236}">
                <a16:creationId xmlns:a16="http://schemas.microsoft.com/office/drawing/2014/main" id="{C0598AC2-BFCB-1B35-C299-78CFB95DFE50}"/>
              </a:ext>
            </a:extLst>
          </p:cNvPr>
          <p:cNvSpPr/>
          <p:nvPr/>
        </p:nvSpPr>
        <p:spPr>
          <a:xfrm>
            <a:off x="1446584" y="103465"/>
            <a:ext cx="9298832" cy="6420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200" dirty="0">
                <a:solidFill>
                  <a:schemeClr val="bg1"/>
                </a:solidFill>
                <a:latin typeface="Times New Roman" panose="02020603050405020304" pitchFamily="18" charset="0"/>
                <a:cs typeface="Times New Roman" panose="02020603050405020304" pitchFamily="18" charset="0"/>
              </a:rPr>
              <a:t>Результати тестування на експериментальних даних</a:t>
            </a:r>
            <a:endParaRPr lang="ru-RU" sz="36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B8FC6BB-9B9A-E9CF-B4A2-2E7940249844}"/>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26</a:t>
            </a:r>
            <a:endParaRPr lang="ru-RU" sz="2800" dirty="0">
              <a:latin typeface="Times New Roman" panose="02020603050405020304" pitchFamily="18" charset="0"/>
              <a:cs typeface="Times New Roman" panose="02020603050405020304" pitchFamily="18" charset="0"/>
            </a:endParaRPr>
          </a:p>
        </p:txBody>
      </p:sp>
      <p:pic>
        <p:nvPicPr>
          <p:cNvPr id="10" name="Рисунок 9" descr="Изображение выглядит как диаграмма, линия&#10;&#10;Содержимое, созданное искусственным интеллектом, может быть неверным.">
            <a:extLst>
              <a:ext uri="{FF2B5EF4-FFF2-40B4-BE49-F238E27FC236}">
                <a16:creationId xmlns:a16="http://schemas.microsoft.com/office/drawing/2014/main" id="{5986B270-377C-D1D8-CFC0-D4BB52A767EE}"/>
              </a:ext>
            </a:extLst>
          </p:cNvPr>
          <p:cNvPicPr>
            <a:picLocks noChangeAspect="1"/>
          </p:cNvPicPr>
          <p:nvPr/>
        </p:nvPicPr>
        <p:blipFill>
          <a:blip r:embed="rId2"/>
          <a:stretch>
            <a:fillRect/>
          </a:stretch>
        </p:blipFill>
        <p:spPr>
          <a:xfrm>
            <a:off x="145333" y="1082466"/>
            <a:ext cx="2944928" cy="2579711"/>
          </a:xfrm>
          <a:prstGeom prst="rect">
            <a:avLst/>
          </a:prstGeom>
        </p:spPr>
      </p:pic>
      <p:pic>
        <p:nvPicPr>
          <p:cNvPr id="12" name="Рисунок 11" descr="Изображение выглядит как диаграмма, линия, текст, Шрифт&#10;&#10;Содержимое, созданное искусственным интеллектом, может быть неверным.">
            <a:extLst>
              <a:ext uri="{FF2B5EF4-FFF2-40B4-BE49-F238E27FC236}">
                <a16:creationId xmlns:a16="http://schemas.microsoft.com/office/drawing/2014/main" id="{BAFF6879-0C33-82D8-6166-DA25BC412236}"/>
              </a:ext>
            </a:extLst>
          </p:cNvPr>
          <p:cNvPicPr>
            <a:picLocks noChangeAspect="1"/>
          </p:cNvPicPr>
          <p:nvPr/>
        </p:nvPicPr>
        <p:blipFill>
          <a:blip r:embed="rId3"/>
          <a:stretch>
            <a:fillRect/>
          </a:stretch>
        </p:blipFill>
        <p:spPr>
          <a:xfrm>
            <a:off x="145333" y="3999154"/>
            <a:ext cx="2944928" cy="2579711"/>
          </a:xfrm>
          <a:prstGeom prst="rect">
            <a:avLst/>
          </a:prstGeom>
        </p:spPr>
      </p:pic>
      <p:pic>
        <p:nvPicPr>
          <p:cNvPr id="18" name="Рисунок 17" descr="Изображение выглядит как текст, круг, диаграмма, Красочность&#10;&#10;Содержимое, созданное искусственным интеллектом, может быть неверным.">
            <a:extLst>
              <a:ext uri="{FF2B5EF4-FFF2-40B4-BE49-F238E27FC236}">
                <a16:creationId xmlns:a16="http://schemas.microsoft.com/office/drawing/2014/main" id="{D6D8C376-A444-7103-0942-ABCC72AEDD1D}"/>
              </a:ext>
            </a:extLst>
          </p:cNvPr>
          <p:cNvPicPr>
            <a:picLocks noChangeAspect="1"/>
          </p:cNvPicPr>
          <p:nvPr/>
        </p:nvPicPr>
        <p:blipFill>
          <a:blip r:embed="rId4"/>
          <a:stretch>
            <a:fillRect/>
          </a:stretch>
        </p:blipFill>
        <p:spPr>
          <a:xfrm>
            <a:off x="3318881" y="1080619"/>
            <a:ext cx="2591025" cy="2583404"/>
          </a:xfrm>
          <a:prstGeom prst="rect">
            <a:avLst/>
          </a:prstGeom>
        </p:spPr>
      </p:pic>
      <p:pic>
        <p:nvPicPr>
          <p:cNvPr id="20" name="Рисунок 19" descr="Изображение выглядит как текст, круг, диаграмма, Красочность&#10;&#10;Содержимое, созданное искусственным интеллектом, может быть неверным.">
            <a:extLst>
              <a:ext uri="{FF2B5EF4-FFF2-40B4-BE49-F238E27FC236}">
                <a16:creationId xmlns:a16="http://schemas.microsoft.com/office/drawing/2014/main" id="{2D8A7891-0240-EA86-A53D-9552BC02A3C7}"/>
              </a:ext>
            </a:extLst>
          </p:cNvPr>
          <p:cNvPicPr>
            <a:picLocks noChangeAspect="1"/>
          </p:cNvPicPr>
          <p:nvPr/>
        </p:nvPicPr>
        <p:blipFill>
          <a:blip r:embed="rId5"/>
          <a:stretch>
            <a:fillRect/>
          </a:stretch>
        </p:blipFill>
        <p:spPr>
          <a:xfrm>
            <a:off x="3322652" y="3999152"/>
            <a:ext cx="2587254" cy="2579711"/>
          </a:xfrm>
          <a:prstGeom prst="rect">
            <a:avLst/>
          </a:prstGeom>
        </p:spPr>
      </p:pic>
      <p:pic>
        <p:nvPicPr>
          <p:cNvPr id="26" name="Рисунок 25" descr="Изображение выглядит как текст, диаграмма, снимок экрана, дизайн&#10;&#10;Содержимое, созданное искусственным интеллектом, может быть неверным.">
            <a:extLst>
              <a:ext uri="{FF2B5EF4-FFF2-40B4-BE49-F238E27FC236}">
                <a16:creationId xmlns:a16="http://schemas.microsoft.com/office/drawing/2014/main" id="{3BA37D92-B00D-D816-B929-B5C4CB5CF428}"/>
              </a:ext>
            </a:extLst>
          </p:cNvPr>
          <p:cNvPicPr>
            <a:picLocks noChangeAspect="1"/>
          </p:cNvPicPr>
          <p:nvPr/>
        </p:nvPicPr>
        <p:blipFill>
          <a:blip r:embed="rId6"/>
          <a:stretch>
            <a:fillRect/>
          </a:stretch>
        </p:blipFill>
        <p:spPr>
          <a:xfrm>
            <a:off x="6092229" y="860088"/>
            <a:ext cx="5954438" cy="5604178"/>
          </a:xfrm>
          <a:prstGeom prst="rect">
            <a:avLst/>
          </a:prstGeom>
        </p:spPr>
      </p:pic>
    </p:spTree>
    <p:extLst>
      <p:ext uri="{BB962C8B-B14F-4D97-AF65-F5344CB8AC3E}">
        <p14:creationId xmlns:p14="http://schemas.microsoft.com/office/powerpoint/2010/main" val="3763762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скругленные углы 1">
                <a:extLst>
                  <a:ext uri="{FF2B5EF4-FFF2-40B4-BE49-F238E27FC236}">
                    <a16:creationId xmlns:a16="http://schemas.microsoft.com/office/drawing/2014/main" id="{5F4611FA-3261-0602-6E0D-3219C2ADC452}"/>
                  </a:ext>
                </a:extLst>
              </p:cNvPr>
              <p:cNvSpPr/>
              <p:nvPr/>
            </p:nvSpPr>
            <p:spPr>
              <a:xfrm>
                <a:off x="1217781" y="121438"/>
                <a:ext cx="9756437" cy="57895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err="1">
                    <a:latin typeface="Times New Roman" panose="02020603050405020304" pitchFamily="18" charset="0"/>
                    <a:cs typeface="Times New Roman" panose="02020603050405020304" pitchFamily="18" charset="0"/>
                  </a:rPr>
                  <a:t>Використання</a:t>
                </a:r>
                <a:r>
                  <a:rPr lang="ru-RU" sz="3000" dirty="0">
                    <a:latin typeface="Times New Roman" panose="02020603050405020304" pitchFamily="18" charset="0"/>
                    <a:cs typeface="Times New Roman" panose="02020603050405020304" pitchFamily="18" charset="0"/>
                  </a:rPr>
                  <a:t> моделей </a:t>
                </a:r>
                <a:r>
                  <a:rPr lang="ru-RU" sz="3000" dirty="0" err="1">
                    <a:latin typeface="Times New Roman" panose="02020603050405020304" pitchFamily="18" charset="0"/>
                    <a:cs typeface="Times New Roman" panose="02020603050405020304" pitchFamily="18" charset="0"/>
                  </a:rPr>
                  <a:t>комп’ютерного</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зору</a:t>
                </a:r>
                <a:r>
                  <a:rPr lang="ru-RU" sz="3000" dirty="0">
                    <a:latin typeface="Times New Roman" panose="02020603050405020304" pitchFamily="18" charset="0"/>
                    <a:cs typeface="Times New Roman" panose="02020603050405020304" pitchFamily="18" charset="0"/>
                  </a:rPr>
                  <a:t> до </a:t>
                </a:r>
                <a:r>
                  <a:rPr lang="ru-RU" sz="3000" dirty="0" err="1">
                    <a:latin typeface="Times New Roman" panose="02020603050405020304" pitchFamily="18" charset="0"/>
                    <a:cs typeface="Times New Roman" panose="02020603050405020304" pitchFamily="18" charset="0"/>
                  </a:rPr>
                  <a:t>оцінки</a:t>
                </a:r>
                <a:r>
                  <a:rPr lang="ru-RU" sz="3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𝑁</m:t>
                        </m:r>
                      </m:e>
                      <m:sub>
                        <m:r>
                          <m:rPr>
                            <m:sty m:val="p"/>
                          </m:rPr>
                          <a:rPr lang="en-US" sz="3000">
                            <a:latin typeface="Cambria Math" panose="02040503050406030204" pitchFamily="18" charset="0"/>
                            <a:cs typeface="Times New Roman" panose="02020603050405020304" pitchFamily="18" charset="0"/>
                          </a:rPr>
                          <m:t>Fe</m:t>
                        </m:r>
                      </m:sub>
                    </m:sSub>
                  </m:oMath>
                </a14:m>
                <a:endParaRPr lang="uk-UA" sz="3000" i="1" noProof="0" dirty="0">
                  <a:latin typeface="Times New Roman" panose="02020603050405020304" pitchFamily="18" charset="0"/>
                  <a:cs typeface="Times New Roman" panose="02020603050405020304" pitchFamily="18" charset="0"/>
                </a:endParaRPr>
              </a:p>
            </p:txBody>
          </p:sp>
        </mc:Choice>
        <mc:Fallback xmlns="">
          <p:sp>
            <p:nvSpPr>
              <p:cNvPr id="2" name="Прямоугольник: скругленные углы 1">
                <a:extLst>
                  <a:ext uri="{FF2B5EF4-FFF2-40B4-BE49-F238E27FC236}">
                    <a16:creationId xmlns:a16="http://schemas.microsoft.com/office/drawing/2014/main" id="{5F4611FA-3261-0602-6E0D-3219C2ADC452}"/>
                  </a:ext>
                </a:extLst>
              </p:cNvPr>
              <p:cNvSpPr>
                <a:spLocks noRot="1" noChangeAspect="1" noMove="1" noResize="1" noEditPoints="1" noAdjustHandles="1" noChangeArrowheads="1" noChangeShapeType="1" noTextEdit="1"/>
              </p:cNvSpPr>
              <p:nvPr/>
            </p:nvSpPr>
            <p:spPr>
              <a:xfrm>
                <a:off x="1217781" y="121438"/>
                <a:ext cx="9756437" cy="578953"/>
              </a:xfrm>
              <a:prstGeom prst="roundRect">
                <a:avLst/>
              </a:prstGeom>
              <a:blipFill>
                <a:blip r:embed="rId2"/>
                <a:stretch>
                  <a:fillRect l="-811" t="-10309" b="-27835"/>
                </a:stretch>
              </a:blipFill>
            </p:spPr>
            <p:txBody>
              <a:bodyPr/>
              <a:lstStyle/>
              <a:p>
                <a:r>
                  <a:rPr lang="ru-RU">
                    <a:noFill/>
                  </a:rPr>
                  <a:t> </a:t>
                </a:r>
              </a:p>
            </p:txBody>
          </p:sp>
        </mc:Fallback>
      </mc:AlternateContent>
      <p:sp>
        <p:nvSpPr>
          <p:cNvPr id="3" name="TextBox 2">
            <a:extLst>
              <a:ext uri="{FF2B5EF4-FFF2-40B4-BE49-F238E27FC236}">
                <a16:creationId xmlns:a16="http://schemas.microsoft.com/office/drawing/2014/main" id="{2A98BDCB-5717-0A46-794C-C62EC2B7D950}"/>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28</a:t>
            </a:r>
            <a:endParaRPr lang="ru-RU" sz="2800"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0B443E31-04D4-4BCC-A1C4-6389411D7C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1022" y="1309122"/>
            <a:ext cx="5338442" cy="4085069"/>
          </a:xfrm>
          <a:prstGeom prst="rect">
            <a:avLst/>
          </a:prstGeom>
          <a:noFill/>
          <a:ln>
            <a:noFill/>
          </a:ln>
        </p:spPr>
      </p:pic>
      <p:pic>
        <p:nvPicPr>
          <p:cNvPr id="5" name="Рисунок 4">
            <a:extLst>
              <a:ext uri="{FF2B5EF4-FFF2-40B4-BE49-F238E27FC236}">
                <a16:creationId xmlns:a16="http://schemas.microsoft.com/office/drawing/2014/main" id="{90A204AF-0975-BA71-B076-1026B9D0ACFC}"/>
              </a:ext>
            </a:extLst>
          </p:cNvPr>
          <p:cNvPicPr>
            <a:picLocks noChangeAspect="1"/>
          </p:cNvPicPr>
          <p:nvPr/>
        </p:nvPicPr>
        <p:blipFill>
          <a:blip r:embed="rId4"/>
          <a:stretch>
            <a:fillRect/>
          </a:stretch>
        </p:blipFill>
        <p:spPr>
          <a:xfrm>
            <a:off x="561975" y="1087816"/>
            <a:ext cx="5534025" cy="29813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14BED7-77FA-8133-4D18-80C471970044}"/>
                  </a:ext>
                </a:extLst>
              </p:cNvPr>
              <p:cNvSpPr txBox="1"/>
              <p:nvPr/>
            </p:nvSpPr>
            <p:spPr>
              <a:xfrm>
                <a:off x="2633665" y="3426750"/>
                <a:ext cx="16137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solidFill>
                            <a:srgbClr val="7030A0"/>
                          </a:solidFill>
                          <a:latin typeface="Cambria Math" panose="02040503050406030204" pitchFamily="18" charset="0"/>
                        </a:rPr>
                        <m:t>𝐅𝐞𝐁</m:t>
                      </m:r>
                      <m:r>
                        <a:rPr lang="en-US" b="1" i="0" smtClean="0">
                          <a:solidFill>
                            <a:srgbClr val="7030A0"/>
                          </a:solidFill>
                          <a:latin typeface="Cambria Math" panose="02040503050406030204" pitchFamily="18" charset="0"/>
                          <a:ea typeface="Cambria Math" panose="02040503050406030204" pitchFamily="18" charset="0"/>
                        </a:rPr>
                        <m:t>→</m:t>
                      </m:r>
                      <m:sSub>
                        <m:sSubPr>
                          <m:ctrlPr>
                            <a:rPr lang="en-US" b="1" i="1" smtClean="0">
                              <a:solidFill>
                                <a:srgbClr val="7030A0"/>
                              </a:solidFill>
                              <a:latin typeface="Cambria Math" panose="02040503050406030204" pitchFamily="18" charset="0"/>
                              <a:ea typeface="Cambria Math" panose="02040503050406030204" pitchFamily="18" charset="0"/>
                            </a:rPr>
                          </m:ctrlPr>
                        </m:sSubPr>
                        <m:e>
                          <m:r>
                            <a:rPr lang="en-US" b="1" i="0" smtClean="0">
                              <a:solidFill>
                                <a:srgbClr val="7030A0"/>
                              </a:solidFill>
                              <a:latin typeface="Cambria Math" panose="02040503050406030204" pitchFamily="18" charset="0"/>
                              <a:ea typeface="Cambria Math" panose="02040503050406030204" pitchFamily="18" charset="0"/>
                            </a:rPr>
                            <m:t>𝐅𝐞</m:t>
                          </m:r>
                        </m:e>
                        <m:sub>
                          <m:r>
                            <a:rPr lang="en-US" b="1" i="0" smtClean="0">
                              <a:solidFill>
                                <a:srgbClr val="7030A0"/>
                              </a:solidFill>
                              <a:latin typeface="Cambria Math" panose="02040503050406030204" pitchFamily="18" charset="0"/>
                              <a:ea typeface="Cambria Math" panose="02040503050406030204" pitchFamily="18" charset="0"/>
                            </a:rPr>
                            <m:t>𝐢</m:t>
                          </m:r>
                        </m:sub>
                      </m:sSub>
                      <m:r>
                        <a:rPr lang="en-US" b="1" i="0" smtClean="0">
                          <a:solidFill>
                            <a:srgbClr val="7030A0"/>
                          </a:solidFill>
                          <a:latin typeface="Cambria Math" panose="02040503050406030204" pitchFamily="18" charset="0"/>
                          <a:ea typeface="Cambria Math" panose="02040503050406030204" pitchFamily="18" charset="0"/>
                        </a:rPr>
                        <m:t>+</m:t>
                      </m:r>
                      <m:sSub>
                        <m:sSubPr>
                          <m:ctrlPr>
                            <a:rPr lang="en-US" b="1" i="1" smtClean="0">
                              <a:solidFill>
                                <a:srgbClr val="7030A0"/>
                              </a:solidFill>
                              <a:latin typeface="Cambria Math" panose="02040503050406030204" pitchFamily="18" charset="0"/>
                              <a:ea typeface="Cambria Math" panose="02040503050406030204" pitchFamily="18" charset="0"/>
                            </a:rPr>
                          </m:ctrlPr>
                        </m:sSubPr>
                        <m:e>
                          <m:r>
                            <a:rPr lang="en-US" b="1" i="0" smtClean="0">
                              <a:solidFill>
                                <a:srgbClr val="7030A0"/>
                              </a:solidFill>
                              <a:latin typeface="Cambria Math" panose="02040503050406030204" pitchFamily="18" charset="0"/>
                              <a:ea typeface="Cambria Math" panose="02040503050406030204" pitchFamily="18" charset="0"/>
                            </a:rPr>
                            <m:t>𝐁</m:t>
                          </m:r>
                        </m:e>
                        <m:sub>
                          <m:r>
                            <a:rPr lang="en-US" b="1" i="0" smtClean="0">
                              <a:solidFill>
                                <a:srgbClr val="7030A0"/>
                              </a:solidFill>
                              <a:latin typeface="Cambria Math" panose="02040503050406030204" pitchFamily="18" charset="0"/>
                              <a:ea typeface="Cambria Math" panose="02040503050406030204" pitchFamily="18" charset="0"/>
                            </a:rPr>
                            <m:t>𝐬</m:t>
                          </m:r>
                        </m:sub>
                      </m:sSub>
                    </m:oMath>
                  </m:oMathPara>
                </a14:m>
                <a:endParaRPr lang="ru-RU" b="1" dirty="0">
                  <a:solidFill>
                    <a:srgbClr val="7030A0"/>
                  </a:solidFill>
                </a:endParaRPr>
              </a:p>
            </p:txBody>
          </p:sp>
        </mc:Choice>
        <mc:Fallback xmlns="">
          <p:sp>
            <p:nvSpPr>
              <p:cNvPr id="6" name="TextBox 5">
                <a:extLst>
                  <a:ext uri="{FF2B5EF4-FFF2-40B4-BE49-F238E27FC236}">
                    <a16:creationId xmlns:a16="http://schemas.microsoft.com/office/drawing/2014/main" id="{2F14BED7-77FA-8133-4D18-80C471970044}"/>
                  </a:ext>
                </a:extLst>
              </p:cNvPr>
              <p:cNvSpPr txBox="1">
                <a:spLocks noRot="1" noChangeAspect="1" noMove="1" noResize="1" noEditPoints="1" noAdjustHandles="1" noChangeArrowheads="1" noChangeShapeType="1" noTextEdit="1"/>
              </p:cNvSpPr>
              <p:nvPr/>
            </p:nvSpPr>
            <p:spPr>
              <a:xfrm>
                <a:off x="2633665" y="3426750"/>
                <a:ext cx="1613775" cy="276999"/>
              </a:xfrm>
              <a:prstGeom prst="rect">
                <a:avLst/>
              </a:prstGeom>
              <a:blipFill>
                <a:blip r:embed="rId5"/>
                <a:stretch>
                  <a:fillRect l="-3396" r="-377" b="-1521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EDC249-3F1D-B09A-72FE-7652D5C86415}"/>
                  </a:ext>
                </a:extLst>
              </p:cNvPr>
              <p:cNvSpPr txBox="1"/>
              <p:nvPr/>
            </p:nvSpPr>
            <p:spPr>
              <a:xfrm>
                <a:off x="1718275" y="1659373"/>
                <a:ext cx="18307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ea typeface="Cambria Math" panose="02040503050406030204" pitchFamily="18" charset="0"/>
                            </a:rPr>
                          </m:ctrlPr>
                        </m:sSubPr>
                        <m:e>
                          <m:r>
                            <a:rPr lang="en-US" b="1" i="0" smtClean="0">
                              <a:solidFill>
                                <a:srgbClr val="00B050"/>
                              </a:solidFill>
                              <a:latin typeface="Cambria Math" panose="02040503050406030204" pitchFamily="18" charset="0"/>
                              <a:ea typeface="Cambria Math" panose="02040503050406030204" pitchFamily="18" charset="0"/>
                            </a:rPr>
                            <m:t>𝐅𝐞</m:t>
                          </m:r>
                        </m:e>
                        <m:sub>
                          <m:r>
                            <a:rPr lang="en-US" b="1" i="0" smtClean="0">
                              <a:solidFill>
                                <a:srgbClr val="00B050"/>
                              </a:solidFill>
                              <a:latin typeface="Cambria Math" panose="02040503050406030204" pitchFamily="18" charset="0"/>
                              <a:ea typeface="Cambria Math" panose="02040503050406030204" pitchFamily="18" charset="0"/>
                            </a:rPr>
                            <m:t>𝐢</m:t>
                          </m:r>
                        </m:sub>
                      </m:sSub>
                      <m:r>
                        <a:rPr lang="en-US" b="1" i="0" smtClean="0">
                          <a:solidFill>
                            <a:srgbClr val="00B050"/>
                          </a:solidFill>
                          <a:latin typeface="Cambria Math" panose="02040503050406030204" pitchFamily="18" charset="0"/>
                          <a:ea typeface="Cambria Math" panose="02040503050406030204" pitchFamily="18" charset="0"/>
                        </a:rPr>
                        <m:t>+</m:t>
                      </m:r>
                      <m:sSub>
                        <m:sSubPr>
                          <m:ctrlPr>
                            <a:rPr lang="en-US" b="1" i="1" smtClean="0">
                              <a:solidFill>
                                <a:srgbClr val="00B050"/>
                              </a:solidFill>
                              <a:latin typeface="Cambria Math" panose="02040503050406030204" pitchFamily="18" charset="0"/>
                              <a:ea typeface="Cambria Math" panose="02040503050406030204" pitchFamily="18" charset="0"/>
                            </a:rPr>
                          </m:ctrlPr>
                        </m:sSubPr>
                        <m:e>
                          <m:r>
                            <a:rPr lang="en-US" b="1" i="0" smtClean="0">
                              <a:solidFill>
                                <a:srgbClr val="00B050"/>
                              </a:solidFill>
                              <a:latin typeface="Cambria Math" panose="02040503050406030204" pitchFamily="18" charset="0"/>
                              <a:ea typeface="Cambria Math" panose="02040503050406030204" pitchFamily="18" charset="0"/>
                            </a:rPr>
                            <m:t>𝐁</m:t>
                          </m:r>
                        </m:e>
                        <m:sub>
                          <m:r>
                            <a:rPr lang="en-US" b="1" i="0" smtClean="0">
                              <a:solidFill>
                                <a:srgbClr val="00B050"/>
                              </a:solidFill>
                              <a:latin typeface="Cambria Math" panose="02040503050406030204" pitchFamily="18" charset="0"/>
                              <a:ea typeface="Cambria Math" panose="02040503050406030204" pitchFamily="18" charset="0"/>
                            </a:rPr>
                            <m:t>𝐬</m:t>
                          </m:r>
                        </m:sub>
                      </m:sSub>
                      <m:r>
                        <a:rPr lang="en-US" b="1" i="0" smtClean="0">
                          <a:solidFill>
                            <a:srgbClr val="00B050"/>
                          </a:solidFill>
                          <a:latin typeface="Cambria Math" panose="02040503050406030204" pitchFamily="18" charset="0"/>
                          <a:ea typeface="Cambria Math" panose="02040503050406030204" pitchFamily="18" charset="0"/>
                        </a:rPr>
                        <m:t>→</m:t>
                      </m:r>
                      <m:r>
                        <a:rPr lang="en-US" b="1" i="0" smtClean="0">
                          <a:solidFill>
                            <a:srgbClr val="00B050"/>
                          </a:solidFill>
                          <a:latin typeface="Cambria Math" panose="02040503050406030204" pitchFamily="18" charset="0"/>
                          <a:ea typeface="Cambria Math" panose="02040503050406030204" pitchFamily="18" charset="0"/>
                        </a:rPr>
                        <m:t>𝐅𝐞𝐁</m:t>
                      </m:r>
                    </m:oMath>
                  </m:oMathPara>
                </a14:m>
                <a:endParaRPr lang="ru-RU" dirty="0">
                  <a:solidFill>
                    <a:srgbClr val="00B050"/>
                  </a:solidFill>
                </a:endParaRPr>
              </a:p>
            </p:txBody>
          </p:sp>
        </mc:Choice>
        <mc:Fallback xmlns="">
          <p:sp>
            <p:nvSpPr>
              <p:cNvPr id="7" name="TextBox 6">
                <a:extLst>
                  <a:ext uri="{FF2B5EF4-FFF2-40B4-BE49-F238E27FC236}">
                    <a16:creationId xmlns:a16="http://schemas.microsoft.com/office/drawing/2014/main" id="{2CEDC249-3F1D-B09A-72FE-7652D5C86415}"/>
                  </a:ext>
                </a:extLst>
              </p:cNvPr>
              <p:cNvSpPr txBox="1">
                <a:spLocks noRot="1" noChangeAspect="1" noMove="1" noResize="1" noEditPoints="1" noAdjustHandles="1" noChangeArrowheads="1" noChangeShapeType="1" noTextEdit="1"/>
              </p:cNvSpPr>
              <p:nvPr/>
            </p:nvSpPr>
            <p:spPr>
              <a:xfrm>
                <a:off x="1718275" y="1659373"/>
                <a:ext cx="1830779" cy="369332"/>
              </a:xfrm>
              <a:prstGeom prst="rect">
                <a:avLst/>
              </a:prstGeom>
              <a:blipFill>
                <a:blip r:embed="rId6"/>
                <a:stretch>
                  <a:fillRect/>
                </a:stretch>
              </a:blipFill>
            </p:spPr>
            <p:txBody>
              <a:bodyPr/>
              <a:lstStyle/>
              <a:p>
                <a:r>
                  <a:rPr lang="ru-RU">
                    <a:noFill/>
                  </a:rPr>
                  <a:t> </a:t>
                </a:r>
              </a:p>
            </p:txBody>
          </p:sp>
        </mc:Fallback>
      </mc:AlternateContent>
      <p:sp>
        <p:nvSpPr>
          <p:cNvPr id="8" name="TextBox 7">
            <a:extLst>
              <a:ext uri="{FF2B5EF4-FFF2-40B4-BE49-F238E27FC236}">
                <a16:creationId xmlns:a16="http://schemas.microsoft.com/office/drawing/2014/main" id="{14C75BA8-7AB0-DE6A-C155-3454B39A44C4}"/>
              </a:ext>
            </a:extLst>
          </p:cNvPr>
          <p:cNvSpPr txBox="1"/>
          <p:nvPr/>
        </p:nvSpPr>
        <p:spPr>
          <a:xfrm rot="16200000">
            <a:off x="-1355417" y="2501851"/>
            <a:ext cx="3326660" cy="400110"/>
          </a:xfrm>
          <a:prstGeom prst="rect">
            <a:avLst/>
          </a:prstGeom>
          <a:noFill/>
        </p:spPr>
        <p:txBody>
          <a:bodyPr wrap="square" rtlCol="0">
            <a:spAutoFit/>
          </a:bodyPr>
          <a:lstStyle/>
          <a:p>
            <a:r>
              <a:rPr lang="uk-UA" sz="2000" dirty="0">
                <a:latin typeface="Times New Roman" panose="02020603050405020304" pitchFamily="18" charset="0"/>
                <a:cs typeface="Times New Roman" panose="02020603050405020304" pitchFamily="18" charset="0"/>
              </a:rPr>
              <a:t>Струм короткого замикання</a:t>
            </a:r>
            <a:endParaRPr lang="ru-RU" sz="2000" dirty="0">
              <a:latin typeface="Times New Roman" panose="02020603050405020304" pitchFamily="18" charset="0"/>
              <a:cs typeface="Times New Roman" panose="02020603050405020304" pitchFamily="18" charset="0"/>
            </a:endParaRPr>
          </a:p>
        </p:txBody>
      </p:sp>
      <p:cxnSp>
        <p:nvCxnSpPr>
          <p:cNvPr id="9" name="Прямая со стрелкой 8">
            <a:extLst>
              <a:ext uri="{FF2B5EF4-FFF2-40B4-BE49-F238E27FC236}">
                <a16:creationId xmlns:a16="http://schemas.microsoft.com/office/drawing/2014/main" id="{0A11FD41-C86D-A5DA-C83D-68823191A591}"/>
              </a:ext>
            </a:extLst>
          </p:cNvPr>
          <p:cNvCxnSpPr>
            <a:cxnSpLocks/>
          </p:cNvCxnSpPr>
          <p:nvPr/>
        </p:nvCxnSpPr>
        <p:spPr>
          <a:xfrm>
            <a:off x="595051" y="4020328"/>
            <a:ext cx="57091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3BFDCB-AF54-AF73-CE21-63EAC7371E00}"/>
              </a:ext>
            </a:extLst>
          </p:cNvPr>
          <p:cNvSpPr txBox="1"/>
          <p:nvPr/>
        </p:nvSpPr>
        <p:spPr>
          <a:xfrm>
            <a:off x="5435068" y="3595961"/>
            <a:ext cx="731964" cy="400110"/>
          </a:xfrm>
          <a:prstGeom prst="rect">
            <a:avLst/>
          </a:prstGeom>
          <a:noFill/>
        </p:spPr>
        <p:txBody>
          <a:bodyPr wrap="square" rtlCol="0">
            <a:spAutoFit/>
          </a:bodyPr>
          <a:lstStyle/>
          <a:p>
            <a:r>
              <a:rPr lang="uk-UA" sz="2000" dirty="0">
                <a:latin typeface="Times New Roman" panose="02020603050405020304" pitchFamily="18" charset="0"/>
                <a:cs typeface="Times New Roman" panose="02020603050405020304" pitchFamily="18" charset="0"/>
              </a:rPr>
              <a:t>час</a:t>
            </a:r>
            <a:endParaRPr lang="ru-RU" sz="2400" dirty="0">
              <a:latin typeface="Times New Roman" panose="02020603050405020304" pitchFamily="18" charset="0"/>
              <a:cs typeface="Times New Roman" panose="02020603050405020304" pitchFamily="18" charset="0"/>
            </a:endParaRPr>
          </a:p>
        </p:txBody>
      </p:sp>
      <p:cxnSp>
        <p:nvCxnSpPr>
          <p:cNvPr id="11" name="Прямая со стрелкой 10">
            <a:extLst>
              <a:ext uri="{FF2B5EF4-FFF2-40B4-BE49-F238E27FC236}">
                <a16:creationId xmlns:a16="http://schemas.microsoft.com/office/drawing/2014/main" id="{6EA38B45-1E26-4C10-5C82-75D5277B5123}"/>
              </a:ext>
            </a:extLst>
          </p:cNvPr>
          <p:cNvCxnSpPr>
            <a:cxnSpLocks/>
          </p:cNvCxnSpPr>
          <p:nvPr/>
        </p:nvCxnSpPr>
        <p:spPr>
          <a:xfrm flipV="1">
            <a:off x="613159" y="1383484"/>
            <a:ext cx="0" cy="263684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D0B2FD-209D-31FD-BFBD-6C3A53BDE348}"/>
                  </a:ext>
                </a:extLst>
              </p:cNvPr>
              <p:cNvSpPr txBox="1"/>
              <p:nvPr/>
            </p:nvSpPr>
            <p:spPr>
              <a:xfrm>
                <a:off x="6681022" y="5449578"/>
                <a:ext cx="5510978" cy="935769"/>
              </a:xfrm>
              <a:prstGeom prst="rect">
                <a:avLst/>
              </a:prstGeom>
              <a:noFill/>
            </p:spPr>
            <p:txBody>
              <a:bodyPr wrap="square">
                <a:spAutoFit/>
              </a:bodyPr>
              <a:lstStyle/>
              <a:p>
                <a:pPr algn="ctr"/>
                <a:r>
                  <a:rPr lang="uk-UA" sz="1800" dirty="0">
                    <a:effectLst/>
                    <a:latin typeface="Times New Roman" panose="02020603050405020304" pitchFamily="18" charset="0"/>
                    <a:ea typeface="Calibri" panose="020F0502020204030204" pitchFamily="34" charset="0"/>
                  </a:rPr>
                  <a:t>Змодельовані залежності </a:t>
                </a:r>
                <a14:m>
                  <m:oMath xmlns:m="http://schemas.openxmlformats.org/officeDocument/2006/math">
                    <m:sSub>
                      <m:sSubPr>
                        <m:ctrlPr>
                          <a:rPr lang="uk-UA" sz="1800" i="1" smtClean="0">
                            <a:effectLst/>
                            <a:latin typeface="Cambria Math" panose="02040503050406030204" pitchFamily="18" charset="0"/>
                          </a:rPr>
                        </m:ctrlPr>
                      </m:sSubPr>
                      <m:e>
                        <m:r>
                          <a:rPr lang="en-US" sz="1800" b="0" i="1" smtClean="0">
                            <a:effectLst/>
                            <a:latin typeface="Cambria Math" panose="02040503050406030204" pitchFamily="18" charset="0"/>
                          </a:rPr>
                          <m:t>𝐼</m:t>
                        </m:r>
                      </m:e>
                      <m:sub>
                        <m:r>
                          <a:rPr lang="en-US" sz="1800" b="0" i="1" smtClean="0">
                            <a:effectLst/>
                            <a:latin typeface="Cambria Math" panose="02040503050406030204" pitchFamily="18" charset="0"/>
                          </a:rPr>
                          <m:t>𝑠𝑐</m:t>
                        </m:r>
                      </m:sub>
                    </m:sSub>
                  </m:oMath>
                </a14:m>
                <a:r>
                  <a:rPr lang="en-US" sz="1800" dirty="0">
                    <a:effectLst/>
                    <a:latin typeface="Times New Roman" panose="02020603050405020304" pitchFamily="18" charset="0"/>
                    <a:ea typeface="Calibri" panose="020F0502020204030204" pitchFamily="34" charset="0"/>
                  </a:rPr>
                  <a:t>(t)</a:t>
                </a:r>
                <a:r>
                  <a:rPr lang="uk-UA" sz="1800" dirty="0">
                    <a:effectLst/>
                    <a:latin typeface="Times New Roman" panose="02020603050405020304" pitchFamily="18" charset="0"/>
                    <a:ea typeface="Calibri" panose="020F0502020204030204" pitchFamily="34" charset="0"/>
                  </a:rPr>
                  <a:t> (а) та відповідні вейвлет-спектрограми для концентрацій заліза </a:t>
                </a:r>
                <a14:m>
                  <m:oMath xmlns:m="http://schemas.openxmlformats.org/officeDocument/2006/math">
                    <m:sSup>
                      <m:sSupPr>
                        <m:ctrlPr>
                          <a:rPr lang="ru-RU" i="1">
                            <a:effectLst/>
                            <a:latin typeface="Cambria Math" panose="02040503050406030204" pitchFamily="18" charset="0"/>
                            <a:cs typeface="Times New Roman" panose="02020603050405020304" pitchFamily="18" charset="0"/>
                          </a:rPr>
                        </m:ctrlPr>
                      </m:sSupPr>
                      <m:e>
                        <m:r>
                          <a:rPr lang="uk-UA" sz="1800" i="1">
                            <a:effectLst/>
                            <a:latin typeface="Cambria Math" panose="02040503050406030204" pitchFamily="18" charset="0"/>
                            <a:ea typeface="Calibri" panose="020F0502020204030204" pitchFamily="34" charset="0"/>
                          </a:rPr>
                          <m:t>10</m:t>
                        </m:r>
                      </m:e>
                      <m:sup>
                        <m:r>
                          <a:rPr lang="uk-UA" sz="1800" i="1">
                            <a:effectLst/>
                            <a:latin typeface="Cambria Math" panose="02040503050406030204" pitchFamily="18" charset="0"/>
                            <a:ea typeface="Calibri" panose="020F0502020204030204" pitchFamily="34" charset="0"/>
                          </a:rPr>
                          <m:t>10</m:t>
                        </m:r>
                      </m:sup>
                    </m:sSup>
                    <m:sSup>
                      <m:sSupPr>
                        <m:ctrlPr>
                          <a:rPr lang="ru-RU" i="1">
                            <a:effectLst/>
                            <a:latin typeface="Cambria Math" panose="02040503050406030204" pitchFamily="18" charset="0"/>
                            <a:cs typeface="Times New Roman" panose="02020603050405020304" pitchFamily="18" charset="0"/>
                          </a:rPr>
                        </m:ctrlPr>
                      </m:sSupPr>
                      <m:e>
                        <m:r>
                          <a:rPr lang="uk-UA" sz="1800" i="1">
                            <a:effectLst/>
                            <a:latin typeface="Cambria Math" panose="02040503050406030204" pitchFamily="18" charset="0"/>
                            <a:ea typeface="Calibri" panose="020F0502020204030204" pitchFamily="34" charset="0"/>
                          </a:rPr>
                          <m:t> см</m:t>
                        </m:r>
                      </m:e>
                      <m:sup>
                        <m:r>
                          <a:rPr lang="uk-UA" sz="1800" i="1">
                            <a:effectLst/>
                            <a:latin typeface="Cambria Math" panose="02040503050406030204" pitchFamily="18" charset="0"/>
                            <a:ea typeface="Calibri" panose="020F0502020204030204" pitchFamily="34" charset="0"/>
                          </a:rPr>
                          <m:t>−3</m:t>
                        </m:r>
                      </m:sup>
                    </m:sSup>
                    <m:r>
                      <a:rPr lang="uk-UA"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uk-UA" sz="1800" dirty="0">
                    <a:effectLst/>
                    <a:latin typeface="Times New Roman" panose="02020603050405020304" pitchFamily="18" charset="0"/>
                    <a:ea typeface="Calibri" panose="020F0502020204030204" pitchFamily="34" charset="0"/>
                  </a:rPr>
                  <a:t>(б) та </a:t>
                </a:r>
                <a14:m>
                  <m:oMath xmlns:m="http://schemas.openxmlformats.org/officeDocument/2006/math">
                    <m:sSup>
                      <m:sSupPr>
                        <m:ctrlPr>
                          <a:rPr lang="ru-RU" i="1">
                            <a:effectLst/>
                            <a:latin typeface="Cambria Math" panose="02040503050406030204" pitchFamily="18" charset="0"/>
                            <a:cs typeface="Times New Roman" panose="02020603050405020304" pitchFamily="18" charset="0"/>
                          </a:rPr>
                        </m:ctrlPr>
                      </m:sSupPr>
                      <m:e>
                        <m:r>
                          <a:rPr lang="uk-UA" sz="1800" i="1">
                            <a:effectLst/>
                            <a:latin typeface="Cambria Math" panose="02040503050406030204" pitchFamily="18" charset="0"/>
                            <a:ea typeface="Calibri" panose="020F0502020204030204" pitchFamily="34" charset="0"/>
                          </a:rPr>
                          <m:t>10</m:t>
                        </m:r>
                      </m:e>
                      <m:sup>
                        <m:r>
                          <a:rPr lang="uk-UA" sz="1800" i="1">
                            <a:effectLst/>
                            <a:latin typeface="Cambria Math" panose="02040503050406030204" pitchFamily="18" charset="0"/>
                            <a:ea typeface="Calibri" panose="020F0502020204030204" pitchFamily="34" charset="0"/>
                          </a:rPr>
                          <m:t>14</m:t>
                        </m:r>
                      </m:sup>
                    </m:sSup>
                    <m:sSup>
                      <m:sSupPr>
                        <m:ctrlPr>
                          <a:rPr lang="ru-RU" i="1">
                            <a:effectLst/>
                            <a:latin typeface="Cambria Math" panose="02040503050406030204" pitchFamily="18" charset="0"/>
                            <a:cs typeface="Times New Roman" panose="02020603050405020304" pitchFamily="18" charset="0"/>
                          </a:rPr>
                        </m:ctrlPr>
                      </m:sSupPr>
                      <m:e>
                        <m:r>
                          <a:rPr lang="uk-UA" sz="1800" i="1">
                            <a:effectLst/>
                            <a:latin typeface="Cambria Math" panose="02040503050406030204" pitchFamily="18" charset="0"/>
                            <a:ea typeface="Calibri" panose="020F0502020204030204" pitchFamily="34" charset="0"/>
                          </a:rPr>
                          <m:t> см</m:t>
                        </m:r>
                      </m:e>
                      <m:sup>
                        <m:r>
                          <a:rPr lang="uk-UA" sz="1800" i="1">
                            <a:effectLst/>
                            <a:latin typeface="Cambria Math" panose="02040503050406030204" pitchFamily="18" charset="0"/>
                            <a:ea typeface="Calibri" panose="020F0502020204030204" pitchFamily="34" charset="0"/>
                          </a:rPr>
                          <m:t>−3</m:t>
                        </m:r>
                      </m:sup>
                    </m:sSup>
                    <m:r>
                      <a:rPr lang="uk-UA"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uk-UA" sz="1800" dirty="0">
                    <a:effectLst/>
                    <a:latin typeface="Times New Roman" panose="02020603050405020304" pitchFamily="18" charset="0"/>
                    <a:ea typeface="Calibri" panose="020F0502020204030204" pitchFamily="34" charset="0"/>
                  </a:rPr>
                  <a:t>(в)</a:t>
                </a:r>
                <a:endParaRPr lang="ru-RU" dirty="0"/>
              </a:p>
            </p:txBody>
          </p:sp>
        </mc:Choice>
        <mc:Fallback xmlns="">
          <p:sp>
            <p:nvSpPr>
              <p:cNvPr id="13" name="TextBox 12">
                <a:extLst>
                  <a:ext uri="{FF2B5EF4-FFF2-40B4-BE49-F238E27FC236}">
                    <a16:creationId xmlns:a16="http://schemas.microsoft.com/office/drawing/2014/main" id="{60D0B2FD-209D-31FD-BFBD-6C3A53BDE348}"/>
                  </a:ext>
                </a:extLst>
              </p:cNvPr>
              <p:cNvSpPr txBox="1">
                <a:spLocks noRot="1" noChangeAspect="1" noMove="1" noResize="1" noEditPoints="1" noAdjustHandles="1" noChangeArrowheads="1" noChangeShapeType="1" noTextEdit="1"/>
              </p:cNvSpPr>
              <p:nvPr/>
            </p:nvSpPr>
            <p:spPr>
              <a:xfrm>
                <a:off x="6681022" y="5449578"/>
                <a:ext cx="5510978" cy="935769"/>
              </a:xfrm>
              <a:prstGeom prst="rect">
                <a:avLst/>
              </a:prstGeom>
              <a:blipFill>
                <a:blip r:embed="rId7"/>
                <a:stretch>
                  <a:fillRect t="-3922" b="-8497"/>
                </a:stretch>
              </a:blipFill>
            </p:spPr>
            <p:txBody>
              <a:bodyPr/>
              <a:lstStyle/>
              <a:p>
                <a:r>
                  <a:rPr lang="ru-RU">
                    <a:noFill/>
                  </a:rPr>
                  <a:t> </a:t>
                </a:r>
              </a:p>
            </p:txBody>
          </p:sp>
        </mc:Fallback>
      </mc:AlternateContent>
      <p:pic>
        <p:nvPicPr>
          <p:cNvPr id="14" name="Рисунок 13">
            <a:extLst>
              <a:ext uri="{FF2B5EF4-FFF2-40B4-BE49-F238E27FC236}">
                <a16:creationId xmlns:a16="http://schemas.microsoft.com/office/drawing/2014/main" id="{3B8A290A-3B9E-DAAE-2A8C-72488A6D17E0}"/>
              </a:ext>
            </a:extLst>
          </p:cNvPr>
          <p:cNvPicPr>
            <a:picLocks noChangeAspect="1"/>
          </p:cNvPicPr>
          <p:nvPr/>
        </p:nvPicPr>
        <p:blipFill>
          <a:blip r:embed="rId8"/>
          <a:stretch>
            <a:fillRect/>
          </a:stretch>
        </p:blipFill>
        <p:spPr>
          <a:xfrm>
            <a:off x="3328987" y="4262961"/>
            <a:ext cx="2605633" cy="2171361"/>
          </a:xfrm>
          <a:prstGeom prst="rect">
            <a:avLst/>
          </a:prstGeom>
        </p:spPr>
      </p:pic>
      <p:sp>
        <p:nvSpPr>
          <p:cNvPr id="16" name="Стрелка: изогнутая 15">
            <a:extLst>
              <a:ext uri="{FF2B5EF4-FFF2-40B4-BE49-F238E27FC236}">
                <a16:creationId xmlns:a16="http://schemas.microsoft.com/office/drawing/2014/main" id="{B9594187-430F-7E57-CC9C-9FA949EBC261}"/>
              </a:ext>
            </a:extLst>
          </p:cNvPr>
          <p:cNvSpPr/>
          <p:nvPr/>
        </p:nvSpPr>
        <p:spPr>
          <a:xfrm rot="10800000" flipH="1">
            <a:off x="767266" y="4160538"/>
            <a:ext cx="730794" cy="128904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7" name="Стрелка: вверх 16">
            <a:extLst>
              <a:ext uri="{FF2B5EF4-FFF2-40B4-BE49-F238E27FC236}">
                <a16:creationId xmlns:a16="http://schemas.microsoft.com/office/drawing/2014/main" id="{C4E862B6-F030-7FD7-51D6-C49BCD34B153}"/>
              </a:ext>
            </a:extLst>
          </p:cNvPr>
          <p:cNvSpPr/>
          <p:nvPr/>
        </p:nvSpPr>
        <p:spPr>
          <a:xfrm rot="3248101">
            <a:off x="6155497" y="4740136"/>
            <a:ext cx="311938" cy="51297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TextBox 17">
            <a:extLst>
              <a:ext uri="{FF2B5EF4-FFF2-40B4-BE49-F238E27FC236}">
                <a16:creationId xmlns:a16="http://schemas.microsoft.com/office/drawing/2014/main" id="{1A444D76-D729-D782-43A5-051A58158F19}"/>
              </a:ext>
            </a:extLst>
          </p:cNvPr>
          <p:cNvSpPr txBox="1"/>
          <p:nvPr/>
        </p:nvSpPr>
        <p:spPr>
          <a:xfrm>
            <a:off x="1473960" y="4534624"/>
            <a:ext cx="1882940" cy="1477328"/>
          </a:xfrm>
          <a:prstGeom prst="rect">
            <a:avLst/>
          </a:prstGeom>
          <a:noFill/>
        </p:spPr>
        <p:txBody>
          <a:bodyPr wrap="square" rtlCol="0">
            <a:spAutoFit/>
          </a:bodyPr>
          <a:lstStyle/>
          <a:p>
            <a:pPr algn="ctr"/>
            <a:r>
              <a:rPr lang="uk-UA" dirty="0"/>
              <a:t>неперервне вейвлет перетворення</a:t>
            </a:r>
          </a:p>
          <a:p>
            <a:pPr algn="ctr"/>
            <a:r>
              <a:rPr lang="uk-UA" dirty="0"/>
              <a:t>З використанням вейвлета </a:t>
            </a:r>
            <a:r>
              <a:rPr lang="uk-UA" dirty="0" err="1"/>
              <a:t>Морле</a:t>
            </a:r>
            <a:r>
              <a:rPr lang="uk-UA" dirty="0"/>
              <a:t> </a:t>
            </a:r>
            <a:endParaRPr lang="ru-RU" dirty="0"/>
          </a:p>
        </p:txBody>
      </p:sp>
      <p:sp>
        <p:nvSpPr>
          <p:cNvPr id="19" name="Прямоугольник: скругленные углы 18">
            <a:extLst>
              <a:ext uri="{FF2B5EF4-FFF2-40B4-BE49-F238E27FC236}">
                <a16:creationId xmlns:a16="http://schemas.microsoft.com/office/drawing/2014/main" id="{7E8E308B-4D9A-D7E0-B248-0B11C3E02187}"/>
              </a:ext>
            </a:extLst>
          </p:cNvPr>
          <p:cNvSpPr/>
          <p:nvPr/>
        </p:nvSpPr>
        <p:spPr>
          <a:xfrm>
            <a:off x="6610701" y="1087816"/>
            <a:ext cx="5408763" cy="534650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27209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22DCD24-6B77-CFC0-5297-086273AA1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38" y="610328"/>
            <a:ext cx="10892444" cy="6126234"/>
          </a:xfrm>
          <a:prstGeom prst="rect">
            <a:avLst/>
          </a:prstGeom>
        </p:spPr>
      </p:pic>
      <mc:AlternateContent xmlns:mc="http://schemas.openxmlformats.org/markup-compatibility/2006" xmlns:a14="http://schemas.microsoft.com/office/drawing/2010/main">
        <mc:Choice Requires="a14">
          <p:sp>
            <p:nvSpPr>
              <p:cNvPr id="2" name="Прямоугольник: скругленные углы 1">
                <a:extLst>
                  <a:ext uri="{FF2B5EF4-FFF2-40B4-BE49-F238E27FC236}">
                    <a16:creationId xmlns:a16="http://schemas.microsoft.com/office/drawing/2014/main" id="{C7277352-CA41-12CD-29A4-1D3885569AE9}"/>
                  </a:ext>
                </a:extLst>
              </p:cNvPr>
              <p:cNvSpPr/>
              <p:nvPr/>
            </p:nvSpPr>
            <p:spPr>
              <a:xfrm>
                <a:off x="1217781" y="90476"/>
                <a:ext cx="9756437" cy="57895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err="1">
                    <a:latin typeface="Times New Roman" panose="02020603050405020304" pitchFamily="18" charset="0"/>
                    <a:cs typeface="Times New Roman" panose="02020603050405020304" pitchFamily="18" charset="0"/>
                  </a:rPr>
                  <a:t>Використання</a:t>
                </a:r>
                <a:r>
                  <a:rPr lang="ru-RU" sz="3000" dirty="0">
                    <a:latin typeface="Times New Roman" panose="02020603050405020304" pitchFamily="18" charset="0"/>
                    <a:cs typeface="Times New Roman" panose="02020603050405020304" pitchFamily="18" charset="0"/>
                  </a:rPr>
                  <a:t> моделей </a:t>
                </a:r>
                <a:r>
                  <a:rPr lang="ru-RU" sz="3000" dirty="0" err="1">
                    <a:latin typeface="Times New Roman" panose="02020603050405020304" pitchFamily="18" charset="0"/>
                    <a:cs typeface="Times New Roman" panose="02020603050405020304" pitchFamily="18" charset="0"/>
                  </a:rPr>
                  <a:t>комп’ютерного</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зору</a:t>
                </a:r>
                <a:r>
                  <a:rPr lang="ru-RU" sz="3000" dirty="0">
                    <a:latin typeface="Times New Roman" panose="02020603050405020304" pitchFamily="18" charset="0"/>
                    <a:cs typeface="Times New Roman" panose="02020603050405020304" pitchFamily="18" charset="0"/>
                  </a:rPr>
                  <a:t> до </a:t>
                </a:r>
                <a:r>
                  <a:rPr lang="ru-RU" sz="3000" dirty="0" err="1">
                    <a:latin typeface="Times New Roman" panose="02020603050405020304" pitchFamily="18" charset="0"/>
                    <a:cs typeface="Times New Roman" panose="02020603050405020304" pitchFamily="18" charset="0"/>
                  </a:rPr>
                  <a:t>оцінки</a:t>
                </a:r>
                <a:r>
                  <a:rPr lang="ru-RU" sz="3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𝑁</m:t>
                        </m:r>
                      </m:e>
                      <m:sub>
                        <m:r>
                          <m:rPr>
                            <m:sty m:val="p"/>
                          </m:rPr>
                          <a:rPr lang="en-US" sz="3000">
                            <a:latin typeface="Cambria Math" panose="02040503050406030204" pitchFamily="18" charset="0"/>
                            <a:cs typeface="Times New Roman" panose="02020603050405020304" pitchFamily="18" charset="0"/>
                          </a:rPr>
                          <m:t>Fe</m:t>
                        </m:r>
                      </m:sub>
                    </m:sSub>
                  </m:oMath>
                </a14:m>
                <a:endParaRPr lang="uk-UA" sz="3000" i="1" noProof="0" dirty="0">
                  <a:latin typeface="Times New Roman" panose="02020603050405020304" pitchFamily="18" charset="0"/>
                  <a:cs typeface="Times New Roman" panose="02020603050405020304" pitchFamily="18" charset="0"/>
                </a:endParaRPr>
              </a:p>
            </p:txBody>
          </p:sp>
        </mc:Choice>
        <mc:Fallback xmlns="">
          <p:sp>
            <p:nvSpPr>
              <p:cNvPr id="2" name="Прямоугольник: скругленные углы 1">
                <a:extLst>
                  <a:ext uri="{FF2B5EF4-FFF2-40B4-BE49-F238E27FC236}">
                    <a16:creationId xmlns:a16="http://schemas.microsoft.com/office/drawing/2014/main" id="{C7277352-CA41-12CD-29A4-1D3885569AE9}"/>
                  </a:ext>
                </a:extLst>
              </p:cNvPr>
              <p:cNvSpPr>
                <a:spLocks noRot="1" noChangeAspect="1" noMove="1" noResize="1" noEditPoints="1" noAdjustHandles="1" noChangeArrowheads="1" noChangeShapeType="1" noTextEdit="1"/>
              </p:cNvSpPr>
              <p:nvPr/>
            </p:nvSpPr>
            <p:spPr>
              <a:xfrm>
                <a:off x="1217781" y="90476"/>
                <a:ext cx="9756437" cy="578953"/>
              </a:xfrm>
              <a:prstGeom prst="roundRect">
                <a:avLst/>
              </a:prstGeom>
              <a:blipFill>
                <a:blip r:embed="rId3"/>
                <a:stretch>
                  <a:fillRect l="-811" t="-10309" b="-27835"/>
                </a:stretch>
              </a:blipFill>
            </p:spPr>
            <p:txBody>
              <a:bodyPr/>
              <a:lstStyle/>
              <a:p>
                <a:r>
                  <a:rPr lang="ru-RU">
                    <a:noFill/>
                  </a:rPr>
                  <a:t> </a:t>
                </a:r>
              </a:p>
            </p:txBody>
          </p:sp>
        </mc:Fallback>
      </mc:AlternateContent>
      <p:sp>
        <p:nvSpPr>
          <p:cNvPr id="5" name="TextBox 4">
            <a:extLst>
              <a:ext uri="{FF2B5EF4-FFF2-40B4-BE49-F238E27FC236}">
                <a16:creationId xmlns:a16="http://schemas.microsoft.com/office/drawing/2014/main" id="{3A84AD3F-34E1-5DF6-D08B-79F5CFC48160}"/>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27</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7172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3043B5-6D7C-6D8F-B4F2-19B8C212DCE6}"/>
              </a:ext>
            </a:extLst>
          </p:cNvPr>
          <p:cNvSpPr txBox="1"/>
          <p:nvPr/>
        </p:nvSpPr>
        <p:spPr>
          <a:xfrm>
            <a:off x="11607444" y="6334780"/>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29</a:t>
            </a:r>
            <a:endParaRPr lang="ru-RU" sz="2800" dirty="0">
              <a:latin typeface="Times New Roman" panose="02020603050405020304" pitchFamily="18" charset="0"/>
              <a:cs typeface="Times New Roman" panose="02020603050405020304" pitchFamily="18" charset="0"/>
            </a:endParaRPr>
          </a:p>
        </p:txBody>
      </p:sp>
      <p:graphicFrame>
        <p:nvGraphicFramePr>
          <p:cNvPr id="7" name="Таблица 6">
            <a:extLst>
              <a:ext uri="{FF2B5EF4-FFF2-40B4-BE49-F238E27FC236}">
                <a16:creationId xmlns:a16="http://schemas.microsoft.com/office/drawing/2014/main" id="{D23E27A7-ADC8-E7C7-7452-9C142AD01682}"/>
              </a:ext>
            </a:extLst>
          </p:cNvPr>
          <p:cNvGraphicFramePr>
            <a:graphicFrameLocks noGrp="1"/>
          </p:cNvGraphicFramePr>
          <p:nvPr>
            <p:extLst>
              <p:ext uri="{D42A27DB-BD31-4B8C-83A1-F6EECF244321}">
                <p14:modId xmlns:p14="http://schemas.microsoft.com/office/powerpoint/2010/main" val="3251416011"/>
              </p:ext>
            </p:extLst>
          </p:nvPr>
        </p:nvGraphicFramePr>
        <p:xfrm>
          <a:off x="146049" y="294340"/>
          <a:ext cx="5949951" cy="5465636"/>
        </p:xfrm>
        <a:graphic>
          <a:graphicData uri="http://schemas.openxmlformats.org/drawingml/2006/table">
            <a:tbl>
              <a:tblPr firstRow="1" bandRow="1">
                <a:tableStyleId>{5C22544A-7EE6-4342-B048-85BDC9FD1C3A}</a:tableStyleId>
              </a:tblPr>
              <a:tblGrid>
                <a:gridCol w="1307536">
                  <a:extLst>
                    <a:ext uri="{9D8B030D-6E8A-4147-A177-3AD203B41FA5}">
                      <a16:colId xmlns:a16="http://schemas.microsoft.com/office/drawing/2014/main" val="1621234526"/>
                    </a:ext>
                  </a:extLst>
                </a:gridCol>
                <a:gridCol w="1326405">
                  <a:extLst>
                    <a:ext uri="{9D8B030D-6E8A-4147-A177-3AD203B41FA5}">
                      <a16:colId xmlns:a16="http://schemas.microsoft.com/office/drawing/2014/main" val="4114957104"/>
                    </a:ext>
                  </a:extLst>
                </a:gridCol>
                <a:gridCol w="881573">
                  <a:extLst>
                    <a:ext uri="{9D8B030D-6E8A-4147-A177-3AD203B41FA5}">
                      <a16:colId xmlns:a16="http://schemas.microsoft.com/office/drawing/2014/main" val="20941230"/>
                    </a:ext>
                  </a:extLst>
                </a:gridCol>
                <a:gridCol w="1172736">
                  <a:extLst>
                    <a:ext uri="{9D8B030D-6E8A-4147-A177-3AD203B41FA5}">
                      <a16:colId xmlns:a16="http://schemas.microsoft.com/office/drawing/2014/main" val="775913471"/>
                    </a:ext>
                  </a:extLst>
                </a:gridCol>
                <a:gridCol w="1261701">
                  <a:extLst>
                    <a:ext uri="{9D8B030D-6E8A-4147-A177-3AD203B41FA5}">
                      <a16:colId xmlns:a16="http://schemas.microsoft.com/office/drawing/2014/main" val="2687354844"/>
                    </a:ext>
                  </a:extLst>
                </a:gridCol>
              </a:tblGrid>
              <a:tr h="370840">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Базова модель</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Тип моделі</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Обробка</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Вихідна розмірність</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Маркування</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6386552"/>
                  </a:ext>
                </a:extLst>
              </a:tr>
              <a:tr h="370840">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EfficientNetB7</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Класифікатор</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немає</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1000</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ENB7:CL</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98401480"/>
                  </a:ext>
                </a:extLst>
              </a:tr>
              <a:tr h="370840">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Виділення</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немає</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2560</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ENB7:FE</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5521208"/>
                  </a:ext>
                </a:extLst>
              </a:tr>
              <a:tr h="370840">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PCA</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39</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ENB7:FE:P</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13518713"/>
                  </a:ext>
                </a:extLst>
              </a:tr>
              <a:tr h="370840">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MobileNetV2</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Класифікатор</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немає</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1000</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MNV2:CL</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75275427"/>
                  </a:ext>
                </a:extLst>
              </a:tr>
              <a:tr h="370840">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Виділення</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немає</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1280</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MNV2:FE</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28108065"/>
                  </a:ext>
                </a:extLst>
              </a:tr>
              <a:tr h="370840">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PCA</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124</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MNV2:FE:P</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0580869"/>
                  </a:ext>
                </a:extLst>
              </a:tr>
              <a:tr h="370840">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NASNetLarge</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Класифікатор</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немає</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1000</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NAS:CL</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64640944"/>
                  </a:ext>
                </a:extLst>
              </a:tr>
              <a:tr h="370840">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PCA</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30</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NAS:CL:P</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0147826"/>
                  </a:ext>
                </a:extLst>
              </a:tr>
              <a:tr h="370840">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Виділення</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немає</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4032</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NAS:FE</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60327432"/>
                  </a:ext>
                </a:extLst>
              </a:tr>
              <a:tr h="370840">
                <a:tc>
                  <a:txBody>
                    <a:bodyPr/>
                    <a:lstStyle/>
                    <a:p>
                      <a:pPr algn="ctr">
                        <a:lnSpc>
                          <a:spcPct val="150000"/>
                        </a:lnSpc>
                        <a:spcAft>
                          <a:spcPts val="800"/>
                        </a:spcAft>
                        <a:buNone/>
                      </a:pPr>
                      <a:r>
                        <a:rPr lang="uk-UA" sz="1500" kern="100" dirty="0">
                          <a:effectLst/>
                        </a:rPr>
                        <a:t>ResNet152V2</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Класифікатор</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немає</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1000</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R152:CL</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extLst>
                  <a:ext uri="{0D108BD9-81ED-4DB2-BD59-A6C34878D82A}">
                    <a16:rowId xmlns:a16="http://schemas.microsoft.com/office/drawing/2014/main" val="2380211660"/>
                  </a:ext>
                </a:extLst>
              </a:tr>
              <a:tr h="370840">
                <a:tc>
                  <a:txBody>
                    <a:bodyPr/>
                    <a:lstStyle/>
                    <a:p>
                      <a:pPr algn="ctr">
                        <a:lnSpc>
                          <a:spcPct val="150000"/>
                        </a:lnSpc>
                        <a:spcAft>
                          <a:spcPts val="800"/>
                        </a:spcAft>
                        <a:buNone/>
                      </a:pPr>
                      <a:r>
                        <a:rPr lang="uk-UA" sz="1500" kern="100" dirty="0">
                          <a:effectLst/>
                        </a:rPr>
                        <a:t> </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Виділення</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немає</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2048</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R152:FE</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extLst>
                  <a:ext uri="{0D108BD9-81ED-4DB2-BD59-A6C34878D82A}">
                    <a16:rowId xmlns:a16="http://schemas.microsoft.com/office/drawing/2014/main" val="283136624"/>
                  </a:ext>
                </a:extLst>
              </a:tr>
              <a:tr h="370840">
                <a:tc>
                  <a:txBody>
                    <a:bodyPr/>
                    <a:lstStyle/>
                    <a:p>
                      <a:pPr algn="ctr">
                        <a:lnSpc>
                          <a:spcPct val="150000"/>
                        </a:lnSpc>
                        <a:spcAft>
                          <a:spcPts val="800"/>
                        </a:spcAft>
                        <a:buNone/>
                      </a:pPr>
                      <a:r>
                        <a:rPr lang="uk-UA" sz="1500" kern="100" dirty="0" err="1">
                          <a:effectLst/>
                        </a:rPr>
                        <a:t>Xception</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Класифікатор</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немає</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1000</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XCP:CL</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extLst>
                  <a:ext uri="{0D108BD9-81ED-4DB2-BD59-A6C34878D82A}">
                    <a16:rowId xmlns:a16="http://schemas.microsoft.com/office/drawing/2014/main" val="2820843747"/>
                  </a:ext>
                </a:extLst>
              </a:tr>
              <a:tr h="370840">
                <a:tc>
                  <a:txBody>
                    <a:bodyPr/>
                    <a:lstStyle/>
                    <a:p>
                      <a:pPr algn="ctr">
                        <a:lnSpc>
                          <a:spcPct val="150000"/>
                        </a:lnSpc>
                        <a:spcAft>
                          <a:spcPts val="800"/>
                        </a:spcAft>
                        <a:buNone/>
                      </a:pPr>
                      <a:r>
                        <a:rPr lang="uk-UA" sz="1500" kern="100" dirty="0">
                          <a:effectLst/>
                        </a:rPr>
                        <a:t> </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Виділення</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немає</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2048</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XCP:FE</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extLst>
                  <a:ext uri="{0D108BD9-81ED-4DB2-BD59-A6C34878D82A}">
                    <a16:rowId xmlns:a16="http://schemas.microsoft.com/office/drawing/2014/main" val="1829618947"/>
                  </a:ext>
                </a:extLst>
              </a:tr>
            </a:tbl>
          </a:graphicData>
        </a:graphic>
      </p:graphicFrame>
      <p:graphicFrame>
        <p:nvGraphicFramePr>
          <p:cNvPr id="11" name="Таблица 10">
            <a:extLst>
              <a:ext uri="{FF2B5EF4-FFF2-40B4-BE49-F238E27FC236}">
                <a16:creationId xmlns:a16="http://schemas.microsoft.com/office/drawing/2014/main" id="{77BC2FB9-9B82-EEA3-0AD6-85A8E20C0D36}"/>
              </a:ext>
            </a:extLst>
          </p:cNvPr>
          <p:cNvGraphicFramePr>
            <a:graphicFrameLocks noGrp="1"/>
          </p:cNvGraphicFramePr>
          <p:nvPr>
            <p:extLst>
              <p:ext uri="{D42A27DB-BD31-4B8C-83A1-F6EECF244321}">
                <p14:modId xmlns:p14="http://schemas.microsoft.com/office/powerpoint/2010/main" val="2270614936"/>
              </p:ext>
            </p:extLst>
          </p:nvPr>
        </p:nvGraphicFramePr>
        <p:xfrm>
          <a:off x="6162674" y="294340"/>
          <a:ext cx="5883277" cy="6040440"/>
        </p:xfrm>
        <a:graphic>
          <a:graphicData uri="http://schemas.openxmlformats.org/drawingml/2006/table">
            <a:tbl>
              <a:tblPr firstRow="1" bandRow="1">
                <a:tableStyleId>{5C22544A-7EE6-4342-B048-85BDC9FD1C3A}</a:tableStyleId>
              </a:tblPr>
              <a:tblGrid>
                <a:gridCol w="1292884">
                  <a:extLst>
                    <a:ext uri="{9D8B030D-6E8A-4147-A177-3AD203B41FA5}">
                      <a16:colId xmlns:a16="http://schemas.microsoft.com/office/drawing/2014/main" val="1621234526"/>
                    </a:ext>
                  </a:extLst>
                </a:gridCol>
                <a:gridCol w="1259817">
                  <a:extLst>
                    <a:ext uri="{9D8B030D-6E8A-4147-A177-3AD203B41FA5}">
                      <a16:colId xmlns:a16="http://schemas.microsoft.com/office/drawing/2014/main" val="4114957104"/>
                    </a:ext>
                  </a:extLst>
                </a:gridCol>
                <a:gridCol w="923419">
                  <a:extLst>
                    <a:ext uri="{9D8B030D-6E8A-4147-A177-3AD203B41FA5}">
                      <a16:colId xmlns:a16="http://schemas.microsoft.com/office/drawing/2014/main" val="20941230"/>
                    </a:ext>
                  </a:extLst>
                </a:gridCol>
                <a:gridCol w="1162556">
                  <a:extLst>
                    <a:ext uri="{9D8B030D-6E8A-4147-A177-3AD203B41FA5}">
                      <a16:colId xmlns:a16="http://schemas.microsoft.com/office/drawing/2014/main" val="775913471"/>
                    </a:ext>
                  </a:extLst>
                </a:gridCol>
                <a:gridCol w="1244601">
                  <a:extLst>
                    <a:ext uri="{9D8B030D-6E8A-4147-A177-3AD203B41FA5}">
                      <a16:colId xmlns:a16="http://schemas.microsoft.com/office/drawing/2014/main" val="2687354844"/>
                    </a:ext>
                  </a:extLst>
                </a:gridCol>
              </a:tblGrid>
              <a:tr h="370840">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Базова модель</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Тип моделі</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Обробка</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a:effectLst/>
                          <a:latin typeface="Times New Roman" panose="02020603050405020304" pitchFamily="18" charset="0"/>
                          <a:ea typeface="Calibri" panose="020F0502020204030204" pitchFamily="34" charset="0"/>
                          <a:cs typeface="Times New Roman" panose="02020603050405020304" pitchFamily="18" charset="0"/>
                        </a:rPr>
                        <a:t>Вихідна розмірність</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buNone/>
                      </a:pPr>
                      <a:r>
                        <a:rPr lang="uk-UA" sz="1500" kern="100" dirty="0">
                          <a:effectLst/>
                          <a:latin typeface="Times New Roman" panose="02020603050405020304" pitchFamily="18" charset="0"/>
                          <a:ea typeface="Calibri" panose="020F0502020204030204" pitchFamily="34" charset="0"/>
                          <a:cs typeface="Times New Roman" panose="02020603050405020304" pitchFamily="18" charset="0"/>
                        </a:rPr>
                        <a:t>Маркування</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6386552"/>
                  </a:ext>
                </a:extLst>
              </a:tr>
              <a:tr h="370840">
                <a:tc>
                  <a:txBody>
                    <a:bodyPr/>
                    <a:lstStyle/>
                    <a:p>
                      <a:pPr algn="ctr">
                        <a:lnSpc>
                          <a:spcPct val="150000"/>
                        </a:lnSpc>
                        <a:spcAft>
                          <a:spcPts val="800"/>
                        </a:spcAft>
                        <a:buNone/>
                      </a:pPr>
                      <a:r>
                        <a:rPr lang="uk-UA" sz="1500" kern="100" dirty="0">
                          <a:effectLst/>
                        </a:rPr>
                        <a:t>YOLOv4 (CSPDarknet53)</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Виділення (верхній, необроблені)</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немає</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a:effectLst/>
                        </a:rPr>
                        <a:t>86528</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YL:FE1</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extLst>
                  <a:ext uri="{0D108BD9-81ED-4DB2-BD59-A6C34878D82A}">
                    <a16:rowId xmlns:a16="http://schemas.microsoft.com/office/drawing/2014/main" val="1413518713"/>
                  </a:ext>
                </a:extLst>
              </a:tr>
              <a:tr h="370840">
                <a:tc>
                  <a:txBody>
                    <a:bodyPr/>
                    <a:lstStyle/>
                    <a:p>
                      <a:pPr algn="ctr">
                        <a:lnSpc>
                          <a:spcPct val="150000"/>
                        </a:lnSpc>
                        <a:spcAft>
                          <a:spcPts val="800"/>
                        </a:spcAft>
                        <a:buNone/>
                      </a:pPr>
                      <a:r>
                        <a:rPr lang="uk-UA" sz="1500" kern="100">
                          <a:effectLst/>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 </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a:effectLst/>
                        </a:rPr>
                        <a:t>PCA</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a:effectLst/>
                        </a:rPr>
                        <a:t>137</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YL:FE1:P</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extLst>
                  <a:ext uri="{0D108BD9-81ED-4DB2-BD59-A6C34878D82A}">
                    <a16:rowId xmlns:a16="http://schemas.microsoft.com/office/drawing/2014/main" val="1475275427"/>
                  </a:ext>
                </a:extLst>
              </a:tr>
              <a:tr h="370840">
                <a:tc>
                  <a:txBody>
                    <a:bodyPr/>
                    <a:lstStyle/>
                    <a:p>
                      <a:pPr algn="ctr">
                        <a:lnSpc>
                          <a:spcPct val="150000"/>
                        </a:lnSpc>
                        <a:spcAft>
                          <a:spcPts val="800"/>
                        </a:spcAft>
                        <a:buNone/>
                      </a:pPr>
                      <a:r>
                        <a:rPr lang="uk-UA" sz="1500" kern="100">
                          <a:effectLst/>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Виділення (верхній, передостанній, необроблені)</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немає</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433640</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YL:FE2</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extLst>
                  <a:ext uri="{0D108BD9-81ED-4DB2-BD59-A6C34878D82A}">
                    <a16:rowId xmlns:a16="http://schemas.microsoft.com/office/drawing/2014/main" val="828108065"/>
                  </a:ext>
                </a:extLst>
              </a:tr>
              <a:tr h="370840">
                <a:tc>
                  <a:txBody>
                    <a:bodyPr/>
                    <a:lstStyle/>
                    <a:p>
                      <a:pPr algn="ctr">
                        <a:lnSpc>
                          <a:spcPct val="150000"/>
                        </a:lnSpc>
                        <a:spcAft>
                          <a:spcPts val="800"/>
                        </a:spcAft>
                        <a:buNone/>
                      </a:pPr>
                      <a:r>
                        <a:rPr lang="uk-UA" sz="1500" kern="100">
                          <a:effectLst/>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 </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a:effectLst/>
                        </a:rPr>
                        <a:t>PCA</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142</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YL:FE2:P</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extLst>
                  <a:ext uri="{0D108BD9-81ED-4DB2-BD59-A6C34878D82A}">
                    <a16:rowId xmlns:a16="http://schemas.microsoft.com/office/drawing/2014/main" val="2310580869"/>
                  </a:ext>
                </a:extLst>
              </a:tr>
              <a:tr h="370840">
                <a:tc>
                  <a:txBody>
                    <a:bodyPr/>
                    <a:lstStyle/>
                    <a:p>
                      <a:pPr algn="ctr">
                        <a:lnSpc>
                          <a:spcPct val="150000"/>
                        </a:lnSpc>
                        <a:spcAft>
                          <a:spcPts val="800"/>
                        </a:spcAft>
                        <a:buNone/>
                      </a:pPr>
                      <a:r>
                        <a:rPr lang="uk-UA" sz="1500" kern="100">
                          <a:effectLst/>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Виділення (верхній, усереднені)</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a:effectLst/>
                        </a:rPr>
                        <a:t>немає</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512</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YL:FP1</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extLst>
                  <a:ext uri="{0D108BD9-81ED-4DB2-BD59-A6C34878D82A}">
                    <a16:rowId xmlns:a16="http://schemas.microsoft.com/office/drawing/2014/main" val="2064640944"/>
                  </a:ext>
                </a:extLst>
              </a:tr>
              <a:tr h="370840">
                <a:tc>
                  <a:txBody>
                    <a:bodyPr/>
                    <a:lstStyle/>
                    <a:p>
                      <a:pPr algn="ctr">
                        <a:lnSpc>
                          <a:spcPct val="150000"/>
                        </a:lnSpc>
                        <a:spcAft>
                          <a:spcPts val="800"/>
                        </a:spcAft>
                        <a:buNone/>
                      </a:pPr>
                      <a:r>
                        <a:rPr lang="uk-UA" sz="1500" kern="100">
                          <a:effectLst/>
                        </a:rPr>
                        <a:t> </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Виділення (верхній і передостанній, усереднені)</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a:effectLst/>
                        </a:rPr>
                        <a:t>немає</a:t>
                      </a:r>
                      <a:endParaRPr lang="ru-RU" sz="15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1024</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tc>
                  <a:txBody>
                    <a:bodyPr/>
                    <a:lstStyle/>
                    <a:p>
                      <a:pPr algn="ctr">
                        <a:lnSpc>
                          <a:spcPct val="150000"/>
                        </a:lnSpc>
                        <a:spcAft>
                          <a:spcPts val="800"/>
                        </a:spcAft>
                        <a:buNone/>
                      </a:pPr>
                      <a:r>
                        <a:rPr lang="uk-UA" sz="1500" kern="100" dirty="0">
                          <a:effectLst/>
                        </a:rPr>
                        <a:t>YL:FP2</a:t>
                      </a:r>
                      <a:endParaRPr lang="ru-RU" sz="15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4787" marR="34787" marT="0" marB="0" anchor="ctr"/>
                </a:tc>
                <a:extLst>
                  <a:ext uri="{0D108BD9-81ED-4DB2-BD59-A6C34878D82A}">
                    <a16:rowId xmlns:a16="http://schemas.microsoft.com/office/drawing/2014/main" val="250147826"/>
                  </a:ext>
                </a:extLst>
              </a:tr>
            </a:tbl>
          </a:graphicData>
        </a:graphic>
      </p:graphicFrame>
      <p:sp>
        <p:nvSpPr>
          <p:cNvPr id="13" name="TextBox 12">
            <a:extLst>
              <a:ext uri="{FF2B5EF4-FFF2-40B4-BE49-F238E27FC236}">
                <a16:creationId xmlns:a16="http://schemas.microsoft.com/office/drawing/2014/main" id="{E40B985F-BF0E-429B-ADEA-70D61753DA9D}"/>
              </a:ext>
            </a:extLst>
          </p:cNvPr>
          <p:cNvSpPr txBox="1"/>
          <p:nvPr/>
        </p:nvSpPr>
        <p:spPr>
          <a:xfrm>
            <a:off x="146050" y="5876580"/>
            <a:ext cx="5983287" cy="646331"/>
          </a:xfrm>
          <a:prstGeom prst="rect">
            <a:avLst/>
          </a:prstGeom>
          <a:noFill/>
        </p:spPr>
        <p:txBody>
          <a:bodyPr wrap="square" rtlCol="0">
            <a:spAutoFit/>
          </a:bodyPr>
          <a:lstStyle/>
          <a:p>
            <a:r>
              <a:rPr lang="uk-UA" dirty="0">
                <a:latin typeface="Times New Roman" panose="02020603050405020304" pitchFamily="18" charset="0"/>
                <a:cs typeface="Times New Roman" panose="02020603050405020304" pitchFamily="18" charset="0"/>
              </a:rPr>
              <a:t>Виділення - ознак з зображень</a:t>
            </a:r>
            <a:r>
              <a:rPr lang="en-US" dirty="0">
                <a:latin typeface="Times New Roman" panose="02020603050405020304" pitchFamily="18" charset="0"/>
                <a:cs typeface="Times New Roman" panose="02020603050405020304" pitchFamily="18" charset="0"/>
              </a:rPr>
              <a:t> | </a:t>
            </a:r>
            <a:r>
              <a:rPr lang="uk-UA" dirty="0">
                <a:latin typeface="Times New Roman" panose="02020603050405020304" pitchFamily="18" charset="0"/>
                <a:cs typeface="Times New Roman" panose="02020603050405020304" pitchFamily="18" charset="0"/>
              </a:rPr>
              <a:t>Усереднені - ознаки</a:t>
            </a:r>
          </a:p>
          <a:p>
            <a:r>
              <a:rPr lang="uk-UA" dirty="0">
                <a:latin typeface="Times New Roman" panose="02020603050405020304" pitchFamily="18" charset="0"/>
                <a:cs typeface="Times New Roman" panose="02020603050405020304" pitchFamily="18" charset="0"/>
              </a:rPr>
              <a:t>Верхній, передостанній – шари моделі комп’ютерного зору</a:t>
            </a:r>
          </a:p>
        </p:txBody>
      </p:sp>
    </p:spTree>
    <p:extLst>
      <p:ext uri="{BB962C8B-B14F-4D97-AF65-F5344CB8AC3E}">
        <p14:creationId xmlns:p14="http://schemas.microsoft.com/office/powerpoint/2010/main" val="610657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DE7366B1-4EB8-EA6A-DBD8-71E180827E01}"/>
              </a:ext>
            </a:extLst>
          </p:cNvPr>
          <p:cNvSpPr/>
          <p:nvPr/>
        </p:nvSpPr>
        <p:spPr>
          <a:xfrm>
            <a:off x="4816812" y="79051"/>
            <a:ext cx="2558375" cy="57393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noProof="0" dirty="0">
                <a:latin typeface="Times New Roman" panose="02020603050405020304" pitchFamily="18" charset="0"/>
                <a:cs typeface="Times New Roman" panose="02020603050405020304" pitchFamily="18" charset="0"/>
              </a:rPr>
              <a:t>Актуальність</a:t>
            </a:r>
          </a:p>
        </p:txBody>
      </p:sp>
      <p:sp>
        <p:nvSpPr>
          <p:cNvPr id="4" name="TextBox 3">
            <a:extLst>
              <a:ext uri="{FF2B5EF4-FFF2-40B4-BE49-F238E27FC236}">
                <a16:creationId xmlns:a16="http://schemas.microsoft.com/office/drawing/2014/main" id="{7FA36ECF-570A-F00E-C7FA-B040884D5588}"/>
              </a:ext>
            </a:extLst>
          </p:cNvPr>
          <p:cNvSpPr txBox="1"/>
          <p:nvPr/>
        </p:nvSpPr>
        <p:spPr>
          <a:xfrm>
            <a:off x="231568" y="2712658"/>
            <a:ext cx="2682055" cy="646331"/>
          </a:xfrm>
          <a:prstGeom prst="rect">
            <a:avLst/>
          </a:prstGeom>
          <a:noFill/>
        </p:spPr>
        <p:txBody>
          <a:bodyPr wrap="square" rtlCol="0">
            <a:spAutoFit/>
          </a:bodyPr>
          <a:lstStyle/>
          <a:p>
            <a:pPr algn="ctr"/>
            <a:r>
              <a:rPr lang="uk-UA"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Інфрачервона Фур’є спектроскопія</a:t>
            </a:r>
            <a:endParaRPr lang="ru-RU"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3703E39-C7E2-8C35-3DDE-AA033636E891}"/>
              </a:ext>
            </a:extLst>
          </p:cNvPr>
          <p:cNvSpPr txBox="1"/>
          <p:nvPr/>
        </p:nvSpPr>
        <p:spPr>
          <a:xfrm>
            <a:off x="3122907" y="2702948"/>
            <a:ext cx="2682055" cy="646331"/>
          </a:xfrm>
          <a:prstGeom prst="rect">
            <a:avLst/>
          </a:prstGeom>
          <a:noFill/>
        </p:spPr>
        <p:txBody>
          <a:bodyPr wrap="square" rtlCol="0">
            <a:spAutoFit/>
          </a:bodyPr>
          <a:lstStyle/>
          <a:p>
            <a:pPr algn="ctr"/>
            <a:r>
              <a:rPr lang="uk-UA"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Перехідна спектроскопія глибоких рівнів</a:t>
            </a:r>
            <a:endParaRPr lang="ru-RU"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9" name="Рисунок 8" descr="Изображение выглядит как машина, в помещении, инжиниринг, стена&#10;&#10;Содержимое, созданное искусственным интеллектом, может быть неверным.">
            <a:extLst>
              <a:ext uri="{FF2B5EF4-FFF2-40B4-BE49-F238E27FC236}">
                <a16:creationId xmlns:a16="http://schemas.microsoft.com/office/drawing/2014/main" id="{0698A0E4-5B1A-EADC-E522-CC39F23CE80D}"/>
              </a:ext>
            </a:extLst>
          </p:cNvPr>
          <p:cNvPicPr>
            <a:picLocks noChangeAspect="1"/>
          </p:cNvPicPr>
          <p:nvPr/>
        </p:nvPicPr>
        <p:blipFill>
          <a:blip r:embed="rId2"/>
          <a:stretch>
            <a:fillRect/>
          </a:stretch>
        </p:blipFill>
        <p:spPr>
          <a:xfrm>
            <a:off x="9180689" y="789016"/>
            <a:ext cx="2545554" cy="2569973"/>
          </a:xfrm>
          <a:prstGeom prst="rect">
            <a:avLst/>
          </a:prstGeom>
          <a:ln>
            <a:solidFill>
              <a:schemeClr val="tx1"/>
            </a:solidFill>
          </a:ln>
        </p:spPr>
      </p:pic>
      <p:sp>
        <p:nvSpPr>
          <p:cNvPr id="10" name="TextBox 9">
            <a:extLst>
              <a:ext uri="{FF2B5EF4-FFF2-40B4-BE49-F238E27FC236}">
                <a16:creationId xmlns:a16="http://schemas.microsoft.com/office/drawing/2014/main" id="{19C2F02B-8BAB-9236-A1FE-015B264550B2}"/>
              </a:ext>
            </a:extLst>
          </p:cNvPr>
          <p:cNvSpPr txBox="1"/>
          <p:nvPr/>
        </p:nvSpPr>
        <p:spPr>
          <a:xfrm>
            <a:off x="8838646" y="3416831"/>
            <a:ext cx="3015630" cy="646331"/>
          </a:xfrm>
          <a:prstGeom prst="rect">
            <a:avLst/>
          </a:prstGeom>
          <a:noFill/>
        </p:spPr>
        <p:txBody>
          <a:bodyPr wrap="square" rtlCol="0">
            <a:spAutoFit/>
          </a:bodyPr>
          <a:lstStyle/>
          <a:p>
            <a:pPr algn="ctr"/>
            <a:r>
              <a:rPr lang="ru-RU"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Електронно-парамагнітний</a:t>
            </a:r>
            <a:r>
              <a:rPr lang="ru-RU"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резонанс</a:t>
            </a:r>
          </a:p>
        </p:txBody>
      </p:sp>
      <p:pic>
        <p:nvPicPr>
          <p:cNvPr id="14" name="Рисунок 13">
            <a:extLst>
              <a:ext uri="{FF2B5EF4-FFF2-40B4-BE49-F238E27FC236}">
                <a16:creationId xmlns:a16="http://schemas.microsoft.com/office/drawing/2014/main" id="{BF2F85C2-F4EB-44A4-0482-06B653D68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 y="778432"/>
            <a:ext cx="2886615" cy="1925372"/>
          </a:xfrm>
          <a:prstGeom prst="rect">
            <a:avLst/>
          </a:prstGeom>
        </p:spPr>
      </p:pic>
      <p:pic>
        <p:nvPicPr>
          <p:cNvPr id="2054" name="Picture 6" descr="DLTSシステム DLS-83D">
            <a:extLst>
              <a:ext uri="{FF2B5EF4-FFF2-40B4-BE49-F238E27FC236}">
                <a16:creationId xmlns:a16="http://schemas.microsoft.com/office/drawing/2014/main" id="{DB05B376-14EA-BDC2-C154-6DA588CB1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0628" y="778432"/>
            <a:ext cx="2886615" cy="19147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minority carrier lifetime measurement">
            <a:extLst>
              <a:ext uri="{FF2B5EF4-FFF2-40B4-BE49-F238E27FC236}">
                <a16:creationId xmlns:a16="http://schemas.microsoft.com/office/drawing/2014/main" id="{73371F75-8510-5AB9-35CC-CBF30D788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6527" y="789016"/>
            <a:ext cx="2854878" cy="19042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AEC548-B445-2AAF-34D9-BDE6F035C061}"/>
              </a:ext>
            </a:extLst>
          </p:cNvPr>
          <p:cNvSpPr txBox="1"/>
          <p:nvPr/>
        </p:nvSpPr>
        <p:spPr>
          <a:xfrm>
            <a:off x="6150567" y="2713037"/>
            <a:ext cx="2854878" cy="646331"/>
          </a:xfrm>
          <a:prstGeom prst="rect">
            <a:avLst/>
          </a:prstGeom>
          <a:noFill/>
        </p:spPr>
        <p:txBody>
          <a:bodyPr wrap="square">
            <a:spAutoFit/>
          </a:bodyPr>
          <a:lstStyle/>
          <a:p>
            <a:pPr algn="ctr"/>
            <a:r>
              <a:rPr lang="ru-RU"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Вимірювання</a:t>
            </a:r>
            <a:r>
              <a:rPr lang="ru-RU"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ru-RU"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тривалості</a:t>
            </a:r>
            <a:r>
              <a:rPr lang="ru-RU"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життя носіїв</a:t>
            </a:r>
          </a:p>
        </p:txBody>
      </p:sp>
      <p:sp>
        <p:nvSpPr>
          <p:cNvPr id="22" name="TextBox 21">
            <a:extLst>
              <a:ext uri="{FF2B5EF4-FFF2-40B4-BE49-F238E27FC236}">
                <a16:creationId xmlns:a16="http://schemas.microsoft.com/office/drawing/2014/main" id="{9F6BFF22-6164-7CC8-A1DF-9AF780B34985}"/>
              </a:ext>
            </a:extLst>
          </p:cNvPr>
          <p:cNvSpPr txBox="1"/>
          <p:nvPr/>
        </p:nvSpPr>
        <p:spPr>
          <a:xfrm>
            <a:off x="1094625" y="4694171"/>
            <a:ext cx="6887677" cy="461665"/>
          </a:xfrm>
          <a:prstGeom prst="rect">
            <a:avLst/>
          </a:prstGeom>
          <a:noFill/>
        </p:spPr>
        <p:txBody>
          <a:bodyPr wrap="square">
            <a:spAutoFit/>
          </a:bodyPr>
          <a:lstStyle/>
          <a:p>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можуть</a:t>
            </a:r>
            <a:r>
              <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потребувати</a:t>
            </a:r>
            <a:r>
              <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особливих</a:t>
            </a:r>
            <a:r>
              <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умов </a:t>
            </a:r>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експерименту</a:t>
            </a:r>
            <a:endPar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ED6EFA3E-7966-2166-41C8-2E955A500A86}"/>
              </a:ext>
            </a:extLst>
          </p:cNvPr>
          <p:cNvSpPr txBox="1"/>
          <p:nvPr/>
        </p:nvSpPr>
        <p:spPr>
          <a:xfrm>
            <a:off x="1113371" y="5675943"/>
            <a:ext cx="3781628" cy="461665"/>
          </a:xfrm>
          <a:prstGeom prst="rect">
            <a:avLst/>
          </a:prstGeom>
          <a:noFill/>
        </p:spPr>
        <p:txBody>
          <a:bodyPr wrap="square">
            <a:spAutoFit/>
          </a:bodyPr>
          <a:lstStyle/>
          <a:p>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висока вартість обладнання</a:t>
            </a:r>
          </a:p>
        </p:txBody>
      </p:sp>
      <p:sp>
        <p:nvSpPr>
          <p:cNvPr id="28" name="TextBox 27">
            <a:extLst>
              <a:ext uri="{FF2B5EF4-FFF2-40B4-BE49-F238E27FC236}">
                <a16:creationId xmlns:a16="http://schemas.microsoft.com/office/drawing/2014/main" id="{538A775C-3D34-D3F0-DA9D-ABAEEE524441}"/>
              </a:ext>
            </a:extLst>
          </p:cNvPr>
          <p:cNvSpPr txBox="1"/>
          <p:nvPr/>
        </p:nvSpPr>
        <p:spPr>
          <a:xfrm>
            <a:off x="1113371" y="6166829"/>
            <a:ext cx="4234214" cy="461665"/>
          </a:xfrm>
          <a:prstGeom prst="rect">
            <a:avLst/>
          </a:prstGeom>
          <a:noFill/>
        </p:spPr>
        <p:txBody>
          <a:bodyPr wrap="square">
            <a:spAutoFit/>
          </a:bodyPr>
          <a:lstStyle/>
          <a:p>
            <a:r>
              <a:rPr lang="uk-UA"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довготривалість</a:t>
            </a:r>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 експериментів</a:t>
            </a:r>
          </a:p>
        </p:txBody>
      </p:sp>
      <p:sp>
        <p:nvSpPr>
          <p:cNvPr id="30" name="TextBox 29">
            <a:extLst>
              <a:ext uri="{FF2B5EF4-FFF2-40B4-BE49-F238E27FC236}">
                <a16:creationId xmlns:a16="http://schemas.microsoft.com/office/drawing/2014/main" id="{3E58CDDC-7415-1694-3E8C-F0BB2A1CF0DD}"/>
              </a:ext>
            </a:extLst>
          </p:cNvPr>
          <p:cNvSpPr txBox="1"/>
          <p:nvPr/>
        </p:nvSpPr>
        <p:spPr>
          <a:xfrm>
            <a:off x="1094625" y="4209424"/>
            <a:ext cx="6133288" cy="461665"/>
          </a:xfrm>
          <a:prstGeom prst="rect">
            <a:avLst/>
          </a:prstGeom>
          <a:noFill/>
        </p:spPr>
        <p:txBody>
          <a:bodyPr wrap="square">
            <a:spAutoFit/>
          </a:bodyPr>
          <a:lstStyle/>
          <a:p>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необхідність спеціальної підготовки зразків</a:t>
            </a:r>
          </a:p>
        </p:txBody>
      </p:sp>
      <p:sp>
        <p:nvSpPr>
          <p:cNvPr id="34" name="TextBox 33">
            <a:extLst>
              <a:ext uri="{FF2B5EF4-FFF2-40B4-BE49-F238E27FC236}">
                <a16:creationId xmlns:a16="http://schemas.microsoft.com/office/drawing/2014/main" id="{4A802CCA-7446-7B5F-EC05-0A69BDFA9F70}"/>
              </a:ext>
            </a:extLst>
          </p:cNvPr>
          <p:cNvSpPr txBox="1"/>
          <p:nvPr/>
        </p:nvSpPr>
        <p:spPr>
          <a:xfrm>
            <a:off x="1113371" y="5185057"/>
            <a:ext cx="5724727" cy="461665"/>
          </a:xfrm>
          <a:prstGeom prst="rect">
            <a:avLst/>
          </a:prstGeom>
          <a:noFill/>
        </p:spPr>
        <p:txBody>
          <a:bodyPr wrap="square">
            <a:spAutoFit/>
          </a:bodyPr>
          <a:lstStyle/>
          <a:p>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чутливість лише до певних типів дефектів</a:t>
            </a:r>
          </a:p>
        </p:txBody>
      </p:sp>
      <p:pic>
        <p:nvPicPr>
          <p:cNvPr id="36" name="Рисунок 35">
            <a:extLst>
              <a:ext uri="{FF2B5EF4-FFF2-40B4-BE49-F238E27FC236}">
                <a16:creationId xmlns:a16="http://schemas.microsoft.com/office/drawing/2014/main" id="{E08E7D9C-0FB3-25AF-56CF-30CEECF63E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909" y="4261727"/>
            <a:ext cx="396774" cy="392414"/>
          </a:xfrm>
          <a:prstGeom prst="rect">
            <a:avLst/>
          </a:prstGeom>
        </p:spPr>
      </p:pic>
      <p:pic>
        <p:nvPicPr>
          <p:cNvPr id="40" name="Рисунок 39">
            <a:extLst>
              <a:ext uri="{FF2B5EF4-FFF2-40B4-BE49-F238E27FC236}">
                <a16:creationId xmlns:a16="http://schemas.microsoft.com/office/drawing/2014/main" id="{3E13FB05-C89B-FCD8-7F4C-C3BF21FC0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707" y="5238337"/>
            <a:ext cx="396774" cy="392414"/>
          </a:xfrm>
          <a:prstGeom prst="rect">
            <a:avLst/>
          </a:prstGeom>
        </p:spPr>
      </p:pic>
      <p:pic>
        <p:nvPicPr>
          <p:cNvPr id="41" name="Рисунок 40">
            <a:extLst>
              <a:ext uri="{FF2B5EF4-FFF2-40B4-BE49-F238E27FC236}">
                <a16:creationId xmlns:a16="http://schemas.microsoft.com/office/drawing/2014/main" id="{966D0A06-FAFD-056C-AC29-BD3DDF83D8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909" y="5728246"/>
            <a:ext cx="396774" cy="392414"/>
          </a:xfrm>
          <a:prstGeom prst="rect">
            <a:avLst/>
          </a:prstGeom>
        </p:spPr>
      </p:pic>
      <p:pic>
        <p:nvPicPr>
          <p:cNvPr id="42" name="Рисунок 41">
            <a:extLst>
              <a:ext uri="{FF2B5EF4-FFF2-40B4-BE49-F238E27FC236}">
                <a16:creationId xmlns:a16="http://schemas.microsoft.com/office/drawing/2014/main" id="{F6414396-B85E-154F-5EE2-7C680EC1DA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909" y="6219132"/>
            <a:ext cx="396774" cy="392414"/>
          </a:xfrm>
          <a:prstGeom prst="rect">
            <a:avLst/>
          </a:prstGeom>
        </p:spPr>
      </p:pic>
      <p:pic>
        <p:nvPicPr>
          <p:cNvPr id="45" name="Рисунок 44">
            <a:extLst>
              <a:ext uri="{FF2B5EF4-FFF2-40B4-BE49-F238E27FC236}">
                <a16:creationId xmlns:a16="http://schemas.microsoft.com/office/drawing/2014/main" id="{C4C39DB5-2F31-262F-ADA5-F133079CB5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909" y="4750795"/>
            <a:ext cx="396774" cy="392414"/>
          </a:xfrm>
          <a:prstGeom prst="rect">
            <a:avLst/>
          </a:prstGeom>
        </p:spPr>
      </p:pic>
      <p:sp>
        <p:nvSpPr>
          <p:cNvPr id="46" name="TextBox 45">
            <a:extLst>
              <a:ext uri="{FF2B5EF4-FFF2-40B4-BE49-F238E27FC236}">
                <a16:creationId xmlns:a16="http://schemas.microsoft.com/office/drawing/2014/main" id="{96117AC5-CFEA-D81D-7716-03EA258BD7B4}"/>
              </a:ext>
            </a:extLst>
          </p:cNvPr>
          <p:cNvSpPr txBox="1"/>
          <p:nvPr/>
        </p:nvSpPr>
        <p:spPr>
          <a:xfrm>
            <a:off x="11790222" y="6317255"/>
            <a:ext cx="448070"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3</a:t>
            </a:r>
            <a:endParaRPr lang="ru-RU"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6D5F26-26AD-BA3C-42B9-8EC82DD35EA8}"/>
              </a:ext>
            </a:extLst>
          </p:cNvPr>
          <p:cNvSpPr txBox="1"/>
          <p:nvPr/>
        </p:nvSpPr>
        <p:spPr>
          <a:xfrm>
            <a:off x="9339841" y="6077539"/>
            <a:ext cx="2227250" cy="646331"/>
          </a:xfrm>
          <a:prstGeom prst="rect">
            <a:avLst/>
          </a:prstGeom>
          <a:noFill/>
        </p:spPr>
        <p:txBody>
          <a:bodyPr wrap="square" rtlCol="0">
            <a:spAutoFit/>
          </a:bodyPr>
          <a:lstStyle/>
          <a:p>
            <a:pPr algn="ctr"/>
            <a:r>
              <a:rPr lang="uk-UA"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Мас-спектрометрія з тліючим розрядом</a:t>
            </a:r>
            <a:endParaRPr lang="ru-RU"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052" name="Picture 4" descr="Element GD Plus&amp;trade; GD-MS">
            <a:extLst>
              <a:ext uri="{FF2B5EF4-FFF2-40B4-BE49-F238E27FC236}">
                <a16:creationId xmlns:a16="http://schemas.microsoft.com/office/drawing/2014/main" id="{A33C9A1A-D3F6-5323-6382-5679156FFC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5153" y="3988506"/>
            <a:ext cx="2156626" cy="21566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1DA4B1-70ED-57F1-6485-4BB5B5148AF5}"/>
              </a:ext>
            </a:extLst>
          </p:cNvPr>
          <p:cNvSpPr txBox="1"/>
          <p:nvPr/>
        </p:nvSpPr>
        <p:spPr>
          <a:xfrm>
            <a:off x="559577" y="3647016"/>
            <a:ext cx="3866123" cy="461665"/>
          </a:xfrm>
          <a:prstGeom prst="rect">
            <a:avLst/>
          </a:prstGeom>
          <a:noFill/>
        </p:spPr>
        <p:txBody>
          <a:bodyPr wrap="none" rtlCol="0">
            <a:spAutoFit/>
          </a:bodyPr>
          <a:lstStyle/>
          <a:p>
            <a:r>
              <a:rPr lang="uk-UA" sz="2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Недоліки існуючих методів:</a:t>
            </a:r>
            <a:endParaRPr lang="ru-RU" sz="2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9957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F6044254-CBA0-D712-0230-D2FD40D2CBE1}"/>
              </a:ext>
            </a:extLst>
          </p:cNvPr>
          <p:cNvSpPr/>
          <p:nvPr/>
        </p:nvSpPr>
        <p:spPr>
          <a:xfrm>
            <a:off x="1352550" y="81681"/>
            <a:ext cx="9297818" cy="57895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Оцінка прогнозування для тренувального набору даних</a:t>
            </a:r>
            <a:endParaRPr lang="uk-UA" sz="3000" i="1" noProof="0" dirty="0">
              <a:latin typeface="Times New Roman" panose="02020603050405020304" pitchFamily="18" charset="0"/>
              <a:cs typeface="Times New Roman" panose="02020603050405020304" pitchFamily="18" charset="0"/>
            </a:endParaRPr>
          </a:p>
        </p:txBody>
      </p:sp>
      <p:pic>
        <p:nvPicPr>
          <p:cNvPr id="4" name="Рисунок 3" descr="Изображение выглядит как текст, снимок экрана, Шрифт, линия&#10;&#10;Содержимое, созданное искусственным интеллектом, может быть неверным.">
            <a:extLst>
              <a:ext uri="{FF2B5EF4-FFF2-40B4-BE49-F238E27FC236}">
                <a16:creationId xmlns:a16="http://schemas.microsoft.com/office/drawing/2014/main" id="{3794F386-0D8A-0A23-7FBD-66B30CBAF039}"/>
              </a:ext>
            </a:extLst>
          </p:cNvPr>
          <p:cNvPicPr>
            <a:picLocks noChangeAspect="1"/>
          </p:cNvPicPr>
          <p:nvPr/>
        </p:nvPicPr>
        <p:blipFill>
          <a:blip r:embed="rId2"/>
          <a:stretch>
            <a:fillRect/>
          </a:stretch>
        </p:blipFill>
        <p:spPr>
          <a:xfrm>
            <a:off x="190500" y="1054649"/>
            <a:ext cx="2481670" cy="1898102"/>
          </a:xfrm>
          <a:prstGeom prst="rect">
            <a:avLst/>
          </a:prstGeom>
        </p:spPr>
      </p:pic>
      <p:pic>
        <p:nvPicPr>
          <p:cNvPr id="6" name="Рисунок 5" descr="Изображение выглядит как текст, Шрифт, снимок экрана, линия&#10;&#10;Содержимое, созданное искусственным интеллектом, может быть неверным.">
            <a:extLst>
              <a:ext uri="{FF2B5EF4-FFF2-40B4-BE49-F238E27FC236}">
                <a16:creationId xmlns:a16="http://schemas.microsoft.com/office/drawing/2014/main" id="{8AC52B55-CE62-F59C-5D4D-0197035516BD}"/>
              </a:ext>
            </a:extLst>
          </p:cNvPr>
          <p:cNvPicPr>
            <a:picLocks noChangeAspect="1"/>
          </p:cNvPicPr>
          <p:nvPr/>
        </p:nvPicPr>
        <p:blipFill>
          <a:blip r:embed="rId3"/>
          <a:stretch>
            <a:fillRect/>
          </a:stretch>
        </p:blipFill>
        <p:spPr>
          <a:xfrm>
            <a:off x="2683905" y="1046106"/>
            <a:ext cx="2492840" cy="1906645"/>
          </a:xfrm>
          <a:prstGeom prst="rect">
            <a:avLst/>
          </a:prstGeom>
        </p:spPr>
      </p:pic>
      <p:pic>
        <p:nvPicPr>
          <p:cNvPr id="8" name="Рисунок 7" descr="Изображение выглядит как текст, снимок экрана, Шрифт, линия&#10;&#10;Содержимое, созданное искусственным интеллектом, может быть неверным.">
            <a:extLst>
              <a:ext uri="{FF2B5EF4-FFF2-40B4-BE49-F238E27FC236}">
                <a16:creationId xmlns:a16="http://schemas.microsoft.com/office/drawing/2014/main" id="{AF07886B-4D34-E9D7-AFDB-69C921D5BAE2}"/>
              </a:ext>
            </a:extLst>
          </p:cNvPr>
          <p:cNvPicPr>
            <a:picLocks noChangeAspect="1"/>
          </p:cNvPicPr>
          <p:nvPr/>
        </p:nvPicPr>
        <p:blipFill>
          <a:blip r:embed="rId4"/>
          <a:stretch>
            <a:fillRect/>
          </a:stretch>
        </p:blipFill>
        <p:spPr>
          <a:xfrm>
            <a:off x="5188480" y="1046106"/>
            <a:ext cx="2492840" cy="1906645"/>
          </a:xfrm>
          <a:prstGeom prst="rect">
            <a:avLst/>
          </a:prstGeom>
        </p:spPr>
      </p:pic>
      <p:pic>
        <p:nvPicPr>
          <p:cNvPr id="10" name="Рисунок 9" descr="Изображение выглядит как текст, снимок экрана, Шрифт, линия&#10;&#10;Содержимое, созданное искусственным интеллектом, может быть неверным.">
            <a:extLst>
              <a:ext uri="{FF2B5EF4-FFF2-40B4-BE49-F238E27FC236}">
                <a16:creationId xmlns:a16="http://schemas.microsoft.com/office/drawing/2014/main" id="{032FFF19-BEC5-64EA-D917-71F2E0983A5E}"/>
              </a:ext>
            </a:extLst>
          </p:cNvPr>
          <p:cNvPicPr>
            <a:picLocks noChangeAspect="1"/>
          </p:cNvPicPr>
          <p:nvPr/>
        </p:nvPicPr>
        <p:blipFill>
          <a:blip r:embed="rId5"/>
          <a:stretch>
            <a:fillRect/>
          </a:stretch>
        </p:blipFill>
        <p:spPr>
          <a:xfrm>
            <a:off x="183138" y="3019427"/>
            <a:ext cx="2500768" cy="1906646"/>
          </a:xfrm>
          <a:prstGeom prst="rect">
            <a:avLst/>
          </a:prstGeom>
        </p:spPr>
      </p:pic>
      <p:pic>
        <p:nvPicPr>
          <p:cNvPr id="12" name="Рисунок 11" descr="Изображение выглядит как текст, снимок экрана, Шрифт, линия&#10;&#10;Содержимое, созданное искусственным интеллектом, может быть неверным.">
            <a:extLst>
              <a:ext uri="{FF2B5EF4-FFF2-40B4-BE49-F238E27FC236}">
                <a16:creationId xmlns:a16="http://schemas.microsoft.com/office/drawing/2014/main" id="{7250BF69-13F9-9DA7-0CA6-26605F4C98AC}"/>
              </a:ext>
            </a:extLst>
          </p:cNvPr>
          <p:cNvPicPr>
            <a:picLocks noChangeAspect="1"/>
          </p:cNvPicPr>
          <p:nvPr/>
        </p:nvPicPr>
        <p:blipFill>
          <a:blip r:embed="rId6"/>
          <a:stretch>
            <a:fillRect/>
          </a:stretch>
        </p:blipFill>
        <p:spPr>
          <a:xfrm>
            <a:off x="2683905" y="3019427"/>
            <a:ext cx="2511309" cy="1940557"/>
          </a:xfrm>
          <a:prstGeom prst="rect">
            <a:avLst/>
          </a:prstGeom>
        </p:spPr>
      </p:pic>
      <p:pic>
        <p:nvPicPr>
          <p:cNvPr id="14" name="Рисунок 13" descr="Изображение выглядит как текст, снимок экрана, Шрифт, линия&#10;&#10;Содержимое, созданное искусственным интеллектом, может быть неверным.">
            <a:extLst>
              <a:ext uri="{FF2B5EF4-FFF2-40B4-BE49-F238E27FC236}">
                <a16:creationId xmlns:a16="http://schemas.microsoft.com/office/drawing/2014/main" id="{38A77C45-4D29-306B-3541-1685B09C9739}"/>
              </a:ext>
            </a:extLst>
          </p:cNvPr>
          <p:cNvPicPr>
            <a:picLocks noChangeAspect="1"/>
          </p:cNvPicPr>
          <p:nvPr/>
        </p:nvPicPr>
        <p:blipFill>
          <a:blip r:embed="rId7"/>
          <a:stretch>
            <a:fillRect/>
          </a:stretch>
        </p:blipFill>
        <p:spPr>
          <a:xfrm>
            <a:off x="5195214" y="3019427"/>
            <a:ext cx="2511309" cy="1917727"/>
          </a:xfrm>
          <a:prstGeom prst="rect">
            <a:avLst/>
          </a:prstGeom>
        </p:spPr>
      </p:pic>
      <p:sp>
        <p:nvSpPr>
          <p:cNvPr id="16" name="TextBox 15">
            <a:extLst>
              <a:ext uri="{FF2B5EF4-FFF2-40B4-BE49-F238E27FC236}">
                <a16:creationId xmlns:a16="http://schemas.microsoft.com/office/drawing/2014/main" id="{74E90241-3295-0BC1-1CA6-16EB2597FB5C}"/>
              </a:ext>
            </a:extLst>
          </p:cNvPr>
          <p:cNvSpPr txBox="1"/>
          <p:nvPr/>
        </p:nvSpPr>
        <p:spPr>
          <a:xfrm>
            <a:off x="218749" y="4927891"/>
            <a:ext cx="7694042" cy="1200329"/>
          </a:xfrm>
          <a:prstGeom prst="rect">
            <a:avLst/>
          </a:prstGeom>
          <a:noFill/>
        </p:spPr>
        <p:txBody>
          <a:bodyPr wrap="square">
            <a:spAutoFit/>
          </a:bodyPr>
          <a:lstStyle/>
          <a:p>
            <a:pPr algn="ctr"/>
            <a:r>
              <a:rPr lang="uk-UA" sz="2400" dirty="0">
                <a:effectLst/>
                <a:latin typeface="Times New Roman" panose="02020603050405020304" pitchFamily="18" charset="0"/>
                <a:ea typeface="Calibri" panose="020F0502020204030204" pitchFamily="34" charset="0"/>
              </a:rPr>
              <a:t>Незафарбовані кола - фаза </a:t>
            </a:r>
            <a:r>
              <a:rPr lang="uk-UA" sz="2400" dirty="0">
                <a:solidFill>
                  <a:srgbClr val="00B050"/>
                </a:solidFill>
                <a:effectLst/>
                <a:latin typeface="Times New Roman" panose="02020603050405020304" pitchFamily="18" charset="0"/>
                <a:ea typeface="Calibri" panose="020F0502020204030204" pitchFamily="34" charset="0"/>
              </a:rPr>
              <a:t>навчання</a:t>
            </a:r>
            <a:r>
              <a:rPr lang="uk-UA" sz="2400" dirty="0">
                <a:effectLst/>
                <a:latin typeface="Times New Roman" panose="02020603050405020304" pitchFamily="18" charset="0"/>
                <a:ea typeface="Calibri" panose="020F0502020204030204" pitchFamily="34" charset="0"/>
              </a:rPr>
              <a:t>, тоді як зафарбовані кола та незафарбовані квадрати - фаза </a:t>
            </a:r>
            <a:r>
              <a:rPr lang="uk-UA" sz="2400" dirty="0">
                <a:solidFill>
                  <a:srgbClr val="FF0000"/>
                </a:solidFill>
                <a:effectLst/>
                <a:latin typeface="Times New Roman" panose="02020603050405020304" pitchFamily="18" charset="0"/>
                <a:ea typeface="Calibri" panose="020F0502020204030204" pitchFamily="34" charset="0"/>
              </a:rPr>
              <a:t>тестування</a:t>
            </a:r>
            <a:r>
              <a:rPr lang="uk-UA" sz="2400" dirty="0">
                <a:effectLst/>
                <a:latin typeface="Times New Roman" panose="02020603050405020304" pitchFamily="18" charset="0"/>
                <a:ea typeface="Calibri" panose="020F0502020204030204" pitchFamily="34" charset="0"/>
              </a:rPr>
              <a:t> для </a:t>
            </a:r>
            <a:r>
              <a:rPr lang="uk-UA" sz="2400" dirty="0">
                <a:solidFill>
                  <a:srgbClr val="0000FF"/>
                </a:solidFill>
                <a:effectLst/>
                <a:latin typeface="Times New Roman" panose="02020603050405020304" pitchFamily="18" charset="0"/>
                <a:ea typeface="Calibri" panose="020F0502020204030204" pitchFamily="34" charset="0"/>
              </a:rPr>
              <a:t>змодельованих</a:t>
            </a:r>
            <a:r>
              <a:rPr lang="uk-UA" sz="2400" dirty="0">
                <a:effectLst/>
                <a:latin typeface="Times New Roman" panose="02020603050405020304" pitchFamily="18" charset="0"/>
                <a:ea typeface="Calibri" panose="020F0502020204030204" pitchFamily="34" charset="0"/>
              </a:rPr>
              <a:t> та </a:t>
            </a:r>
            <a:r>
              <a:rPr lang="uk-UA" sz="2400" dirty="0">
                <a:solidFill>
                  <a:srgbClr val="FF00FF"/>
                </a:solidFill>
                <a:effectLst/>
                <a:latin typeface="Times New Roman" panose="02020603050405020304" pitchFamily="18" charset="0"/>
                <a:ea typeface="Calibri" panose="020F0502020204030204" pitchFamily="34" charset="0"/>
              </a:rPr>
              <a:t>експериментальних</a:t>
            </a:r>
            <a:r>
              <a:rPr lang="uk-UA" sz="2400" dirty="0">
                <a:effectLst/>
                <a:latin typeface="Times New Roman" panose="02020603050405020304" pitchFamily="18" charset="0"/>
                <a:ea typeface="Calibri" panose="020F0502020204030204" pitchFamily="34" charset="0"/>
              </a:rPr>
              <a:t> наборів даних</a:t>
            </a:r>
            <a:endParaRPr lang="ru-RU" sz="2400" dirty="0"/>
          </a:p>
        </p:txBody>
      </p:sp>
      <p:pic>
        <p:nvPicPr>
          <p:cNvPr id="18" name="Рисунок 17" descr="Изображение выглядит как текст, снимок экрана, Шрифт, число&#10;&#10;Содержимое, созданное искусственным интеллектом, может быть неверным.">
            <a:extLst>
              <a:ext uri="{FF2B5EF4-FFF2-40B4-BE49-F238E27FC236}">
                <a16:creationId xmlns:a16="http://schemas.microsoft.com/office/drawing/2014/main" id="{BEB154EF-AC42-1FFF-19BA-21E2B03F672B}"/>
              </a:ext>
            </a:extLst>
          </p:cNvPr>
          <p:cNvPicPr>
            <a:picLocks noChangeAspect="1"/>
          </p:cNvPicPr>
          <p:nvPr/>
        </p:nvPicPr>
        <p:blipFill>
          <a:blip r:embed="rId8"/>
          <a:stretch>
            <a:fillRect/>
          </a:stretch>
        </p:blipFill>
        <p:spPr>
          <a:xfrm>
            <a:off x="7825604" y="758033"/>
            <a:ext cx="4175896" cy="2760447"/>
          </a:xfrm>
          <a:prstGeom prst="rect">
            <a:avLst/>
          </a:prstGeom>
        </p:spPr>
      </p:pic>
      <p:pic>
        <p:nvPicPr>
          <p:cNvPr id="20" name="Рисунок 19" descr="Изображение выглядит как текст, снимок экрана, Шрифт, число&#10;&#10;Содержимое, созданное искусственным интеллектом, может быть неверным.">
            <a:extLst>
              <a:ext uri="{FF2B5EF4-FFF2-40B4-BE49-F238E27FC236}">
                <a16:creationId xmlns:a16="http://schemas.microsoft.com/office/drawing/2014/main" id="{A83E0405-6859-D43D-B115-D04273A5EA3E}"/>
              </a:ext>
            </a:extLst>
          </p:cNvPr>
          <p:cNvPicPr>
            <a:picLocks noChangeAspect="1"/>
          </p:cNvPicPr>
          <p:nvPr/>
        </p:nvPicPr>
        <p:blipFill>
          <a:blip r:embed="rId9"/>
          <a:stretch>
            <a:fillRect/>
          </a:stretch>
        </p:blipFill>
        <p:spPr>
          <a:xfrm>
            <a:off x="7825604" y="3607084"/>
            <a:ext cx="4175896" cy="2805478"/>
          </a:xfrm>
          <a:prstGeom prst="rect">
            <a:avLst/>
          </a:prstGeom>
        </p:spPr>
      </p:pic>
      <p:sp>
        <p:nvSpPr>
          <p:cNvPr id="21" name="TextBox 20">
            <a:extLst>
              <a:ext uri="{FF2B5EF4-FFF2-40B4-BE49-F238E27FC236}">
                <a16:creationId xmlns:a16="http://schemas.microsoft.com/office/drawing/2014/main" id="{2D8FE996-28C3-61E6-3A83-3496A6BF6FAF}"/>
              </a:ext>
            </a:extLst>
          </p:cNvPr>
          <p:cNvSpPr txBox="1"/>
          <p:nvPr/>
        </p:nvSpPr>
        <p:spPr>
          <a:xfrm>
            <a:off x="11607444" y="6334780"/>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30</a:t>
            </a:r>
            <a:endParaRPr lang="ru-RU" sz="2800" dirty="0">
              <a:latin typeface="Times New Roman" panose="02020603050405020304" pitchFamily="18" charset="0"/>
              <a:cs typeface="Times New Roman" panose="02020603050405020304" pitchFamily="18" charset="0"/>
            </a:endParaRPr>
          </a:p>
        </p:txBody>
      </p:sp>
      <p:sp>
        <p:nvSpPr>
          <p:cNvPr id="3" name="Прямоугольник: скругленные углы 2">
            <a:extLst>
              <a:ext uri="{FF2B5EF4-FFF2-40B4-BE49-F238E27FC236}">
                <a16:creationId xmlns:a16="http://schemas.microsoft.com/office/drawing/2014/main" id="{84AA9090-5CEF-4E4A-1854-F78A867EB6F0}"/>
              </a:ext>
            </a:extLst>
          </p:cNvPr>
          <p:cNvSpPr/>
          <p:nvPr/>
        </p:nvSpPr>
        <p:spPr>
          <a:xfrm>
            <a:off x="985367" y="6257961"/>
            <a:ext cx="6200524" cy="400033"/>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69C80FA8-ECC2-821C-AE42-DF2FD090238A}"/>
              </a:ext>
            </a:extLst>
          </p:cNvPr>
          <p:cNvSpPr txBox="1"/>
          <p:nvPr/>
        </p:nvSpPr>
        <p:spPr>
          <a:xfrm>
            <a:off x="949756" y="6288662"/>
            <a:ext cx="6317948" cy="369332"/>
          </a:xfrm>
          <a:prstGeom prst="rect">
            <a:avLst/>
          </a:prstGeom>
          <a:noFill/>
        </p:spPr>
        <p:txBody>
          <a:bodyPr wrap="none" rtlCol="0">
            <a:spAutoFit/>
          </a:bodyPr>
          <a:lstStyle/>
          <a:p>
            <a:r>
              <a:rPr lang="uk-UA" dirty="0"/>
              <a:t>Тренування відбувалося на наборі з 25 змодельованих зразків</a:t>
            </a:r>
            <a:endParaRPr lang="ru-RU" dirty="0"/>
          </a:p>
        </p:txBody>
      </p:sp>
    </p:spTree>
    <p:extLst>
      <p:ext uri="{BB962C8B-B14F-4D97-AF65-F5344CB8AC3E}">
        <p14:creationId xmlns:p14="http://schemas.microsoft.com/office/powerpoint/2010/main" val="2501806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2EBBF36F-257B-709F-65E3-2EE5731B491B}"/>
              </a:ext>
            </a:extLst>
          </p:cNvPr>
          <p:cNvSpPr/>
          <p:nvPr/>
        </p:nvSpPr>
        <p:spPr>
          <a:xfrm>
            <a:off x="231217" y="87885"/>
            <a:ext cx="11729566" cy="57895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solidFill>
                  <a:srgbClr val="FF0000"/>
                </a:solidFill>
                <a:latin typeface="Times New Roman" panose="02020603050405020304" pitchFamily="18" charset="0"/>
                <a:cs typeface="Times New Roman" panose="02020603050405020304" pitchFamily="18" charset="0"/>
              </a:rPr>
              <a:t>Тестування</a:t>
            </a:r>
            <a:r>
              <a:rPr lang="uk-UA" sz="3000" dirty="0">
                <a:latin typeface="Times New Roman" panose="02020603050405020304" pitchFamily="18" charset="0"/>
                <a:cs typeface="Times New Roman" panose="02020603050405020304" pitchFamily="18" charset="0"/>
              </a:rPr>
              <a:t> </a:t>
            </a:r>
            <a:r>
              <a:rPr lang="uk-UA" sz="3000" dirty="0">
                <a:solidFill>
                  <a:schemeClr val="tx1"/>
                </a:solidFill>
                <a:latin typeface="Times New Roman" panose="02020603050405020304" pitchFamily="18" charset="0"/>
                <a:cs typeface="Times New Roman" panose="02020603050405020304" pitchFamily="18" charset="0"/>
              </a:rPr>
              <a:t>на</a:t>
            </a:r>
            <a:r>
              <a:rPr lang="uk-UA" sz="3000" dirty="0">
                <a:latin typeface="Times New Roman" panose="02020603050405020304" pitchFamily="18" charset="0"/>
                <a:cs typeface="Times New Roman" panose="02020603050405020304" pitchFamily="18" charset="0"/>
              </a:rPr>
              <a:t> </a:t>
            </a:r>
            <a:r>
              <a:rPr lang="uk-UA" sz="3000" dirty="0">
                <a:solidFill>
                  <a:srgbClr val="0000FF"/>
                </a:solidFill>
                <a:latin typeface="Times New Roman" panose="02020603050405020304" pitchFamily="18" charset="0"/>
                <a:cs typeface="Times New Roman" panose="02020603050405020304" pitchFamily="18" charset="0"/>
              </a:rPr>
              <a:t>змодельованому</a:t>
            </a:r>
            <a:r>
              <a:rPr lang="en-US" sz="3000" dirty="0">
                <a:latin typeface="Times New Roman" panose="02020603050405020304" pitchFamily="18" charset="0"/>
                <a:cs typeface="Times New Roman" panose="02020603050405020304" pitchFamily="18" charset="0"/>
              </a:rPr>
              <a:t> </a:t>
            </a:r>
            <a:r>
              <a:rPr lang="uk-UA" sz="3000" dirty="0">
                <a:solidFill>
                  <a:schemeClr val="tx1"/>
                </a:solidFill>
                <a:latin typeface="Times New Roman" panose="02020603050405020304" pitchFamily="18" charset="0"/>
                <a:cs typeface="Times New Roman" panose="02020603050405020304" pitchFamily="18" charset="0"/>
              </a:rPr>
              <a:t>та</a:t>
            </a:r>
            <a:r>
              <a:rPr lang="uk-UA" sz="3000" dirty="0">
                <a:latin typeface="Times New Roman" panose="02020603050405020304" pitchFamily="18" charset="0"/>
                <a:cs typeface="Times New Roman" panose="02020603050405020304" pitchFamily="18" charset="0"/>
              </a:rPr>
              <a:t> </a:t>
            </a:r>
            <a:r>
              <a:rPr lang="uk-UA" sz="3000" dirty="0">
                <a:solidFill>
                  <a:srgbClr val="FF00FF"/>
                </a:solidFill>
                <a:latin typeface="Times New Roman" panose="02020603050405020304" pitchFamily="18" charset="0"/>
                <a:cs typeface="Times New Roman" panose="02020603050405020304" pitchFamily="18" charset="0"/>
              </a:rPr>
              <a:t>експериментальному</a:t>
            </a:r>
            <a:r>
              <a:rPr lang="uk-UA" sz="3000" dirty="0">
                <a:latin typeface="Times New Roman" panose="02020603050405020304" pitchFamily="18" charset="0"/>
                <a:cs typeface="Times New Roman" panose="02020603050405020304" pitchFamily="18" charset="0"/>
              </a:rPr>
              <a:t> </a:t>
            </a:r>
            <a:r>
              <a:rPr lang="uk-UA" sz="3000" dirty="0">
                <a:solidFill>
                  <a:schemeClr val="tx1"/>
                </a:solidFill>
                <a:latin typeface="Times New Roman" panose="02020603050405020304" pitchFamily="18" charset="0"/>
                <a:cs typeface="Times New Roman" panose="02020603050405020304" pitchFamily="18" charset="0"/>
              </a:rPr>
              <a:t>наборах даних</a:t>
            </a:r>
            <a:endParaRPr lang="uk-UA" sz="3000" i="1" noProof="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171C8B9-DF1E-6722-172A-84DE25F75388}"/>
              </a:ext>
            </a:extLst>
          </p:cNvPr>
          <p:cNvSpPr txBox="1"/>
          <p:nvPr/>
        </p:nvSpPr>
        <p:spPr>
          <a:xfrm>
            <a:off x="11607444" y="6334780"/>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31</a:t>
            </a:r>
            <a:endParaRPr lang="ru-RU" sz="2800" dirty="0">
              <a:latin typeface="Times New Roman" panose="02020603050405020304" pitchFamily="18" charset="0"/>
              <a:cs typeface="Times New Roman" panose="02020603050405020304" pitchFamily="18" charset="0"/>
            </a:endParaRPr>
          </a:p>
        </p:txBody>
      </p:sp>
      <p:pic>
        <p:nvPicPr>
          <p:cNvPr id="5" name="Рисунок 4" descr="Изображение выглядит как текст, снимок экрана, число, Шрифт&#10;&#10;Содержимое, созданное искусственным интеллектом, может быть неверным.">
            <a:extLst>
              <a:ext uri="{FF2B5EF4-FFF2-40B4-BE49-F238E27FC236}">
                <a16:creationId xmlns:a16="http://schemas.microsoft.com/office/drawing/2014/main" id="{C3737190-7276-0434-B56F-8D14FF20076F}"/>
              </a:ext>
            </a:extLst>
          </p:cNvPr>
          <p:cNvPicPr>
            <a:picLocks noChangeAspect="1"/>
          </p:cNvPicPr>
          <p:nvPr/>
        </p:nvPicPr>
        <p:blipFill>
          <a:blip r:embed="rId2"/>
          <a:stretch>
            <a:fillRect/>
          </a:stretch>
        </p:blipFill>
        <p:spPr>
          <a:xfrm>
            <a:off x="166871" y="915818"/>
            <a:ext cx="3825411" cy="2590060"/>
          </a:xfrm>
          <a:prstGeom prst="rect">
            <a:avLst/>
          </a:prstGeom>
        </p:spPr>
      </p:pic>
      <p:pic>
        <p:nvPicPr>
          <p:cNvPr id="11" name="Рисунок 10">
            <a:extLst>
              <a:ext uri="{FF2B5EF4-FFF2-40B4-BE49-F238E27FC236}">
                <a16:creationId xmlns:a16="http://schemas.microsoft.com/office/drawing/2014/main" id="{1C174DFD-4A26-A483-F386-8527BC27FD95}"/>
              </a:ext>
            </a:extLst>
          </p:cNvPr>
          <p:cNvPicPr>
            <a:picLocks noChangeAspect="1"/>
          </p:cNvPicPr>
          <p:nvPr/>
        </p:nvPicPr>
        <p:blipFill>
          <a:blip r:embed="rId3"/>
          <a:stretch>
            <a:fillRect/>
          </a:stretch>
        </p:blipFill>
        <p:spPr>
          <a:xfrm>
            <a:off x="3992282" y="915819"/>
            <a:ext cx="3903943" cy="2592696"/>
          </a:xfrm>
          <a:prstGeom prst="rect">
            <a:avLst/>
          </a:prstGeom>
        </p:spPr>
      </p:pic>
      <p:pic>
        <p:nvPicPr>
          <p:cNvPr id="15" name="Рисунок 14">
            <a:extLst>
              <a:ext uri="{FF2B5EF4-FFF2-40B4-BE49-F238E27FC236}">
                <a16:creationId xmlns:a16="http://schemas.microsoft.com/office/drawing/2014/main" id="{49409599-BA50-33DA-CF7C-3317E3EA6E46}"/>
              </a:ext>
            </a:extLst>
          </p:cNvPr>
          <p:cNvPicPr>
            <a:picLocks noChangeAspect="1"/>
          </p:cNvPicPr>
          <p:nvPr/>
        </p:nvPicPr>
        <p:blipFill>
          <a:blip r:embed="rId4"/>
          <a:stretch>
            <a:fillRect/>
          </a:stretch>
        </p:blipFill>
        <p:spPr>
          <a:xfrm>
            <a:off x="8115124" y="868820"/>
            <a:ext cx="3958604" cy="2637058"/>
          </a:xfrm>
          <a:prstGeom prst="rect">
            <a:avLst/>
          </a:prstGeom>
        </p:spPr>
      </p:pic>
      <p:pic>
        <p:nvPicPr>
          <p:cNvPr id="17" name="Рисунок 16">
            <a:extLst>
              <a:ext uri="{FF2B5EF4-FFF2-40B4-BE49-F238E27FC236}">
                <a16:creationId xmlns:a16="http://schemas.microsoft.com/office/drawing/2014/main" id="{97900E4D-848F-7B14-22B1-A7DBEC3D7219}"/>
              </a:ext>
            </a:extLst>
          </p:cNvPr>
          <p:cNvPicPr>
            <a:picLocks noChangeAspect="1"/>
          </p:cNvPicPr>
          <p:nvPr/>
        </p:nvPicPr>
        <p:blipFill>
          <a:blip r:embed="rId5"/>
          <a:stretch>
            <a:fillRect/>
          </a:stretch>
        </p:blipFill>
        <p:spPr>
          <a:xfrm>
            <a:off x="4051061" y="3558389"/>
            <a:ext cx="3903943" cy="2606632"/>
          </a:xfrm>
          <a:prstGeom prst="rect">
            <a:avLst/>
          </a:prstGeom>
        </p:spPr>
      </p:pic>
      <p:pic>
        <p:nvPicPr>
          <p:cNvPr id="19" name="Рисунок 18">
            <a:extLst>
              <a:ext uri="{FF2B5EF4-FFF2-40B4-BE49-F238E27FC236}">
                <a16:creationId xmlns:a16="http://schemas.microsoft.com/office/drawing/2014/main" id="{DD0CADF8-0D36-5DF4-55EA-4CF1FB311862}"/>
              </a:ext>
            </a:extLst>
          </p:cNvPr>
          <p:cNvPicPr>
            <a:picLocks noChangeAspect="1"/>
          </p:cNvPicPr>
          <p:nvPr/>
        </p:nvPicPr>
        <p:blipFill>
          <a:blip r:embed="rId6"/>
          <a:stretch>
            <a:fillRect/>
          </a:stretch>
        </p:blipFill>
        <p:spPr>
          <a:xfrm>
            <a:off x="8156827" y="3558389"/>
            <a:ext cx="3885923" cy="2606632"/>
          </a:xfrm>
          <a:prstGeom prst="rect">
            <a:avLst/>
          </a:prstGeom>
        </p:spPr>
      </p:pic>
      <p:sp>
        <p:nvSpPr>
          <p:cNvPr id="21" name="Прямоугольник 20">
            <a:extLst>
              <a:ext uri="{FF2B5EF4-FFF2-40B4-BE49-F238E27FC236}">
                <a16:creationId xmlns:a16="http://schemas.microsoft.com/office/drawing/2014/main" id="{5D19802D-5F6E-A673-82D0-B85A920416C3}"/>
              </a:ext>
            </a:extLst>
          </p:cNvPr>
          <p:cNvSpPr/>
          <p:nvPr/>
        </p:nvSpPr>
        <p:spPr>
          <a:xfrm>
            <a:off x="63297" y="838940"/>
            <a:ext cx="7989956" cy="5557482"/>
          </a:xfrm>
          <a:prstGeom prst="rect">
            <a:avLst/>
          </a:prstGeom>
          <a:noFill/>
          <a:ln w="254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a:extLst>
              <a:ext uri="{FF2B5EF4-FFF2-40B4-BE49-F238E27FC236}">
                <a16:creationId xmlns:a16="http://schemas.microsoft.com/office/drawing/2014/main" id="{E3A5C025-CAED-DC53-1D83-6C5EE3DC0D58}"/>
              </a:ext>
            </a:extLst>
          </p:cNvPr>
          <p:cNvPicPr>
            <a:picLocks noChangeAspect="1"/>
          </p:cNvPicPr>
          <p:nvPr/>
        </p:nvPicPr>
        <p:blipFill>
          <a:blip r:embed="rId7"/>
          <a:stretch>
            <a:fillRect/>
          </a:stretch>
        </p:blipFill>
        <p:spPr>
          <a:xfrm>
            <a:off x="166871" y="3582756"/>
            <a:ext cx="3903943" cy="2582791"/>
          </a:xfrm>
          <a:prstGeom prst="rect">
            <a:avLst/>
          </a:prstGeom>
        </p:spPr>
      </p:pic>
      <p:sp>
        <p:nvSpPr>
          <p:cNvPr id="22" name="Прямоугольник 21">
            <a:extLst>
              <a:ext uri="{FF2B5EF4-FFF2-40B4-BE49-F238E27FC236}">
                <a16:creationId xmlns:a16="http://schemas.microsoft.com/office/drawing/2014/main" id="{5BF80198-F660-2A4D-E9C2-8C14B3583D7F}"/>
              </a:ext>
            </a:extLst>
          </p:cNvPr>
          <p:cNvSpPr/>
          <p:nvPr/>
        </p:nvSpPr>
        <p:spPr>
          <a:xfrm>
            <a:off x="8115124" y="838940"/>
            <a:ext cx="4013579" cy="5557482"/>
          </a:xfrm>
          <a:prstGeom prst="rect">
            <a:avLst/>
          </a:prstGeom>
          <a:noFill/>
          <a:ln w="2540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41428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DF6CE86A-6825-1081-30FF-1BADDA346B26}"/>
              </a:ext>
            </a:extLst>
          </p:cNvPr>
          <p:cNvSpPr/>
          <p:nvPr/>
        </p:nvSpPr>
        <p:spPr>
          <a:xfrm>
            <a:off x="469469" y="243158"/>
            <a:ext cx="7287183" cy="57895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solidFill>
                  <a:srgbClr val="00B050"/>
                </a:solidFill>
                <a:latin typeface="Times New Roman" panose="02020603050405020304" pitchFamily="18" charset="0"/>
                <a:cs typeface="Times New Roman" panose="02020603050405020304" pitchFamily="18" charset="0"/>
              </a:rPr>
              <a:t>Тренування</a:t>
            </a:r>
            <a:r>
              <a:rPr lang="uk-UA" sz="3000" dirty="0">
                <a:latin typeface="Times New Roman" panose="02020603050405020304" pitchFamily="18" charset="0"/>
                <a:cs typeface="Times New Roman" panose="02020603050405020304" pitchFamily="18" charset="0"/>
              </a:rPr>
              <a:t> </a:t>
            </a:r>
            <a:r>
              <a:rPr lang="uk-UA" sz="3000" dirty="0">
                <a:solidFill>
                  <a:schemeClr val="tx1"/>
                </a:solidFill>
                <a:latin typeface="Times New Roman" panose="02020603050405020304" pitchFamily="18" charset="0"/>
                <a:cs typeface="Times New Roman" panose="02020603050405020304" pitchFamily="18" charset="0"/>
              </a:rPr>
              <a:t>на</a:t>
            </a:r>
            <a:r>
              <a:rPr lang="uk-UA" sz="3000" dirty="0">
                <a:latin typeface="Times New Roman" panose="02020603050405020304" pitchFamily="18" charset="0"/>
                <a:cs typeface="Times New Roman" panose="02020603050405020304" pitchFamily="18" charset="0"/>
              </a:rPr>
              <a:t> </a:t>
            </a:r>
            <a:r>
              <a:rPr lang="uk-UA" sz="3000" dirty="0">
                <a:solidFill>
                  <a:srgbClr val="FF00FF"/>
                </a:solidFill>
                <a:latin typeface="Times New Roman" panose="02020603050405020304" pitchFamily="18" charset="0"/>
                <a:cs typeface="Times New Roman" panose="02020603050405020304" pitchFamily="18" charset="0"/>
              </a:rPr>
              <a:t>експериментальному</a:t>
            </a:r>
            <a:r>
              <a:rPr lang="uk-UA" sz="3000" dirty="0">
                <a:latin typeface="Times New Roman" panose="02020603050405020304" pitchFamily="18" charset="0"/>
                <a:cs typeface="Times New Roman" panose="02020603050405020304" pitchFamily="18" charset="0"/>
              </a:rPr>
              <a:t> </a:t>
            </a:r>
            <a:r>
              <a:rPr lang="uk-UA" sz="3000" dirty="0">
                <a:solidFill>
                  <a:schemeClr val="tx1"/>
                </a:solidFill>
                <a:latin typeface="Times New Roman" panose="02020603050405020304" pitchFamily="18" charset="0"/>
                <a:cs typeface="Times New Roman" panose="02020603050405020304" pitchFamily="18" charset="0"/>
              </a:rPr>
              <a:t>наборі</a:t>
            </a:r>
            <a:endParaRPr lang="uk-UA" sz="3000" i="1" noProof="0" dirty="0">
              <a:solidFill>
                <a:schemeClr val="tx1"/>
              </a:solidFill>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79A7ADB5-568D-257F-7A64-DFFFD7C1ECCE}"/>
              </a:ext>
            </a:extLst>
          </p:cNvPr>
          <p:cNvPicPr>
            <a:picLocks noChangeAspect="1"/>
          </p:cNvPicPr>
          <p:nvPr/>
        </p:nvPicPr>
        <p:blipFill>
          <a:blip r:embed="rId2"/>
          <a:stretch>
            <a:fillRect/>
          </a:stretch>
        </p:blipFill>
        <p:spPr>
          <a:xfrm>
            <a:off x="54556" y="1049959"/>
            <a:ext cx="2595998" cy="1994985"/>
          </a:xfrm>
          <a:prstGeom prst="rect">
            <a:avLst/>
          </a:prstGeom>
        </p:spPr>
      </p:pic>
      <p:pic>
        <p:nvPicPr>
          <p:cNvPr id="6" name="Рисунок 5">
            <a:extLst>
              <a:ext uri="{FF2B5EF4-FFF2-40B4-BE49-F238E27FC236}">
                <a16:creationId xmlns:a16="http://schemas.microsoft.com/office/drawing/2014/main" id="{3F227E0C-FECE-5418-7665-CEE29505FC08}"/>
              </a:ext>
            </a:extLst>
          </p:cNvPr>
          <p:cNvPicPr>
            <a:picLocks noChangeAspect="1"/>
          </p:cNvPicPr>
          <p:nvPr/>
        </p:nvPicPr>
        <p:blipFill>
          <a:blip r:embed="rId3"/>
          <a:stretch>
            <a:fillRect/>
          </a:stretch>
        </p:blipFill>
        <p:spPr>
          <a:xfrm>
            <a:off x="2650554" y="1049959"/>
            <a:ext cx="2604212" cy="1994985"/>
          </a:xfrm>
          <a:prstGeom prst="rect">
            <a:avLst/>
          </a:prstGeom>
        </p:spPr>
      </p:pic>
      <p:pic>
        <p:nvPicPr>
          <p:cNvPr id="8" name="Рисунок 7">
            <a:extLst>
              <a:ext uri="{FF2B5EF4-FFF2-40B4-BE49-F238E27FC236}">
                <a16:creationId xmlns:a16="http://schemas.microsoft.com/office/drawing/2014/main" id="{C1F3E59C-2944-C53E-B5EB-FC626B95E0A4}"/>
              </a:ext>
            </a:extLst>
          </p:cNvPr>
          <p:cNvPicPr>
            <a:picLocks noChangeAspect="1"/>
          </p:cNvPicPr>
          <p:nvPr/>
        </p:nvPicPr>
        <p:blipFill>
          <a:blip r:embed="rId4"/>
          <a:stretch>
            <a:fillRect/>
          </a:stretch>
        </p:blipFill>
        <p:spPr>
          <a:xfrm>
            <a:off x="5246552" y="1049959"/>
            <a:ext cx="2604212" cy="2001298"/>
          </a:xfrm>
          <a:prstGeom prst="rect">
            <a:avLst/>
          </a:prstGeom>
        </p:spPr>
      </p:pic>
      <p:pic>
        <p:nvPicPr>
          <p:cNvPr id="10" name="Рисунок 9">
            <a:extLst>
              <a:ext uri="{FF2B5EF4-FFF2-40B4-BE49-F238E27FC236}">
                <a16:creationId xmlns:a16="http://schemas.microsoft.com/office/drawing/2014/main" id="{E813DD71-5FEB-C64C-AC44-8F568CFE8B98}"/>
              </a:ext>
            </a:extLst>
          </p:cNvPr>
          <p:cNvPicPr>
            <a:picLocks noChangeAspect="1"/>
          </p:cNvPicPr>
          <p:nvPr/>
        </p:nvPicPr>
        <p:blipFill>
          <a:blip r:embed="rId5"/>
          <a:stretch>
            <a:fillRect/>
          </a:stretch>
        </p:blipFill>
        <p:spPr>
          <a:xfrm>
            <a:off x="54556" y="3044943"/>
            <a:ext cx="2595998" cy="1994985"/>
          </a:xfrm>
          <a:prstGeom prst="rect">
            <a:avLst/>
          </a:prstGeom>
        </p:spPr>
      </p:pic>
      <p:pic>
        <p:nvPicPr>
          <p:cNvPr id="12" name="Рисунок 11">
            <a:extLst>
              <a:ext uri="{FF2B5EF4-FFF2-40B4-BE49-F238E27FC236}">
                <a16:creationId xmlns:a16="http://schemas.microsoft.com/office/drawing/2014/main" id="{1B936E36-96A9-96BE-D1E0-C43C0AF234BB}"/>
              </a:ext>
            </a:extLst>
          </p:cNvPr>
          <p:cNvPicPr>
            <a:picLocks noChangeAspect="1"/>
          </p:cNvPicPr>
          <p:nvPr/>
        </p:nvPicPr>
        <p:blipFill>
          <a:blip r:embed="rId6"/>
          <a:stretch>
            <a:fillRect/>
          </a:stretch>
        </p:blipFill>
        <p:spPr>
          <a:xfrm>
            <a:off x="2650552" y="3044941"/>
            <a:ext cx="2616375" cy="2010645"/>
          </a:xfrm>
          <a:prstGeom prst="rect">
            <a:avLst/>
          </a:prstGeom>
        </p:spPr>
      </p:pic>
      <p:pic>
        <p:nvPicPr>
          <p:cNvPr id="14" name="Рисунок 13">
            <a:extLst>
              <a:ext uri="{FF2B5EF4-FFF2-40B4-BE49-F238E27FC236}">
                <a16:creationId xmlns:a16="http://schemas.microsoft.com/office/drawing/2014/main" id="{780FDCA4-BB5B-E037-A87B-AD4432155FE9}"/>
              </a:ext>
            </a:extLst>
          </p:cNvPr>
          <p:cNvPicPr>
            <a:picLocks noChangeAspect="1"/>
          </p:cNvPicPr>
          <p:nvPr/>
        </p:nvPicPr>
        <p:blipFill>
          <a:blip r:embed="rId7"/>
          <a:stretch>
            <a:fillRect/>
          </a:stretch>
        </p:blipFill>
        <p:spPr>
          <a:xfrm>
            <a:off x="5246549" y="3044941"/>
            <a:ext cx="2600097" cy="1994984"/>
          </a:xfrm>
          <a:prstGeom prst="rect">
            <a:avLst/>
          </a:prstGeom>
        </p:spPr>
      </p:pic>
      <p:sp>
        <p:nvSpPr>
          <p:cNvPr id="16" name="TextBox 15">
            <a:extLst>
              <a:ext uri="{FF2B5EF4-FFF2-40B4-BE49-F238E27FC236}">
                <a16:creationId xmlns:a16="http://schemas.microsoft.com/office/drawing/2014/main" id="{16968F23-2920-EEFC-1279-8E028BA43585}"/>
              </a:ext>
            </a:extLst>
          </p:cNvPr>
          <p:cNvSpPr txBox="1"/>
          <p:nvPr/>
        </p:nvSpPr>
        <p:spPr>
          <a:xfrm>
            <a:off x="152604" y="5055586"/>
            <a:ext cx="7694042" cy="830997"/>
          </a:xfrm>
          <a:prstGeom prst="rect">
            <a:avLst/>
          </a:prstGeom>
          <a:noFill/>
        </p:spPr>
        <p:txBody>
          <a:bodyPr wrap="square">
            <a:spAutoFit/>
          </a:bodyPr>
          <a:lstStyle/>
          <a:p>
            <a:pPr algn="ctr"/>
            <a:r>
              <a:rPr lang="uk-UA" sz="2400" dirty="0">
                <a:effectLst/>
                <a:latin typeface="Times New Roman" panose="02020603050405020304" pitchFamily="18" charset="0"/>
                <a:ea typeface="Calibri" panose="020F0502020204030204" pitchFamily="34" charset="0"/>
              </a:rPr>
              <a:t>Незафарбовані квадрати - фаза </a:t>
            </a:r>
            <a:r>
              <a:rPr lang="uk-UA" sz="2400" dirty="0">
                <a:solidFill>
                  <a:srgbClr val="00B050"/>
                </a:solidFill>
                <a:effectLst/>
                <a:latin typeface="Times New Roman" panose="02020603050405020304" pitchFamily="18" charset="0"/>
                <a:ea typeface="Calibri" panose="020F0502020204030204" pitchFamily="34" charset="0"/>
              </a:rPr>
              <a:t>навчання</a:t>
            </a:r>
            <a:r>
              <a:rPr lang="uk-UA" sz="2400" dirty="0">
                <a:effectLst/>
                <a:latin typeface="Times New Roman" panose="02020603050405020304" pitchFamily="18" charset="0"/>
                <a:ea typeface="Calibri" panose="020F0502020204030204" pitchFamily="34" charset="0"/>
              </a:rPr>
              <a:t>, тоді як зафарбовані квадрати - фаза </a:t>
            </a:r>
            <a:r>
              <a:rPr lang="uk-UA" sz="2400" dirty="0">
                <a:solidFill>
                  <a:srgbClr val="FF0000"/>
                </a:solidFill>
                <a:effectLst/>
                <a:latin typeface="Times New Roman" panose="02020603050405020304" pitchFamily="18" charset="0"/>
                <a:ea typeface="Calibri" panose="020F0502020204030204" pitchFamily="34" charset="0"/>
              </a:rPr>
              <a:t>тестування</a:t>
            </a:r>
            <a:endParaRPr lang="ru-RU" sz="2400" dirty="0"/>
          </a:p>
        </p:txBody>
      </p:sp>
      <p:pic>
        <p:nvPicPr>
          <p:cNvPr id="20" name="Рисунок 19">
            <a:extLst>
              <a:ext uri="{FF2B5EF4-FFF2-40B4-BE49-F238E27FC236}">
                <a16:creationId xmlns:a16="http://schemas.microsoft.com/office/drawing/2014/main" id="{10A2A960-1731-4B49-9318-55018A54CD2E}"/>
              </a:ext>
            </a:extLst>
          </p:cNvPr>
          <p:cNvPicPr>
            <a:picLocks noChangeAspect="1"/>
          </p:cNvPicPr>
          <p:nvPr/>
        </p:nvPicPr>
        <p:blipFill>
          <a:blip r:embed="rId8"/>
          <a:stretch>
            <a:fillRect/>
          </a:stretch>
        </p:blipFill>
        <p:spPr>
          <a:xfrm>
            <a:off x="7964522" y="625764"/>
            <a:ext cx="4056296" cy="2803236"/>
          </a:xfrm>
          <a:prstGeom prst="rect">
            <a:avLst/>
          </a:prstGeom>
        </p:spPr>
      </p:pic>
      <p:sp>
        <p:nvSpPr>
          <p:cNvPr id="21" name="TextBox 20">
            <a:extLst>
              <a:ext uri="{FF2B5EF4-FFF2-40B4-BE49-F238E27FC236}">
                <a16:creationId xmlns:a16="http://schemas.microsoft.com/office/drawing/2014/main" id="{F0BFC961-2A1E-EDE5-2CF7-51267FA900D4}"/>
              </a:ext>
            </a:extLst>
          </p:cNvPr>
          <p:cNvSpPr txBox="1"/>
          <p:nvPr/>
        </p:nvSpPr>
        <p:spPr>
          <a:xfrm>
            <a:off x="11607444" y="6334780"/>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32</a:t>
            </a:r>
            <a:endParaRPr lang="ru-RU" sz="2800" dirty="0">
              <a:latin typeface="Times New Roman" panose="02020603050405020304" pitchFamily="18" charset="0"/>
              <a:cs typeface="Times New Roman" panose="02020603050405020304" pitchFamily="18" charset="0"/>
            </a:endParaRPr>
          </a:p>
        </p:txBody>
      </p:sp>
      <p:pic>
        <p:nvPicPr>
          <p:cNvPr id="23" name="Рисунок 22">
            <a:extLst>
              <a:ext uri="{FF2B5EF4-FFF2-40B4-BE49-F238E27FC236}">
                <a16:creationId xmlns:a16="http://schemas.microsoft.com/office/drawing/2014/main" id="{D3A3AA08-2F81-FC0F-C32B-F90A0D0CD502}"/>
              </a:ext>
            </a:extLst>
          </p:cNvPr>
          <p:cNvPicPr>
            <a:picLocks noChangeAspect="1"/>
          </p:cNvPicPr>
          <p:nvPr/>
        </p:nvPicPr>
        <p:blipFill>
          <a:blip r:embed="rId9"/>
          <a:stretch>
            <a:fillRect/>
          </a:stretch>
        </p:blipFill>
        <p:spPr>
          <a:xfrm>
            <a:off x="7964522" y="3569165"/>
            <a:ext cx="4145213" cy="276561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A5D03F3-AA02-A72C-8EFB-7036EF7F9B23}"/>
                  </a:ext>
                </a:extLst>
              </p:cNvPr>
              <p:cNvSpPr txBox="1"/>
              <p:nvPr/>
            </p:nvSpPr>
            <p:spPr>
              <a:xfrm>
                <a:off x="130799" y="5992986"/>
                <a:ext cx="7964522" cy="963918"/>
              </a:xfrm>
              <a:prstGeom prst="rect">
                <a:avLst/>
              </a:prstGeom>
              <a:noFill/>
            </p:spPr>
            <p:txBody>
              <a:bodyPr wrap="square" rtlCol="0">
                <a:spAutoFit/>
              </a:bodyPr>
              <a:lstStyle/>
              <a:p>
                <a:r>
                  <a:rPr lang="uk-UA" dirty="0">
                    <a:latin typeface="Times New Roman" panose="02020603050405020304" pitchFamily="18" charset="0"/>
                    <a:cs typeface="Times New Roman" panose="02020603050405020304" pitchFamily="18" charset="0"/>
                  </a:rPr>
                  <a:t>Тренування на 20 зразках, діапазон </a:t>
                </a:r>
                <a14:m>
                  <m:oMath xmlns:m="http://schemas.openxmlformats.org/officeDocument/2006/math">
                    <m:sSub>
                      <m:sSubPr>
                        <m:ctrlPr>
                          <a:rPr lang="uk-UA" i="1" smtClean="0">
                            <a:latin typeface="Cambria Math" panose="02040503050406030204" pitchFamily="18" charset="0"/>
                          </a:rPr>
                        </m:ctrlPr>
                      </m:sSubPr>
                      <m:e>
                        <m:r>
                          <a:rPr lang="en-US" b="0" i="1" smtClean="0">
                            <a:latin typeface="Cambria Math" panose="02040503050406030204" pitchFamily="18" charset="0"/>
                          </a:rPr>
                          <m:t>𝑁</m:t>
                        </m:r>
                      </m:e>
                      <m:sub>
                        <m:r>
                          <m:rPr>
                            <m:sty m:val="p"/>
                          </m:rPr>
                          <a:rPr lang="en-US" b="0" i="0" smtClean="0">
                            <a:latin typeface="Cambria Math" panose="02040503050406030204" pitchFamily="18" charset="0"/>
                          </a:rPr>
                          <m:t>Fe</m:t>
                        </m:r>
                      </m:sub>
                    </m:sSub>
                  </m:oMath>
                </a14:m>
                <a:r>
                  <a:rPr lang="en-US"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став вужчим порівняно з тренуванням на синтетичних даних - </a:t>
                </a:r>
                <a14:m>
                  <m:oMath xmlns:m="http://schemas.openxmlformats.org/officeDocument/2006/math">
                    <m:r>
                      <m:rPr>
                        <m:nor/>
                      </m:rPr>
                      <a:rPr lang="uk-UA">
                        <a:latin typeface="Times New Roman" panose="02020603050405020304" pitchFamily="18" charset="0"/>
                        <a:cs typeface="Times New Roman" panose="02020603050405020304" pitchFamily="18" charset="0"/>
                      </a:rPr>
                      <m:t>[</m:t>
                    </m:r>
                    <m:sSup>
                      <m:sSupPr>
                        <m:ctrlPr>
                          <a:rPr lang="ru-RU" i="1">
                            <a:latin typeface="Cambria Math" panose="02040503050406030204" pitchFamily="18" charset="0"/>
                          </a:rPr>
                        </m:ctrlPr>
                      </m:sSupPr>
                      <m:e>
                        <m:r>
                          <a:rPr lang="uk-UA" i="1">
                            <a:latin typeface="Cambria Math" panose="02040503050406030204" pitchFamily="18" charset="0"/>
                          </a:rPr>
                          <m:t>10</m:t>
                        </m:r>
                      </m:e>
                      <m:sup>
                        <m:r>
                          <a:rPr lang="uk-UA" i="1">
                            <a:latin typeface="Cambria Math" panose="02040503050406030204" pitchFamily="18" charset="0"/>
                          </a:rPr>
                          <m:t>11</m:t>
                        </m:r>
                      </m:sup>
                    </m:sSup>
                    <m:r>
                      <a:rPr lang="uk-UA" i="1">
                        <a:latin typeface="Cambria Math" panose="02040503050406030204" pitchFamily="18" charset="0"/>
                      </a:rPr>
                      <m:t> − 2 ×</m:t>
                    </m:r>
                    <m:sSup>
                      <m:sSupPr>
                        <m:ctrlPr>
                          <a:rPr lang="ru-RU" i="1">
                            <a:latin typeface="Cambria Math" panose="02040503050406030204" pitchFamily="18" charset="0"/>
                          </a:rPr>
                        </m:ctrlPr>
                      </m:sSupPr>
                      <m:e>
                        <m:r>
                          <a:rPr lang="uk-UA" i="1">
                            <a:latin typeface="Cambria Math" panose="02040503050406030204" pitchFamily="18" charset="0"/>
                          </a:rPr>
                          <m:t> 10</m:t>
                        </m:r>
                      </m:e>
                      <m:sup>
                        <m:r>
                          <a:rPr lang="uk-UA" i="1">
                            <a:latin typeface="Cambria Math" panose="02040503050406030204" pitchFamily="18" charset="0"/>
                          </a:rPr>
                          <m:t>13</m:t>
                        </m:r>
                      </m:sup>
                    </m:sSup>
                    <m:r>
                      <a:rPr lang="uk-UA" i="1">
                        <a:latin typeface="Cambria Math" panose="02040503050406030204" pitchFamily="18" charset="0"/>
                      </a:rPr>
                      <m:t>] </m:t>
                    </m:r>
                    <m:sSup>
                      <m:sSupPr>
                        <m:ctrlPr>
                          <a:rPr lang="ru-RU" i="1">
                            <a:latin typeface="Cambria Math" panose="02040503050406030204" pitchFamily="18" charset="0"/>
                          </a:rPr>
                        </m:ctrlPr>
                      </m:sSupPr>
                      <m:e>
                        <m:r>
                          <a:rPr lang="uk-UA" i="1">
                            <a:latin typeface="Cambria Math" panose="02040503050406030204" pitchFamily="18" charset="0"/>
                          </a:rPr>
                          <m:t>см</m:t>
                        </m:r>
                      </m:e>
                      <m:sup>
                        <m:r>
                          <a:rPr lang="uk-UA" i="1">
                            <a:latin typeface="Cambria Math" panose="02040503050406030204" pitchFamily="18" charset="0"/>
                          </a:rPr>
                          <m:t>−3</m:t>
                        </m:r>
                      </m:sup>
                    </m:sSup>
                  </m:oMath>
                </a14:m>
                <a:r>
                  <a:rPr lang="uk-UA" dirty="0">
                    <a:latin typeface="Times New Roman" panose="02020603050405020304" pitchFamily="18" charset="0"/>
                    <a:cs typeface="Times New Roman" panose="02020603050405020304" pitchFamily="18" charset="0"/>
                  </a:rPr>
                  <a:t> проти </a:t>
                </a:r>
                <a14:m>
                  <m:oMath xmlns:m="http://schemas.openxmlformats.org/officeDocument/2006/math">
                    <m:r>
                      <a:rPr lang="uk-UA" i="1">
                        <a:latin typeface="Cambria Math" panose="02040503050406030204" pitchFamily="18" charset="0"/>
                      </a:rPr>
                      <m:t>[</m:t>
                    </m:r>
                    <m:sSup>
                      <m:sSupPr>
                        <m:ctrlPr>
                          <a:rPr lang="ru-RU" i="1">
                            <a:latin typeface="Cambria Math" panose="02040503050406030204" pitchFamily="18" charset="0"/>
                          </a:rPr>
                        </m:ctrlPr>
                      </m:sSupPr>
                      <m:e>
                        <m:r>
                          <a:rPr lang="uk-UA" i="1">
                            <a:latin typeface="Cambria Math" panose="02040503050406030204" pitchFamily="18" charset="0"/>
                          </a:rPr>
                          <m:t>10</m:t>
                        </m:r>
                      </m:e>
                      <m:sup>
                        <m:r>
                          <a:rPr lang="uk-UA" i="1">
                            <a:latin typeface="Cambria Math" panose="02040503050406030204" pitchFamily="18" charset="0"/>
                          </a:rPr>
                          <m:t>10</m:t>
                        </m:r>
                      </m:sup>
                    </m:sSup>
                    <m:r>
                      <a:rPr lang="uk-UA" i="1">
                        <a:latin typeface="Cambria Math" panose="02040503050406030204" pitchFamily="18" charset="0"/>
                      </a:rPr>
                      <m:t> − </m:t>
                    </m:r>
                    <m:sSup>
                      <m:sSupPr>
                        <m:ctrlPr>
                          <a:rPr lang="ru-RU" i="1">
                            <a:latin typeface="Cambria Math" panose="02040503050406030204" pitchFamily="18" charset="0"/>
                          </a:rPr>
                        </m:ctrlPr>
                      </m:sSupPr>
                      <m:e>
                        <m:r>
                          <a:rPr lang="uk-UA" i="1">
                            <a:latin typeface="Cambria Math" panose="02040503050406030204" pitchFamily="18" charset="0"/>
                          </a:rPr>
                          <m:t>10</m:t>
                        </m:r>
                      </m:e>
                      <m:sup>
                        <m:r>
                          <a:rPr lang="uk-UA" i="1">
                            <a:latin typeface="Cambria Math" panose="02040503050406030204" pitchFamily="18" charset="0"/>
                          </a:rPr>
                          <m:t>14</m:t>
                        </m:r>
                      </m:sup>
                    </m:sSup>
                    <m:r>
                      <a:rPr lang="uk-UA" i="1">
                        <a:latin typeface="Cambria Math" panose="02040503050406030204" pitchFamily="18" charset="0"/>
                      </a:rPr>
                      <m:t>] </m:t>
                    </m:r>
                    <m:sSup>
                      <m:sSupPr>
                        <m:ctrlPr>
                          <a:rPr lang="ru-RU" i="1">
                            <a:latin typeface="Cambria Math" panose="02040503050406030204" pitchFamily="18" charset="0"/>
                          </a:rPr>
                        </m:ctrlPr>
                      </m:sSupPr>
                      <m:e>
                        <m:r>
                          <a:rPr lang="uk-UA" i="1">
                            <a:latin typeface="Cambria Math" panose="02040503050406030204" pitchFamily="18" charset="0"/>
                          </a:rPr>
                          <m:t>см</m:t>
                        </m:r>
                      </m:e>
                      <m:sup>
                        <m:r>
                          <a:rPr lang="uk-UA" i="1">
                            <a:latin typeface="Cambria Math" panose="02040503050406030204" pitchFamily="18" charset="0"/>
                          </a:rPr>
                          <m:t>−3</m:t>
                        </m:r>
                      </m:sup>
                    </m:sSup>
                  </m:oMath>
                </a14:m>
                <a:endParaRPr lang="ru-RU" dirty="0">
                  <a:latin typeface="Times New Roman" panose="02020603050405020304" pitchFamily="18" charset="0"/>
                  <a:cs typeface="Times New Roman" panose="02020603050405020304" pitchFamily="18" charset="0"/>
                </a:endParaRPr>
              </a:p>
              <a:p>
                <a:endParaRPr lang="ru-RU" dirty="0"/>
              </a:p>
            </p:txBody>
          </p:sp>
        </mc:Choice>
        <mc:Fallback xmlns="">
          <p:sp>
            <p:nvSpPr>
              <p:cNvPr id="24" name="TextBox 23">
                <a:extLst>
                  <a:ext uri="{FF2B5EF4-FFF2-40B4-BE49-F238E27FC236}">
                    <a16:creationId xmlns:a16="http://schemas.microsoft.com/office/drawing/2014/main" id="{5A5D03F3-AA02-A72C-8EFB-7036EF7F9B23}"/>
                  </a:ext>
                </a:extLst>
              </p:cNvPr>
              <p:cNvSpPr txBox="1">
                <a:spLocks noRot="1" noChangeAspect="1" noMove="1" noResize="1" noEditPoints="1" noAdjustHandles="1" noChangeArrowheads="1" noChangeShapeType="1" noTextEdit="1"/>
              </p:cNvSpPr>
              <p:nvPr/>
            </p:nvSpPr>
            <p:spPr>
              <a:xfrm>
                <a:off x="130799" y="5992986"/>
                <a:ext cx="7964522" cy="963918"/>
              </a:xfrm>
              <a:prstGeom prst="rect">
                <a:avLst/>
              </a:prstGeom>
              <a:blipFill>
                <a:blip r:embed="rId10"/>
                <a:stretch>
                  <a:fillRect l="-612" t="-3165"/>
                </a:stretch>
              </a:blipFill>
            </p:spPr>
            <p:txBody>
              <a:bodyPr/>
              <a:lstStyle/>
              <a:p>
                <a:r>
                  <a:rPr lang="ru-RU">
                    <a:noFill/>
                  </a:rPr>
                  <a:t> </a:t>
                </a:r>
              </a:p>
            </p:txBody>
          </p:sp>
        </mc:Fallback>
      </mc:AlternateContent>
      <p:sp>
        <p:nvSpPr>
          <p:cNvPr id="25" name="Прямоугольник: скругленные углы 24">
            <a:extLst>
              <a:ext uri="{FF2B5EF4-FFF2-40B4-BE49-F238E27FC236}">
                <a16:creationId xmlns:a16="http://schemas.microsoft.com/office/drawing/2014/main" id="{7E09D706-0A12-F98D-1309-CE1A65F092AA}"/>
              </a:ext>
            </a:extLst>
          </p:cNvPr>
          <p:cNvSpPr/>
          <p:nvPr/>
        </p:nvSpPr>
        <p:spPr>
          <a:xfrm>
            <a:off x="152604" y="6003636"/>
            <a:ext cx="7729653" cy="611206"/>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7557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0C7DDD2C-AA49-2EA1-1CF8-AF095C067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26" y="780085"/>
            <a:ext cx="4420765" cy="2947177"/>
          </a:xfrm>
          <a:prstGeom prst="rect">
            <a:avLst/>
          </a:prstGeom>
        </p:spPr>
      </p:pic>
      <p:pic>
        <p:nvPicPr>
          <p:cNvPr id="5" name="Рисунок 4">
            <a:extLst>
              <a:ext uri="{FF2B5EF4-FFF2-40B4-BE49-F238E27FC236}">
                <a16:creationId xmlns:a16="http://schemas.microsoft.com/office/drawing/2014/main" id="{C69D9BD2-7E24-E5C6-8E7D-009E3BBBC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925" y="784315"/>
            <a:ext cx="4420765" cy="2947176"/>
          </a:xfrm>
          <a:prstGeom prst="rect">
            <a:avLst/>
          </a:prstGeom>
        </p:spPr>
      </p:pic>
      <p:pic>
        <p:nvPicPr>
          <p:cNvPr id="7" name="Рисунок 6">
            <a:extLst>
              <a:ext uri="{FF2B5EF4-FFF2-40B4-BE49-F238E27FC236}">
                <a16:creationId xmlns:a16="http://schemas.microsoft.com/office/drawing/2014/main" id="{B3E07574-93B5-C574-CD87-5DA62714C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28" y="3727013"/>
            <a:ext cx="4420764" cy="2947176"/>
          </a:xfrm>
          <a:prstGeom prst="rect">
            <a:avLst/>
          </a:prstGeom>
        </p:spPr>
      </p:pic>
      <p:pic>
        <p:nvPicPr>
          <p:cNvPr id="9" name="Рисунок 8">
            <a:extLst>
              <a:ext uri="{FF2B5EF4-FFF2-40B4-BE49-F238E27FC236}">
                <a16:creationId xmlns:a16="http://schemas.microsoft.com/office/drawing/2014/main" id="{CAA6DFC9-A741-41C0-AE9E-1D90473AA0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3926" y="3727013"/>
            <a:ext cx="4420764" cy="2947176"/>
          </a:xfrm>
          <a:prstGeom prst="rect">
            <a:avLst/>
          </a:prstGeom>
        </p:spPr>
      </p:pic>
      <p:sp>
        <p:nvSpPr>
          <p:cNvPr id="10" name="Прямоугольник: скругленные углы 9">
            <a:extLst>
              <a:ext uri="{FF2B5EF4-FFF2-40B4-BE49-F238E27FC236}">
                <a16:creationId xmlns:a16="http://schemas.microsoft.com/office/drawing/2014/main" id="{0AEA1814-18A9-2B78-0B5D-0329C29CE9F8}"/>
              </a:ext>
            </a:extLst>
          </p:cNvPr>
          <p:cNvSpPr/>
          <p:nvPr/>
        </p:nvSpPr>
        <p:spPr>
          <a:xfrm>
            <a:off x="908989" y="100684"/>
            <a:ext cx="10374021" cy="57895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solidFill>
                  <a:srgbClr val="FF0000"/>
                </a:solidFill>
                <a:latin typeface="Times New Roman" panose="02020603050405020304" pitchFamily="18" charset="0"/>
                <a:cs typeface="Times New Roman" panose="02020603050405020304" pitchFamily="18" charset="0"/>
              </a:rPr>
              <a:t>Тестування</a:t>
            </a:r>
            <a:r>
              <a:rPr lang="uk-UA" sz="3000" dirty="0">
                <a:latin typeface="Times New Roman" panose="02020603050405020304" pitchFamily="18" charset="0"/>
                <a:cs typeface="Times New Roman" panose="02020603050405020304" pitchFamily="18" charset="0"/>
              </a:rPr>
              <a:t> </a:t>
            </a:r>
            <a:r>
              <a:rPr lang="uk-UA" sz="3000" dirty="0">
                <a:solidFill>
                  <a:schemeClr val="tx1"/>
                </a:solidFill>
                <a:latin typeface="Times New Roman" panose="02020603050405020304" pitchFamily="18" charset="0"/>
                <a:cs typeface="Times New Roman" panose="02020603050405020304" pitchFamily="18" charset="0"/>
              </a:rPr>
              <a:t>моделей </a:t>
            </a:r>
            <a:r>
              <a:rPr lang="uk-UA" sz="3000" dirty="0">
                <a:solidFill>
                  <a:srgbClr val="00B050"/>
                </a:solidFill>
                <a:latin typeface="Times New Roman" panose="02020603050405020304" pitchFamily="18" charset="0"/>
                <a:cs typeface="Times New Roman" panose="02020603050405020304" pitchFamily="18" charset="0"/>
              </a:rPr>
              <a:t>навчених</a:t>
            </a:r>
            <a:r>
              <a:rPr lang="uk-UA" sz="3000" dirty="0">
                <a:solidFill>
                  <a:schemeClr val="tx1"/>
                </a:solidFill>
                <a:latin typeface="Times New Roman" panose="02020603050405020304" pitchFamily="18" charset="0"/>
                <a:cs typeface="Times New Roman" panose="02020603050405020304" pitchFamily="18" charset="0"/>
              </a:rPr>
              <a:t> на</a:t>
            </a:r>
            <a:r>
              <a:rPr lang="uk-UA" sz="3000" dirty="0">
                <a:latin typeface="Times New Roman" panose="02020603050405020304" pitchFamily="18" charset="0"/>
                <a:cs typeface="Times New Roman" panose="02020603050405020304" pitchFamily="18" charset="0"/>
              </a:rPr>
              <a:t> </a:t>
            </a:r>
            <a:r>
              <a:rPr lang="uk-UA" sz="3000" dirty="0">
                <a:solidFill>
                  <a:srgbClr val="FF00FF"/>
                </a:solidFill>
                <a:latin typeface="Times New Roman" panose="02020603050405020304" pitchFamily="18" charset="0"/>
                <a:cs typeface="Times New Roman" panose="02020603050405020304" pitchFamily="18" charset="0"/>
              </a:rPr>
              <a:t>експериментальному</a:t>
            </a:r>
            <a:r>
              <a:rPr lang="uk-UA" sz="3000" dirty="0">
                <a:latin typeface="Times New Roman" panose="02020603050405020304" pitchFamily="18" charset="0"/>
                <a:cs typeface="Times New Roman" panose="02020603050405020304" pitchFamily="18" charset="0"/>
              </a:rPr>
              <a:t> </a:t>
            </a:r>
            <a:r>
              <a:rPr lang="uk-UA" sz="3000" dirty="0">
                <a:solidFill>
                  <a:schemeClr val="tx1"/>
                </a:solidFill>
                <a:latin typeface="Times New Roman" panose="02020603050405020304" pitchFamily="18" charset="0"/>
                <a:cs typeface="Times New Roman" panose="02020603050405020304" pitchFamily="18" charset="0"/>
              </a:rPr>
              <a:t>наборі</a:t>
            </a:r>
            <a:endParaRPr lang="uk-UA" sz="3000" i="1" noProof="0" dirty="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B128904-BF5D-D08A-A54A-805255FAF114}"/>
              </a:ext>
            </a:extLst>
          </p:cNvPr>
          <p:cNvSpPr txBox="1"/>
          <p:nvPr/>
        </p:nvSpPr>
        <p:spPr>
          <a:xfrm>
            <a:off x="9014691" y="1487054"/>
            <a:ext cx="2998347" cy="3785652"/>
          </a:xfrm>
          <a:prstGeom prst="rect">
            <a:avLst/>
          </a:prstGeom>
          <a:noFill/>
        </p:spPr>
        <p:txBody>
          <a:bodyPr wrap="square" rtlCol="0">
            <a:spAutoFit/>
          </a:bodyPr>
          <a:lstStyle/>
          <a:p>
            <a:pPr algn="ctr"/>
            <a:r>
              <a:rPr lang="uk-UA" sz="2400" dirty="0">
                <a:solidFill>
                  <a:srgbClr val="FF0000"/>
                </a:solidFill>
                <a:latin typeface="Times New Roman" panose="02020603050405020304" pitchFamily="18" charset="0"/>
                <a:cs typeface="Times New Roman" panose="02020603050405020304" pitchFamily="18" charset="0"/>
              </a:rPr>
              <a:t>Тестування</a:t>
            </a:r>
            <a:r>
              <a:rPr lang="uk-UA" sz="2400" dirty="0">
                <a:latin typeface="Times New Roman" panose="02020603050405020304" pitchFamily="18" charset="0"/>
                <a:cs typeface="Times New Roman" panose="02020603050405020304" pitchFamily="18" charset="0"/>
              </a:rPr>
              <a:t> відбувалося на </a:t>
            </a:r>
            <a:r>
              <a:rPr lang="uk-UA" sz="2400" u="sng" dirty="0">
                <a:latin typeface="Times New Roman" panose="02020603050405020304" pitchFamily="18" charset="0"/>
                <a:cs typeface="Times New Roman" panose="02020603050405020304" pitchFamily="18" charset="0"/>
              </a:rPr>
              <a:t>іншому</a:t>
            </a:r>
            <a:r>
              <a:rPr lang="uk-UA" sz="2400" dirty="0">
                <a:latin typeface="Times New Roman" panose="02020603050405020304" pitchFamily="18" charset="0"/>
                <a:cs typeface="Times New Roman" panose="02020603050405020304" pitchFamily="18" charset="0"/>
              </a:rPr>
              <a:t> </a:t>
            </a:r>
            <a:r>
              <a:rPr lang="uk-UA" sz="2400" dirty="0">
                <a:solidFill>
                  <a:srgbClr val="FF00FF"/>
                </a:solidFill>
                <a:latin typeface="Times New Roman" panose="02020603050405020304" pitchFamily="18" charset="0"/>
                <a:cs typeface="Times New Roman" panose="02020603050405020304" pitchFamily="18" charset="0"/>
              </a:rPr>
              <a:t>експериментальному </a:t>
            </a:r>
            <a:r>
              <a:rPr lang="uk-UA" sz="2400" dirty="0">
                <a:latin typeface="Times New Roman" panose="02020603050405020304" pitchFamily="18" charset="0"/>
                <a:cs typeface="Times New Roman" panose="02020603050405020304" pitchFamily="18" charset="0"/>
              </a:rPr>
              <a:t>наборі даних, що відрізнявся від того набору, який використовувався для </a:t>
            </a:r>
            <a:r>
              <a:rPr lang="uk-UA" sz="2400" dirty="0">
                <a:solidFill>
                  <a:srgbClr val="00B050"/>
                </a:solidFill>
                <a:latin typeface="Times New Roman" panose="02020603050405020304" pitchFamily="18" charset="0"/>
                <a:cs typeface="Times New Roman" panose="02020603050405020304" pitchFamily="18" charset="0"/>
              </a:rPr>
              <a:t>навчання</a:t>
            </a:r>
            <a:r>
              <a:rPr lang="uk-UA" sz="2400" dirty="0">
                <a:latin typeface="Times New Roman" panose="02020603050405020304" pitchFamily="18" charset="0"/>
                <a:cs typeface="Times New Roman" panose="02020603050405020304" pitchFamily="18" charset="0"/>
              </a:rPr>
              <a:t> моделей</a:t>
            </a:r>
            <a:endParaRPr lang="ru-RU"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FFD8CD3-CCCD-811E-0CFF-7C373B140068}"/>
              </a:ext>
            </a:extLst>
          </p:cNvPr>
          <p:cNvSpPr txBox="1"/>
          <p:nvPr/>
        </p:nvSpPr>
        <p:spPr>
          <a:xfrm>
            <a:off x="11607444" y="6334780"/>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3</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871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E1EF1A86-432B-0EDF-6FAB-16FACCC3E261}"/>
              </a:ext>
            </a:extLst>
          </p:cNvPr>
          <p:cNvSpPr/>
          <p:nvPr/>
        </p:nvSpPr>
        <p:spPr>
          <a:xfrm>
            <a:off x="4451507" y="100153"/>
            <a:ext cx="3288986" cy="57895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Загальні висновки</a:t>
            </a:r>
            <a:endParaRPr lang="uk-UA" sz="3000" i="1" noProof="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C7C72F-E2A6-FF89-E98F-9C8BF461DA4E}"/>
                  </a:ext>
                </a:extLst>
              </p:cNvPr>
              <p:cNvSpPr txBox="1"/>
              <p:nvPr/>
            </p:nvSpPr>
            <p:spPr>
              <a:xfrm>
                <a:off x="138544" y="762383"/>
                <a:ext cx="11859491" cy="2407454"/>
              </a:xfrm>
              <a:prstGeom prst="rect">
                <a:avLst/>
              </a:prstGeom>
              <a:noFill/>
            </p:spPr>
            <p:txBody>
              <a:bodyPr wrap="square">
                <a:spAutoFit/>
              </a:bodyPr>
              <a:lstStyle/>
              <a:p>
                <a:pPr algn="just">
                  <a:lnSpc>
                    <a:spcPct val="120000"/>
                  </a:lnSpc>
                </a:pPr>
                <a:r>
                  <a:rPr lang="uk-UA" sz="1800" dirty="0">
                    <a:effectLst/>
                    <a:latin typeface="Times New Roman" panose="02020603050405020304" pitchFamily="18" charset="0"/>
                    <a:ea typeface="Calibri" panose="020F0502020204030204" pitchFamily="34" charset="0"/>
                    <a:cs typeface="Times New Roman" panose="02020603050405020304" pitchFamily="18" charset="0"/>
                  </a:rPr>
                  <a:t>1. Шляхом моделювання вольт-амперних характеристик кремнієвих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n</a:t>
                </a:r>
                <a:r>
                  <a:rPr lang="uk-UA" sz="18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p</a:t>
                </a:r>
                <a:r>
                  <a:rPr lang="uk-UA"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p</a:t>
                </a:r>
                <a:r>
                  <a:rPr lang="uk-UA" sz="18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структур створена база даних, яка відображає кількісний вплив конфігурації та концентрації залізовмісних дефектів на фактор </a:t>
                </a:r>
                <a:r>
                  <a:rPr lang="uk-UA" sz="1800" dirty="0" err="1">
                    <a:effectLst/>
                    <a:latin typeface="Times New Roman" panose="02020603050405020304" pitchFamily="18" charset="0"/>
                    <a:ea typeface="Times New Roman" panose="02020603050405020304" pitchFamily="18" charset="0"/>
                    <a:cs typeface="Times New Roman" panose="02020603050405020304" pitchFamily="18" charset="0"/>
                  </a:rPr>
                  <a:t>неідеальності</a:t>
                </a:r>
                <a:r>
                  <a:rPr lang="uk-UA" sz="1800" dirty="0">
                    <a:effectLst/>
                    <a:latin typeface="Times New Roman" panose="02020603050405020304" pitchFamily="18" charset="0"/>
                    <a:ea typeface="Times New Roman" panose="02020603050405020304" pitchFamily="18" charset="0"/>
                    <a:cs typeface="Times New Roman" panose="02020603050405020304" pitchFamily="18" charset="0"/>
                  </a:rPr>
                  <a:t>, напругу розімкнутого кола, струм короткого замикання, фактор форми та ефективність фотоелектричного перетворення. </a:t>
                </a:r>
                <a:r>
                  <a:rPr lang="uk-UA" dirty="0">
                    <a:latin typeface="Times New Roman" panose="02020603050405020304" pitchFamily="18" charset="0"/>
                    <a:cs typeface="Times New Roman" panose="02020603050405020304" pitchFamily="18" charset="0"/>
                  </a:rPr>
                  <a:t>Масив даних містить інформацію для структур з товщиною бази в діапазоні (180 </a:t>
                </a:r>
                <a:r>
                  <a:rPr lang="uk-UA" kern="100" dirty="0">
                    <a:latin typeface="Times New Roman" panose="02020603050405020304" pitchFamily="18" charset="0"/>
                    <a:ea typeface="Calibri" panose="020F0502020204030204" pitchFamily="34" charset="0"/>
                    <a:cs typeface="Times New Roman" panose="02020603050405020304" pitchFamily="18" charset="0"/>
                  </a:rPr>
                  <a:t>÷</a:t>
                </a:r>
                <a:r>
                  <a:rPr lang="uk-UA" dirty="0">
                    <a:latin typeface="Times New Roman" panose="02020603050405020304" pitchFamily="18" charset="0"/>
                    <a:cs typeface="Times New Roman" panose="02020603050405020304" pitchFamily="18" charset="0"/>
                  </a:rPr>
                  <a:t> 380) </a:t>
                </a:r>
                <a:r>
                  <a:rPr lang="uk-UA" dirty="0" err="1">
                    <a:latin typeface="Times New Roman" panose="02020603050405020304" pitchFamily="18" charset="0"/>
                    <a:cs typeface="Times New Roman" panose="02020603050405020304" pitchFamily="18" charset="0"/>
                  </a:rPr>
                  <a:t>мкм</a:t>
                </a:r>
                <a:r>
                  <a:rPr lang="uk-UA" dirty="0">
                    <a:latin typeface="Times New Roman" panose="02020603050405020304" pitchFamily="18" charset="0"/>
                    <a:cs typeface="Times New Roman" panose="02020603050405020304" pitchFamily="18" charset="0"/>
                  </a:rPr>
                  <a:t> </a:t>
                </a:r>
                <a:r>
                  <a:rPr lang="uk-UA" kern="100" dirty="0">
                    <a:latin typeface="Times New Roman" panose="02020603050405020304" pitchFamily="18" charset="0"/>
                    <a:ea typeface="Calibri" panose="020F0502020204030204" pitchFamily="34" charset="0"/>
                    <a:cs typeface="Times New Roman" panose="02020603050405020304" pitchFamily="18" charset="0"/>
                  </a:rPr>
                  <a:t>концентрацією легуючої домішки (бору) в базі (</a:t>
                </a:r>
                <a14:m>
                  <m:oMath xmlns:m="http://schemas.openxmlformats.org/officeDocument/2006/math">
                    <m:sSup>
                      <m:sSupPr>
                        <m:ctrlPr>
                          <a:rPr lang="ru-RU" i="1">
                            <a:latin typeface="Cambria Math" panose="02040503050406030204" pitchFamily="18" charset="0"/>
                          </a:rPr>
                        </m:ctrlPr>
                      </m:sSupPr>
                      <m:e>
                        <m:r>
                          <a:rPr lang="uk-UA" i="1">
                            <a:latin typeface="Cambria Math" panose="02040503050406030204" pitchFamily="18" charset="0"/>
                          </a:rPr>
                          <m:t>10</m:t>
                        </m:r>
                      </m:e>
                      <m:sup>
                        <m:r>
                          <a:rPr lang="uk-UA" i="1">
                            <a:latin typeface="Cambria Math" panose="02040503050406030204" pitchFamily="18" charset="0"/>
                          </a:rPr>
                          <m:t>15</m:t>
                        </m:r>
                      </m:sup>
                    </m:sSup>
                    <m:r>
                      <a:rPr lang="uk-UA" i="1">
                        <a:latin typeface="Cambria Math" panose="02040503050406030204" pitchFamily="18" charset="0"/>
                      </a:rPr>
                      <m:t> </m:t>
                    </m:r>
                  </m:oMath>
                </a14:m>
                <a:r>
                  <a:rPr lang="uk-UA" kern="100"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sSup>
                      <m:sSupPr>
                        <m:ctrlPr>
                          <a:rPr lang="ru-RU" i="1">
                            <a:latin typeface="Cambria Math" panose="02040503050406030204" pitchFamily="18" charset="0"/>
                          </a:rPr>
                        </m:ctrlPr>
                      </m:sSupPr>
                      <m:e>
                        <m:r>
                          <a:rPr lang="uk-UA" i="1">
                            <a:latin typeface="Cambria Math" panose="02040503050406030204" pitchFamily="18" charset="0"/>
                          </a:rPr>
                          <m:t>10</m:t>
                        </m:r>
                      </m:e>
                      <m:sup>
                        <m:r>
                          <a:rPr lang="uk-UA" i="1">
                            <a:latin typeface="Cambria Math" panose="02040503050406030204" pitchFamily="18" charset="0"/>
                          </a:rPr>
                          <m:t>1</m:t>
                        </m:r>
                        <m:r>
                          <a:rPr lang="uk-UA" b="0" i="1" smtClean="0">
                            <a:latin typeface="Cambria Math" panose="02040503050406030204" pitchFamily="18" charset="0"/>
                          </a:rPr>
                          <m:t>7</m:t>
                        </m:r>
                      </m:sup>
                    </m:sSup>
                  </m:oMath>
                </a14:m>
                <a:r>
                  <a:rPr lang="uk-UA" kern="1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ru-RU" i="1">
                            <a:latin typeface="Cambria Math" panose="02040503050406030204" pitchFamily="18" charset="0"/>
                          </a:rPr>
                        </m:ctrlPr>
                      </m:sSupPr>
                      <m:e>
                        <m:r>
                          <a:rPr lang="uk-UA" i="1">
                            <a:latin typeface="Cambria Math" panose="02040503050406030204" pitchFamily="18" charset="0"/>
                          </a:rPr>
                          <m:t>см</m:t>
                        </m:r>
                      </m:e>
                      <m:sup>
                        <m:r>
                          <a:rPr lang="uk-UA" i="1">
                            <a:latin typeface="Cambria Math" panose="02040503050406030204" pitchFamily="18" charset="0"/>
                          </a:rPr>
                          <m:t>−3</m:t>
                        </m:r>
                      </m:sup>
                    </m:sSup>
                  </m:oMath>
                </a14:m>
                <a:r>
                  <a:rPr lang="uk-UA" kern="100" dirty="0">
                    <a:latin typeface="Times New Roman" panose="02020603050405020304" pitchFamily="18" charset="0"/>
                    <a:ea typeface="Calibri" panose="020F0502020204030204" pitchFamily="34" charset="0"/>
                    <a:cs typeface="Times New Roman" panose="02020603050405020304" pitchFamily="18" charset="0"/>
                  </a:rPr>
                  <a:t>, температур (290 ÷ 340) К та концентрацією заліза (</a:t>
                </a:r>
                <a14:m>
                  <m:oMath xmlns:m="http://schemas.openxmlformats.org/officeDocument/2006/math">
                    <m:sSup>
                      <m:sSupPr>
                        <m:ctrlPr>
                          <a:rPr lang="ru-RU" i="1">
                            <a:latin typeface="Cambria Math" panose="02040503050406030204" pitchFamily="18" charset="0"/>
                          </a:rPr>
                        </m:ctrlPr>
                      </m:sSupPr>
                      <m:e>
                        <m:r>
                          <a:rPr lang="uk-UA" i="1">
                            <a:latin typeface="Cambria Math" panose="02040503050406030204" pitchFamily="18" charset="0"/>
                          </a:rPr>
                          <m:t>10</m:t>
                        </m:r>
                      </m:e>
                      <m:sup>
                        <m:r>
                          <a:rPr lang="uk-UA" i="1">
                            <a:latin typeface="Cambria Math" panose="02040503050406030204" pitchFamily="18" charset="0"/>
                          </a:rPr>
                          <m:t>1</m:t>
                        </m:r>
                        <m:r>
                          <a:rPr lang="uk-UA" b="0" i="1" smtClean="0">
                            <a:latin typeface="Cambria Math" panose="02040503050406030204" pitchFamily="18" charset="0"/>
                          </a:rPr>
                          <m:t>0</m:t>
                        </m:r>
                      </m:sup>
                    </m:sSup>
                    <m:r>
                      <a:rPr lang="uk-UA" i="1">
                        <a:latin typeface="Cambria Math" panose="02040503050406030204" pitchFamily="18" charset="0"/>
                      </a:rPr>
                      <m:t> </m:t>
                    </m:r>
                  </m:oMath>
                </a14:m>
                <a:r>
                  <a:rPr lang="uk-UA" kern="100"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sSup>
                      <m:sSupPr>
                        <m:ctrlPr>
                          <a:rPr lang="ru-RU" i="1">
                            <a:latin typeface="Cambria Math" panose="02040503050406030204" pitchFamily="18" charset="0"/>
                          </a:rPr>
                        </m:ctrlPr>
                      </m:sSupPr>
                      <m:e>
                        <m:r>
                          <a:rPr lang="uk-UA" i="1">
                            <a:latin typeface="Cambria Math" panose="02040503050406030204" pitchFamily="18" charset="0"/>
                          </a:rPr>
                          <m:t>10</m:t>
                        </m:r>
                      </m:e>
                      <m:sup>
                        <m:r>
                          <a:rPr lang="uk-UA" i="1">
                            <a:latin typeface="Cambria Math" panose="02040503050406030204" pitchFamily="18" charset="0"/>
                          </a:rPr>
                          <m:t>1</m:t>
                        </m:r>
                        <m:r>
                          <a:rPr lang="uk-UA" b="0" i="1" smtClean="0">
                            <a:latin typeface="Cambria Math" panose="02040503050406030204" pitchFamily="18" charset="0"/>
                          </a:rPr>
                          <m:t>4</m:t>
                        </m:r>
                      </m:sup>
                    </m:sSup>
                  </m:oMath>
                </a14:m>
                <a:r>
                  <a:rPr lang="uk-UA" kern="1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ru-RU" i="1">
                            <a:latin typeface="Cambria Math" panose="02040503050406030204" pitchFamily="18" charset="0"/>
                          </a:rPr>
                        </m:ctrlPr>
                      </m:sSupPr>
                      <m:e>
                        <m:r>
                          <a:rPr lang="uk-UA" i="1">
                            <a:latin typeface="Cambria Math" panose="02040503050406030204" pitchFamily="18" charset="0"/>
                          </a:rPr>
                          <m:t>см</m:t>
                        </m:r>
                      </m:e>
                      <m:sup>
                        <m:r>
                          <a:rPr lang="uk-UA" i="1">
                            <a:latin typeface="Cambria Math" panose="02040503050406030204" pitchFamily="18" charset="0"/>
                          </a:rPr>
                          <m:t>−3</m:t>
                        </m:r>
                      </m:sup>
                    </m:sSup>
                  </m:oMath>
                </a14:m>
                <a:r>
                  <a:rPr lang="uk-UA" kern="100" dirty="0">
                    <a:latin typeface="Times New Roman" panose="02020603050405020304" pitchFamily="18" charset="0"/>
                    <a:ea typeface="Calibri" panose="020F0502020204030204" pitchFamily="34" charset="0"/>
                    <a:cs typeface="Times New Roman" panose="02020603050405020304" pitchFamily="18" charset="0"/>
                  </a:rPr>
                  <a:t>. Інформація про фотоелектричні параметри відповідає широкосмуговому освітленню </a:t>
                </a:r>
                <a:r>
                  <a:rPr lang="en-US" kern="100" dirty="0">
                    <a:latin typeface="Times New Roman" panose="02020603050405020304" pitchFamily="18" charset="0"/>
                    <a:ea typeface="Calibri" panose="020F0502020204030204" pitchFamily="34" charset="0"/>
                    <a:cs typeface="Times New Roman" panose="02020603050405020304" pitchFamily="18" charset="0"/>
                  </a:rPr>
                  <a:t>AM1.5G </a:t>
                </a:r>
                <a:r>
                  <a:rPr lang="uk-UA" kern="100" dirty="0">
                    <a:latin typeface="Times New Roman" panose="02020603050405020304" pitchFamily="18" charset="0"/>
                    <a:ea typeface="Calibri" panose="020F0502020204030204" pitchFamily="34" charset="0"/>
                    <a:cs typeface="Times New Roman" panose="02020603050405020304" pitchFamily="18" charset="0"/>
                  </a:rPr>
                  <a:t>та монохроматичному освітленню з довжиною хвилі 940 нм та інтенсивністю 5 Вт ⁄</a:t>
                </a:r>
                <a:r>
                  <a:rPr lang="ru-RU" dirty="0"/>
                  <a:t> </a:t>
                </a:r>
                <a14:m>
                  <m:oMath xmlns:m="http://schemas.openxmlformats.org/officeDocument/2006/math">
                    <m:sSup>
                      <m:sSupPr>
                        <m:ctrlPr>
                          <a:rPr lang="ru-RU" i="1">
                            <a:latin typeface="Cambria Math" panose="02040503050406030204" pitchFamily="18" charset="0"/>
                          </a:rPr>
                        </m:ctrlPr>
                      </m:sSupPr>
                      <m:e>
                        <m:r>
                          <a:rPr lang="uk-UA" i="1">
                            <a:latin typeface="Cambria Math" panose="02040503050406030204" pitchFamily="18" charset="0"/>
                          </a:rPr>
                          <m:t>м</m:t>
                        </m:r>
                      </m:e>
                      <m:sup>
                        <m:r>
                          <a:rPr lang="uk-UA" b="0" i="1" smtClean="0">
                            <a:latin typeface="Cambria Math" panose="02040503050406030204" pitchFamily="18" charset="0"/>
                          </a:rPr>
                          <m:t>2</m:t>
                        </m:r>
                      </m:sup>
                    </m:sSup>
                    <m:r>
                      <a:rPr lang="uk-UA" i="1">
                        <a:latin typeface="Cambria Math" panose="02040503050406030204" pitchFamily="18" charset="0"/>
                      </a:rPr>
                      <m:t> </m:t>
                    </m:r>
                  </m:oMath>
                </a14:m>
                <a:r>
                  <a:rPr lang="uk-UA" kern="100" dirty="0">
                    <a:latin typeface="Times New Roman" panose="02020603050405020304" pitchFamily="18" charset="0"/>
                    <a:ea typeface="Calibri" panose="020F0502020204030204" pitchFamily="34" charset="0"/>
                    <a:cs typeface="Times New Roman" panose="02020603050405020304" pitchFamily="18" charset="0"/>
                  </a:rPr>
                  <a:t>і 10 Вт ⁄</a:t>
                </a:r>
                <a:r>
                  <a:rPr lang="ru-RU" dirty="0"/>
                  <a:t> </a:t>
                </a:r>
                <a14:m>
                  <m:oMath xmlns:m="http://schemas.openxmlformats.org/officeDocument/2006/math">
                    <m:sSup>
                      <m:sSupPr>
                        <m:ctrlPr>
                          <a:rPr lang="ru-RU" i="1">
                            <a:latin typeface="Cambria Math" panose="02040503050406030204" pitchFamily="18" charset="0"/>
                          </a:rPr>
                        </m:ctrlPr>
                      </m:sSupPr>
                      <m:e>
                        <m:r>
                          <a:rPr lang="uk-UA" i="1">
                            <a:latin typeface="Cambria Math" panose="02040503050406030204" pitchFamily="18" charset="0"/>
                          </a:rPr>
                          <m:t>м</m:t>
                        </m:r>
                      </m:e>
                      <m:sup>
                        <m:r>
                          <a:rPr lang="uk-UA" i="1">
                            <a:latin typeface="Cambria Math" panose="02040503050406030204" pitchFamily="18" charset="0"/>
                          </a:rPr>
                          <m:t>2</m:t>
                        </m:r>
                      </m:sup>
                    </m:sSup>
                  </m:oMath>
                </a14:m>
                <a:r>
                  <a:rPr lang="uk-UA" kern="100" dirty="0">
                    <a:latin typeface="Times New Roman" panose="02020603050405020304" pitchFamily="18" charset="0"/>
                    <a:ea typeface="Calibri" panose="020F0502020204030204" pitchFamily="34"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8FC7C72F-E2A6-FF89-E98F-9C8BF461DA4E}"/>
                  </a:ext>
                </a:extLst>
              </p:cNvPr>
              <p:cNvSpPr txBox="1">
                <a:spLocks noRot="1" noChangeAspect="1" noMove="1" noResize="1" noEditPoints="1" noAdjustHandles="1" noChangeArrowheads="1" noChangeShapeType="1" noTextEdit="1"/>
              </p:cNvSpPr>
              <p:nvPr/>
            </p:nvSpPr>
            <p:spPr>
              <a:xfrm>
                <a:off x="138544" y="762383"/>
                <a:ext cx="11859491" cy="2407454"/>
              </a:xfrm>
              <a:prstGeom prst="rect">
                <a:avLst/>
              </a:prstGeom>
              <a:blipFill>
                <a:blip r:embed="rId2"/>
                <a:stretch>
                  <a:fillRect l="-463" r="-411" b="-3038"/>
                </a:stretch>
              </a:blipFill>
            </p:spPr>
            <p:txBody>
              <a:bodyPr/>
              <a:lstStyle/>
              <a:p>
                <a:r>
                  <a:rPr lang="ru-RU">
                    <a:noFill/>
                  </a:rPr>
                  <a:t> </a:t>
                </a:r>
              </a:p>
            </p:txBody>
          </p:sp>
        </mc:Fallback>
      </mc:AlternateContent>
      <p:sp>
        <p:nvSpPr>
          <p:cNvPr id="8" name="TextBox 7">
            <a:extLst>
              <a:ext uri="{FF2B5EF4-FFF2-40B4-BE49-F238E27FC236}">
                <a16:creationId xmlns:a16="http://schemas.microsoft.com/office/drawing/2014/main" id="{9E0C9548-6E11-00B7-FDB6-692E681B23BC}"/>
              </a:ext>
            </a:extLst>
          </p:cNvPr>
          <p:cNvSpPr txBox="1"/>
          <p:nvPr/>
        </p:nvSpPr>
        <p:spPr>
          <a:xfrm>
            <a:off x="138544" y="3169837"/>
            <a:ext cx="11859491" cy="1060547"/>
          </a:xfrm>
          <a:prstGeom prst="rect">
            <a:avLst/>
          </a:prstGeom>
          <a:noFill/>
        </p:spPr>
        <p:txBody>
          <a:bodyPr wrap="square">
            <a:spAutoFit/>
          </a:bodyPr>
          <a:lstStyle/>
          <a:p>
            <a:pPr algn="just">
              <a:lnSpc>
                <a:spcPct val="120000"/>
              </a:lnSpc>
              <a:spcAft>
                <a:spcPts val="800"/>
              </a:spcAft>
              <a:buNone/>
            </a:pP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2. Виявлено, що на значення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фактора</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неідеальності</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кремнієвих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n</a:t>
            </a:r>
            <a:r>
              <a:rPr lang="uk-UA"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uk-UA"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структур впливають процеси як в області просторового заряду, так і в квазінейтральній області; зокрема при перевищені товщиною бази довжини дифузії неосновних носіїв заряду величина </a:t>
            </a:r>
            <a:r>
              <a:rPr lang="uk-UA"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фактора</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неідеальності</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зменшується.</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659DA9-A408-B0ED-8976-815C845B0BC7}"/>
                  </a:ext>
                </a:extLst>
              </p:cNvPr>
              <p:cNvSpPr txBox="1"/>
              <p:nvPr/>
            </p:nvSpPr>
            <p:spPr>
              <a:xfrm>
                <a:off x="138544" y="4230384"/>
                <a:ext cx="11859490" cy="2395464"/>
              </a:xfrm>
              <a:prstGeom prst="rect">
                <a:avLst/>
              </a:prstGeom>
              <a:noFill/>
            </p:spPr>
            <p:txBody>
              <a:bodyPr wrap="square">
                <a:spAutoFit/>
              </a:bodyPr>
              <a:lstStyle/>
              <a:p>
                <a:pPr algn="just">
                  <a:lnSpc>
                    <a:spcPct val="120000"/>
                  </a:lnSpc>
                </a:pPr>
                <a:r>
                  <a:rPr lang="uk-UA" sz="1800" dirty="0">
                    <a:effectLst/>
                    <a:latin typeface="Times New Roman" panose="02020603050405020304" pitchFamily="18" charset="0"/>
                    <a:ea typeface="Times New Roman" panose="02020603050405020304" pitchFamily="18" charset="0"/>
                  </a:rPr>
                  <a:t>3. Показано, що відносна зміна струму короткого замикання кремнієвого сонячного елементу при зміні конфігурації залізовмісних дефектів монотонно зростає з підвищенням концентрації заліза, а її знак та величина залежать від рівня легування бази. Виявлено, що зміни струму короткого </a:t>
                </a:r>
                <a:r>
                  <a:rPr lang="uk-UA" dirty="0">
                    <a:latin typeface="Times New Roman" panose="02020603050405020304" pitchFamily="18" charset="0"/>
                    <a:ea typeface="Times New Roman" panose="02020603050405020304" pitchFamily="18" charset="0"/>
                  </a:rPr>
                  <a:t>замикання досягають </a:t>
                </a:r>
                <a:r>
                  <a:rPr lang="uk-UA" dirty="0" err="1">
                    <a:latin typeface="Times New Roman" panose="02020603050405020304" pitchFamily="18" charset="0"/>
                    <a:ea typeface="Times New Roman" panose="02020603050405020304" pitchFamily="18" charset="0"/>
                  </a:rPr>
                  <a:t>досягають</a:t>
                </a:r>
                <a:r>
                  <a:rPr lang="uk-UA" dirty="0">
                    <a:latin typeface="Times New Roman" panose="02020603050405020304" pitchFamily="18" charset="0"/>
                    <a:ea typeface="Times New Roman" panose="02020603050405020304" pitchFamily="18" charset="0"/>
                  </a:rPr>
                  <a:t> 40%  (при </a:t>
                </a:r>
                <a:r>
                  <a:rPr lang="en-US" dirty="0">
                    <a:latin typeface="Times New Roman" panose="02020603050405020304" pitchFamily="18" charset="0"/>
                    <a:ea typeface="Times New Roman" panose="02020603050405020304" pitchFamily="18" charset="0"/>
                  </a:rPr>
                  <a:t>AM1.5G) </a:t>
                </a:r>
                <a:r>
                  <a:rPr lang="uk-UA" dirty="0">
                    <a:latin typeface="Times New Roman" panose="02020603050405020304" pitchFamily="18" charset="0"/>
                    <a:ea typeface="Times New Roman" panose="02020603050405020304" pitchFamily="18" charset="0"/>
                  </a:rPr>
                  <a:t>та 150%  (при монохроматичному освітленні) при </a:t>
                </a:r>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𝑁</m:t>
                        </m:r>
                      </m:e>
                      <m:sub>
                        <m:r>
                          <m:rPr>
                            <m:sty m:val="p"/>
                          </m:rPr>
                          <a:rPr lang="en-US" b="0" i="0" smtClean="0">
                            <a:latin typeface="Cambria Math" panose="02040503050406030204" pitchFamily="18" charset="0"/>
                          </a:rPr>
                          <m:t>Fe</m:t>
                        </m:r>
                      </m:sub>
                    </m:sSub>
                    <m:r>
                      <a:rPr lang="en-US" b="0" i="1" smtClean="0">
                        <a:latin typeface="Cambria Math" panose="02040503050406030204" pitchFamily="18" charset="0"/>
                      </a:rPr>
                      <m:t>=</m:t>
                    </m:r>
                    <m:sSup>
                      <m:sSupPr>
                        <m:ctrlPr>
                          <a:rPr lang="ru-RU" i="1">
                            <a:latin typeface="Cambria Math" panose="02040503050406030204" pitchFamily="18" charset="0"/>
                          </a:rPr>
                        </m:ctrlPr>
                      </m:sSupPr>
                      <m:e>
                        <m:r>
                          <a:rPr lang="uk-UA" i="1">
                            <a:latin typeface="Cambria Math" panose="02040503050406030204" pitchFamily="18" charset="0"/>
                          </a:rPr>
                          <m:t>10</m:t>
                        </m:r>
                      </m:e>
                      <m:sup>
                        <m:r>
                          <a:rPr lang="uk-UA" i="1">
                            <a:latin typeface="Cambria Math" panose="02040503050406030204" pitchFamily="18" charset="0"/>
                          </a:rPr>
                          <m:t>14</m:t>
                        </m:r>
                      </m:sup>
                    </m:sSup>
                    <m:r>
                      <a:rPr lang="en-US" b="0" i="0" smtClean="0">
                        <a:latin typeface="Cambria Math" panose="02040503050406030204" pitchFamily="18" charset="0"/>
                      </a:rPr>
                      <m:t> </m:t>
                    </m:r>
                    <m:sSup>
                      <m:sSupPr>
                        <m:ctrlPr>
                          <a:rPr lang="ru-RU" i="1">
                            <a:latin typeface="Cambria Math" panose="02040503050406030204" pitchFamily="18" charset="0"/>
                          </a:rPr>
                        </m:ctrlPr>
                      </m:sSupPr>
                      <m:e>
                        <m:r>
                          <a:rPr lang="uk-UA" i="1">
                            <a:latin typeface="Cambria Math" panose="02040503050406030204" pitchFamily="18" charset="0"/>
                          </a:rPr>
                          <m:t>см</m:t>
                        </m:r>
                      </m:e>
                      <m:sup>
                        <m:r>
                          <a:rPr lang="uk-UA" i="1">
                            <a:latin typeface="Cambria Math" panose="02040503050406030204" pitchFamily="18" charset="0"/>
                          </a:rPr>
                          <m:t>−3</m:t>
                        </m:r>
                      </m:sup>
                    </m:sSup>
                  </m:oMath>
                </a14:m>
                <a:r>
                  <a:rPr lang="uk-UA" dirty="0">
                    <a:latin typeface="Times New Roman" panose="02020603050405020304" pitchFamily="18" charset="0"/>
                    <a:ea typeface="Times New Roman" panose="02020603050405020304" pitchFamily="18" charset="0"/>
                  </a:rPr>
                  <a:t>, що дозволяє використовувати їх для оцінки концентрації заліза. Зміни ефективності фотоелектричного перетворення є немонотонною функцією кількості заліза (при </a:t>
                </a:r>
                <a:r>
                  <a:rPr lang="en-US" dirty="0">
                    <a:latin typeface="Times New Roman" panose="02020603050405020304" pitchFamily="18" charset="0"/>
                    <a:ea typeface="Times New Roman" panose="02020603050405020304" pitchFamily="18" charset="0"/>
                  </a:rPr>
                  <a:t>AM1.5G); </a:t>
                </a:r>
                <a:r>
                  <a:rPr lang="uk-UA" dirty="0">
                    <a:latin typeface="Times New Roman" panose="02020603050405020304" pitchFamily="18" charset="0"/>
                    <a:ea typeface="Times New Roman" panose="02020603050405020304" pitchFamily="18" charset="0"/>
                  </a:rPr>
                  <a:t>зміни напруги розімкнутого кола та </a:t>
                </a:r>
                <a:r>
                  <a:rPr lang="uk-UA" dirty="0" err="1">
                    <a:latin typeface="Times New Roman" panose="02020603050405020304" pitchFamily="18" charset="0"/>
                    <a:ea typeface="Times New Roman" panose="02020603050405020304" pitchFamily="18" charset="0"/>
                  </a:rPr>
                  <a:t>фактора</a:t>
                </a:r>
                <a:r>
                  <a:rPr lang="uk-UA" dirty="0">
                    <a:latin typeface="Times New Roman" panose="02020603050405020304" pitchFamily="18" charset="0"/>
                    <a:ea typeface="Times New Roman" panose="02020603050405020304" pitchFamily="18" charset="0"/>
                  </a:rPr>
                  <a:t> форми значно менші (до 14%  та 7%  відповідно) та неоднозначно пов’язані з концентрацією заліза. </a:t>
                </a:r>
                <a:endParaRPr lang="ru-RU" dirty="0"/>
              </a:p>
            </p:txBody>
          </p:sp>
        </mc:Choice>
        <mc:Fallback xmlns="">
          <p:sp>
            <p:nvSpPr>
              <p:cNvPr id="10" name="TextBox 9">
                <a:extLst>
                  <a:ext uri="{FF2B5EF4-FFF2-40B4-BE49-F238E27FC236}">
                    <a16:creationId xmlns:a16="http://schemas.microsoft.com/office/drawing/2014/main" id="{43659DA9-A408-B0ED-8976-815C845B0BC7}"/>
                  </a:ext>
                </a:extLst>
              </p:cNvPr>
              <p:cNvSpPr txBox="1">
                <a:spLocks noRot="1" noChangeAspect="1" noMove="1" noResize="1" noEditPoints="1" noAdjustHandles="1" noChangeArrowheads="1" noChangeShapeType="1" noTextEdit="1"/>
              </p:cNvSpPr>
              <p:nvPr/>
            </p:nvSpPr>
            <p:spPr>
              <a:xfrm>
                <a:off x="138544" y="4230384"/>
                <a:ext cx="11859490" cy="2395464"/>
              </a:xfrm>
              <a:prstGeom prst="rect">
                <a:avLst/>
              </a:prstGeom>
              <a:blipFill>
                <a:blip r:embed="rId3"/>
                <a:stretch>
                  <a:fillRect l="-463" t="-254" r="-411" b="-3053"/>
                </a:stretch>
              </a:blipFill>
            </p:spPr>
            <p:txBody>
              <a:bodyPr/>
              <a:lstStyle/>
              <a:p>
                <a:r>
                  <a:rPr lang="ru-RU">
                    <a:noFill/>
                  </a:rPr>
                  <a:t> </a:t>
                </a:r>
              </a:p>
            </p:txBody>
          </p:sp>
        </mc:Fallback>
      </mc:AlternateContent>
      <p:sp>
        <p:nvSpPr>
          <p:cNvPr id="11" name="TextBox 10">
            <a:extLst>
              <a:ext uri="{FF2B5EF4-FFF2-40B4-BE49-F238E27FC236}">
                <a16:creationId xmlns:a16="http://schemas.microsoft.com/office/drawing/2014/main" id="{991EF28B-616E-1063-8258-22A72524734F}"/>
              </a:ext>
            </a:extLst>
          </p:cNvPr>
          <p:cNvSpPr txBox="1"/>
          <p:nvPr/>
        </p:nvSpPr>
        <p:spPr>
          <a:xfrm>
            <a:off x="11607444" y="6334780"/>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4</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054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8742CF-E2D2-FE63-AA98-683048E22AAA}"/>
              </a:ext>
            </a:extLst>
          </p:cNvPr>
          <p:cNvSpPr txBox="1"/>
          <p:nvPr/>
        </p:nvSpPr>
        <p:spPr>
          <a:xfrm>
            <a:off x="11607444" y="6334780"/>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4</a:t>
            </a:r>
            <a:endParaRPr lang="ru-RU" sz="2800" dirty="0">
              <a:latin typeface="Times New Roman" panose="02020603050405020304" pitchFamily="18" charset="0"/>
              <a:cs typeface="Times New Roman" panose="02020603050405020304" pitchFamily="18" charset="0"/>
            </a:endParaRPr>
          </a:p>
        </p:txBody>
      </p:sp>
      <p:sp>
        <p:nvSpPr>
          <p:cNvPr id="3" name="Прямоугольник: скругленные углы 2">
            <a:extLst>
              <a:ext uri="{FF2B5EF4-FFF2-40B4-BE49-F238E27FC236}">
                <a16:creationId xmlns:a16="http://schemas.microsoft.com/office/drawing/2014/main" id="{CCF37A6A-F41E-018D-E474-5C44892DBC6E}"/>
              </a:ext>
            </a:extLst>
          </p:cNvPr>
          <p:cNvSpPr/>
          <p:nvPr/>
        </p:nvSpPr>
        <p:spPr>
          <a:xfrm>
            <a:off x="4451507" y="100153"/>
            <a:ext cx="3288986" cy="57895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Загальні висновки</a:t>
            </a:r>
            <a:endParaRPr lang="uk-UA" sz="3000" i="1" noProof="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C034811-493B-C7E6-B1C3-CA3786EBC9C0}"/>
              </a:ext>
            </a:extLst>
          </p:cNvPr>
          <p:cNvSpPr txBox="1"/>
          <p:nvPr/>
        </p:nvSpPr>
        <p:spPr>
          <a:xfrm>
            <a:off x="138543" y="762383"/>
            <a:ext cx="11859491" cy="1398268"/>
          </a:xfrm>
          <a:prstGeom prst="rect">
            <a:avLst/>
          </a:prstGeom>
          <a:noFill/>
        </p:spPr>
        <p:txBody>
          <a:bodyPr wrap="square">
            <a:spAutoFit/>
          </a:bodyPr>
          <a:lstStyle/>
          <a:p>
            <a:pPr algn="just">
              <a:lnSpc>
                <a:spcPct val="120000"/>
              </a:lnSpc>
            </a:pPr>
            <a:r>
              <a:rPr lang="uk-UA" sz="1800" dirty="0">
                <a:effectLst/>
                <a:latin typeface="Times New Roman" panose="02020603050405020304" pitchFamily="18" charset="0"/>
                <a:ea typeface="Times New Roman" panose="02020603050405020304" pitchFamily="18" charset="0"/>
              </a:rPr>
              <a:t>4. Розроблено глибокі нейронні мережі, призначені для передбачення концентрації заліза в кремнієвих </a:t>
            </a:r>
            <a:r>
              <a:rPr lang="en-US" sz="1800" i="1" dirty="0">
                <a:effectLst/>
                <a:latin typeface="Times New Roman" panose="02020603050405020304" pitchFamily="18" charset="0"/>
                <a:ea typeface="Calibri" panose="020F0502020204030204" pitchFamily="34" charset="0"/>
              </a:rPr>
              <a:t>n</a:t>
            </a:r>
            <a:r>
              <a:rPr lang="ru-RU" sz="1800" baseline="30000" dirty="0">
                <a:effectLst/>
                <a:latin typeface="Times New Roman" panose="02020603050405020304" pitchFamily="18" charset="0"/>
                <a:ea typeface="Calibri" panose="020F0502020204030204" pitchFamily="34" charset="0"/>
              </a:rPr>
              <a:t>+</a:t>
            </a:r>
            <a:r>
              <a:rPr lang="ru-RU" sz="1800" dirty="0">
                <a:effectLst/>
                <a:latin typeface="Times New Roman" panose="02020603050405020304" pitchFamily="18" charset="0"/>
                <a:ea typeface="Calibri" panose="020F0502020204030204" pitchFamily="34" charset="0"/>
              </a:rPr>
              <a:t>–</a:t>
            </a:r>
            <a:r>
              <a:rPr lang="en-US" sz="1800" i="1" dirty="0">
                <a:effectLst/>
                <a:latin typeface="Times New Roman" panose="02020603050405020304" pitchFamily="18" charset="0"/>
                <a:ea typeface="Calibri" panose="020F0502020204030204" pitchFamily="34" charset="0"/>
              </a:rPr>
              <a:t>p</a:t>
            </a:r>
            <a:r>
              <a:rPr lang="ru-RU" sz="1800" dirty="0">
                <a:effectLst/>
                <a:latin typeface="Times New Roman" panose="02020603050405020304" pitchFamily="18" charset="0"/>
                <a:ea typeface="Calibri" panose="020F0502020204030204" pitchFamily="34" charset="0"/>
              </a:rPr>
              <a:t>–</a:t>
            </a:r>
            <a:r>
              <a:rPr lang="en-US" sz="1800" i="1" dirty="0">
                <a:effectLst/>
                <a:latin typeface="Times New Roman" panose="02020603050405020304" pitchFamily="18" charset="0"/>
                <a:ea typeface="Calibri" panose="020F0502020204030204" pitchFamily="34" charset="0"/>
              </a:rPr>
              <a:t>p</a:t>
            </a:r>
            <a:r>
              <a:rPr lang="ru-RU" sz="1800" baseline="30000" dirty="0">
                <a:effectLst/>
                <a:latin typeface="Times New Roman" panose="02020603050405020304" pitchFamily="18" charset="0"/>
                <a:ea typeface="Calibri" panose="020F0502020204030204" pitchFamily="34" charset="0"/>
              </a:rPr>
              <a:t>+</a:t>
            </a:r>
            <a:r>
              <a:rPr lang="uk-UA" sz="1800" dirty="0">
                <a:effectLst/>
                <a:latin typeface="Times New Roman" panose="02020603050405020304" pitchFamily="18" charset="0"/>
                <a:ea typeface="Times New Roman" panose="02020603050405020304" pitchFamily="18" charset="0"/>
              </a:rPr>
              <a:t> структурах на основі величини </a:t>
            </a:r>
            <a:r>
              <a:rPr lang="uk-UA" sz="1800" dirty="0" err="1">
                <a:effectLst/>
                <a:latin typeface="Times New Roman" panose="02020603050405020304" pitchFamily="18" charset="0"/>
                <a:ea typeface="Times New Roman" panose="02020603050405020304" pitchFamily="18" charset="0"/>
              </a:rPr>
              <a:t>фактора</a:t>
            </a:r>
            <a:r>
              <a:rPr lang="uk-UA" sz="1800" dirty="0">
                <a:effectLst/>
                <a:latin typeface="Times New Roman" panose="02020603050405020304" pitchFamily="18" charset="0"/>
                <a:ea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rPr>
              <a:t>неідеальності</a:t>
            </a:r>
            <a:r>
              <a:rPr lang="uk-UA" sz="1800" dirty="0">
                <a:effectLst/>
                <a:latin typeface="Times New Roman" panose="02020603050405020304" pitchFamily="18" charset="0"/>
                <a:ea typeface="Times New Roman" panose="02020603050405020304" pitchFamily="18" charset="0"/>
              </a:rPr>
              <a:t>. Показано, що точність прогнозів зростає при одночасному використанні значень </a:t>
            </a:r>
            <a:r>
              <a:rPr lang="uk-UA" sz="1800" dirty="0" err="1">
                <a:effectLst/>
                <a:latin typeface="Times New Roman" panose="02020603050405020304" pitchFamily="18" charset="0"/>
                <a:ea typeface="Times New Roman" panose="02020603050405020304" pitchFamily="18" charset="0"/>
              </a:rPr>
              <a:t>фактора</a:t>
            </a:r>
            <a:r>
              <a:rPr lang="uk-UA" sz="1800" dirty="0">
                <a:effectLst/>
                <a:latin typeface="Times New Roman" panose="02020603050405020304" pitchFamily="18" charset="0"/>
                <a:ea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rPr>
              <a:t>неідеальності</a:t>
            </a:r>
            <a:r>
              <a:rPr lang="uk-UA" sz="1800" dirty="0">
                <a:effectLst/>
                <a:latin typeface="Times New Roman" panose="02020603050405020304" pitchFamily="18" charset="0"/>
                <a:ea typeface="Times New Roman" panose="02020603050405020304" pitchFamily="18" charset="0"/>
              </a:rPr>
              <a:t>, які відповідають різним станам залізовмісних дефектів. Показано, що середня квадратична відносна похибка прогнозів розроблених мереж досягає 0,005.</a:t>
            </a:r>
            <a:endParaRPr lang="ru-RU" dirty="0"/>
          </a:p>
        </p:txBody>
      </p:sp>
      <p:sp>
        <p:nvSpPr>
          <p:cNvPr id="8" name="TextBox 7">
            <a:extLst>
              <a:ext uri="{FF2B5EF4-FFF2-40B4-BE49-F238E27FC236}">
                <a16:creationId xmlns:a16="http://schemas.microsoft.com/office/drawing/2014/main" id="{D991CA14-6A95-3718-EB3B-D504290D07B4}"/>
              </a:ext>
            </a:extLst>
          </p:cNvPr>
          <p:cNvSpPr txBox="1"/>
          <p:nvPr/>
        </p:nvSpPr>
        <p:spPr>
          <a:xfrm>
            <a:off x="138542" y="2160651"/>
            <a:ext cx="11859491" cy="1725344"/>
          </a:xfrm>
          <a:prstGeom prst="rect">
            <a:avLst/>
          </a:prstGeom>
          <a:noFill/>
        </p:spPr>
        <p:txBody>
          <a:bodyPr wrap="square">
            <a:spAutoFit/>
          </a:bodyPr>
          <a:lstStyle/>
          <a:p>
            <a:pPr algn="just">
              <a:lnSpc>
                <a:spcPct val="120000"/>
              </a:lnSpc>
              <a:spcAft>
                <a:spcPts val="800"/>
              </a:spcAft>
              <a:buNone/>
            </a:pP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5. Визначено ефективність моделей машинного навчання, орієнтованих на визначення концентрації заліза на основі змін фотоелектричних параметрів кремнієвих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n</a:t>
            </a:r>
            <a:r>
              <a:rPr lang="ru-RU"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ru-RU"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ru-RU"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ru-RU"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структур, що використовують різні алгоритми. Показано, що алгоритми </a:t>
            </a:r>
            <a:r>
              <a:rPr lang="uk-UA"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eXtreme</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Gradient</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Boosting</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та </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Deep Neural Network</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забезпечують найвищу точність прогнозування для синтетичних даних (MSE = 0,004; </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MAPE</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 9%; </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uk-UA" sz="1800" kern="100"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 0,997) та для експериментальних даних (MSE = 0,004; </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MAPE</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 9%; </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uk-UA" sz="1800" kern="100"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 0,987).</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0A91692-35FF-6C9F-DE2C-8F629BD50F84}"/>
              </a:ext>
            </a:extLst>
          </p:cNvPr>
          <p:cNvSpPr txBox="1"/>
          <p:nvPr/>
        </p:nvSpPr>
        <p:spPr>
          <a:xfrm>
            <a:off x="138540" y="3885995"/>
            <a:ext cx="11859491" cy="1392945"/>
          </a:xfrm>
          <a:prstGeom prst="rect">
            <a:avLst/>
          </a:prstGeom>
          <a:noFill/>
        </p:spPr>
        <p:txBody>
          <a:bodyPr wrap="square">
            <a:spAutoFit/>
          </a:bodyPr>
          <a:lstStyle/>
          <a:p>
            <a:pPr algn="just">
              <a:lnSpc>
                <a:spcPct val="120000"/>
              </a:lnSpc>
              <a:spcAft>
                <a:spcPts val="800"/>
              </a:spcAft>
              <a:buNone/>
            </a:pP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6. Показано, що для режиму монохроматичного освітлення найбільша точність визначення концентрації заліза досягається при використанні у якості дескрипторів значень струму короткого замикання, температури та параметрів структури (товщина та рівень легування бази). У випадку сонячного освітлення доцільно додатково використовувати значення напруги розімкнутого кола, </a:t>
            </a:r>
            <a:r>
              <a:rPr lang="uk-UA"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фактора</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форми та ефективності фотоелектричного перетворення.</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69F5E1-B5C8-0E6C-CBC6-B87DDD161D2D}"/>
                  </a:ext>
                </a:extLst>
              </p:cNvPr>
              <p:cNvSpPr txBox="1"/>
              <p:nvPr/>
            </p:nvSpPr>
            <p:spPr>
              <a:xfrm>
                <a:off x="138538" y="5278940"/>
                <a:ext cx="11859490" cy="1451295"/>
              </a:xfrm>
              <a:prstGeom prst="rect">
                <a:avLst/>
              </a:prstGeom>
              <a:noFill/>
            </p:spPr>
            <p:txBody>
              <a:bodyPr wrap="square">
                <a:spAutoFit/>
              </a:bodyPr>
              <a:lstStyle/>
              <a:p>
                <a:pPr algn="just">
                  <a:lnSpc>
                    <a:spcPct val="120000"/>
                  </a:lnSpc>
                  <a:spcAft>
                    <a:spcPts val="800"/>
                  </a:spcAft>
                  <a:buNone/>
                </a:pP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7. Виявлено, що точність визначення концентрації заліза в кремнієвих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n</a:t>
                </a:r>
                <a:r>
                  <a:rPr lang="ru-RU"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ru-RU"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ru-RU"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ru-RU"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ru-RU"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структурах методами машинного навчання суттєво залежить від рівня легування бази. Зокрема, найменша точність спостерігається при концентрації бору близько </a:t>
                </a:r>
                <a14:m>
                  <m:oMath xmlns:m="http://schemas.openxmlformats.org/officeDocument/2006/math">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m:rPr>
                            <m:nor/>
                          </m:rPr>
                          <a:rPr lang="uk-UA" sz="1800" kern="100">
                            <a:effectLst/>
                            <a:latin typeface="Times New Roman" panose="02020603050405020304" pitchFamily="18" charset="0"/>
                            <a:ea typeface="Times New Roman" panose="02020603050405020304" pitchFamily="18" charset="0"/>
                            <a:cs typeface="Times New Roman" panose="02020603050405020304" pitchFamily="18" charset="0"/>
                          </a:rPr>
                          <m:t>10</m:t>
                        </m:r>
                      </m:e>
                      <m:sup>
                        <m:r>
                          <m:rPr>
                            <m:nor/>
                          </m:rPr>
                          <a:rPr lang="uk-UA" sz="1800" kern="100">
                            <a:effectLst/>
                            <a:latin typeface="Times New Roman" panose="02020603050405020304" pitchFamily="18" charset="0"/>
                            <a:ea typeface="Times New Roman" panose="02020603050405020304" pitchFamily="18" charset="0"/>
                            <a:cs typeface="Times New Roman" panose="02020603050405020304" pitchFamily="18" charset="0"/>
                          </a:rPr>
                          <m:t>16</m:t>
                        </m:r>
                      </m:sup>
                    </m:sSup>
                    <m:r>
                      <m:rPr>
                        <m:nor/>
                      </m:rPr>
                      <a:rPr lang="uk-UA" sz="1800" kern="100">
                        <a:effectLst/>
                        <a:latin typeface="Times New Roman" panose="02020603050405020304" pitchFamily="18" charset="0"/>
                        <a:ea typeface="Times New Roman" panose="02020603050405020304" pitchFamily="18" charset="0"/>
                        <a:cs typeface="Times New Roman" panose="02020603050405020304" pitchFamily="18" charset="0"/>
                      </a:rPr>
                      <m:t> </m:t>
                    </m:r>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m:rPr>
                            <m:nor/>
                          </m:rPr>
                          <a:rPr lang="uk-UA" sz="1800" kern="100">
                            <a:effectLst/>
                            <a:latin typeface="Times New Roman" panose="02020603050405020304" pitchFamily="18" charset="0"/>
                            <a:ea typeface="Times New Roman" panose="02020603050405020304" pitchFamily="18" charset="0"/>
                            <a:cs typeface="Times New Roman" panose="02020603050405020304" pitchFamily="18" charset="0"/>
                          </a:rPr>
                          <m:t>см</m:t>
                        </m:r>
                      </m:e>
                      <m:sup>
                        <m:r>
                          <m:rPr>
                            <m:nor/>
                          </m:rPr>
                          <a:rPr lang="uk-UA" sz="1800" i="1" kern="100">
                            <a:effectLst/>
                            <a:latin typeface="Times New Roman" panose="02020603050405020304" pitchFamily="18" charset="0"/>
                            <a:ea typeface="Times New Roman" panose="02020603050405020304" pitchFamily="18" charset="0"/>
                            <a:cs typeface="Times New Roman" panose="02020603050405020304" pitchFamily="18" charset="0"/>
                          </a:rPr>
                          <m:t>−</m:t>
                        </m:r>
                        <m:r>
                          <m:rPr>
                            <m:nor/>
                          </m:rPr>
                          <a:rPr lang="uk-UA" sz="1800" kern="100">
                            <a:effectLst/>
                            <a:latin typeface="Times New Roman" panose="02020603050405020304" pitchFamily="18" charset="0"/>
                            <a:ea typeface="Times New Roman" panose="02020603050405020304" pitchFamily="18" charset="0"/>
                            <a:cs typeface="Times New Roman" panose="02020603050405020304" pitchFamily="18" charset="0"/>
                          </a:rPr>
                          <m:t>3</m:t>
                        </m:r>
                      </m:sup>
                    </m:sSup>
                  </m:oMath>
                </a14:m>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Загалом, надзвичайно важливо, щоб рівень легування, який використовується при тренуванні моделей, збігався з тим, який очікується у тестових структурах.</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69F5E1-B5C8-0E6C-CBC6-B87DDD161D2D}"/>
                  </a:ext>
                </a:extLst>
              </p:cNvPr>
              <p:cNvSpPr txBox="1">
                <a:spLocks noRot="1" noChangeAspect="1" noMove="1" noResize="1" noEditPoints="1" noAdjustHandles="1" noChangeArrowheads="1" noChangeShapeType="1" noTextEdit="1"/>
              </p:cNvSpPr>
              <p:nvPr/>
            </p:nvSpPr>
            <p:spPr>
              <a:xfrm>
                <a:off x="138538" y="5278940"/>
                <a:ext cx="11859490" cy="1451295"/>
              </a:xfrm>
              <a:prstGeom prst="rect">
                <a:avLst/>
              </a:prstGeom>
              <a:blipFill>
                <a:blip r:embed="rId2"/>
                <a:stretch>
                  <a:fillRect l="-463" t="-420" r="-411" b="-5882"/>
                </a:stretch>
              </a:blipFill>
            </p:spPr>
            <p:txBody>
              <a:bodyPr/>
              <a:lstStyle/>
              <a:p>
                <a:r>
                  <a:rPr lang="ru-RU">
                    <a:noFill/>
                  </a:rPr>
                  <a:t> </a:t>
                </a:r>
              </a:p>
            </p:txBody>
          </p:sp>
        </mc:Fallback>
      </mc:AlternateContent>
    </p:spTree>
    <p:extLst>
      <p:ext uri="{BB962C8B-B14F-4D97-AF65-F5344CB8AC3E}">
        <p14:creationId xmlns:p14="http://schemas.microsoft.com/office/powerpoint/2010/main" val="142992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F49BC6E8-74C4-A3E0-6737-586742C35E55}"/>
              </a:ext>
            </a:extLst>
          </p:cNvPr>
          <p:cNvSpPr/>
          <p:nvPr/>
        </p:nvSpPr>
        <p:spPr>
          <a:xfrm>
            <a:off x="4451507" y="100153"/>
            <a:ext cx="3288986" cy="57895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Загальні висновки</a:t>
            </a:r>
            <a:endParaRPr lang="uk-UA" sz="3000" i="1" noProof="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A0A174-1145-76AE-D5B2-145BA93D2A88}"/>
              </a:ext>
            </a:extLst>
          </p:cNvPr>
          <p:cNvSpPr txBox="1"/>
          <p:nvPr/>
        </p:nvSpPr>
        <p:spPr>
          <a:xfrm>
            <a:off x="11607444" y="6334780"/>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35</a:t>
            </a:r>
            <a:endParaRPr lang="ru-RU"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13B13F-0326-5829-E91E-DDB94824FFF2}"/>
                  </a:ext>
                </a:extLst>
              </p:cNvPr>
              <p:cNvSpPr txBox="1"/>
              <p:nvPr/>
            </p:nvSpPr>
            <p:spPr>
              <a:xfrm>
                <a:off x="138544" y="762383"/>
                <a:ext cx="11859490" cy="1725344"/>
              </a:xfrm>
              <a:prstGeom prst="rect">
                <a:avLst/>
              </a:prstGeom>
              <a:noFill/>
            </p:spPr>
            <p:txBody>
              <a:bodyPr wrap="square">
                <a:spAutoFit/>
              </a:bodyPr>
              <a:lstStyle/>
              <a:p>
                <a:pPr algn="just">
                  <a:lnSpc>
                    <a:spcPct val="120000"/>
                  </a:lnSpc>
                  <a:spcAft>
                    <a:spcPts val="800"/>
                  </a:spcAft>
                  <a:buNone/>
                </a:pP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8. На прикладі визначення концентрації заліза в кремнієвих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n</a:t>
                </a:r>
                <a:r>
                  <a:rPr lang="ru-RU"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ru-RU"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ru-RU"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ru-RU"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структурах на основі кінетичних </a:t>
                </a:r>
                <a:r>
                  <a:rPr lang="uk-UA"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залежностей</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струму короткого замикання показана висока ефективність регресійних моделей, що використовують ознаки, отримані внаслідок застосування стандартних моделей комп’ютерного зору до вейвлет-спектрограм часових </a:t>
                </a:r>
                <a:r>
                  <a:rPr lang="uk-UA"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залежностей</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електрофізичних параметрів. Зокрема, показано можливість використання для якісного навчання </a:t>
                </a:r>
                <a:r>
                  <a:rPr lang="uk-UA"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екстремально</a:t>
                </a: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малих (20 </a:t>
                </a:r>
                <a14:m>
                  <m:oMath xmlns:m="http://schemas.openxmlformats.org/officeDocument/2006/math">
                    <m:r>
                      <a:rPr lang="uk-UA"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 25) наборів даних.</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C113B13F-0326-5829-E91E-DDB94824FFF2}"/>
                  </a:ext>
                </a:extLst>
              </p:cNvPr>
              <p:cNvSpPr txBox="1">
                <a:spLocks noRot="1" noChangeAspect="1" noMove="1" noResize="1" noEditPoints="1" noAdjustHandles="1" noChangeArrowheads="1" noChangeShapeType="1" noTextEdit="1"/>
              </p:cNvSpPr>
              <p:nvPr/>
            </p:nvSpPr>
            <p:spPr>
              <a:xfrm>
                <a:off x="138544" y="762383"/>
                <a:ext cx="11859490" cy="1725344"/>
              </a:xfrm>
              <a:prstGeom prst="rect">
                <a:avLst/>
              </a:prstGeom>
              <a:blipFill>
                <a:blip r:embed="rId2"/>
                <a:stretch>
                  <a:fillRect l="-463" r="-411" b="-494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CF09161-3069-9B02-1D8F-1E45214E9BF3}"/>
                  </a:ext>
                </a:extLst>
              </p:cNvPr>
              <p:cNvSpPr txBox="1"/>
              <p:nvPr/>
            </p:nvSpPr>
            <p:spPr>
              <a:xfrm>
                <a:off x="138544" y="2487727"/>
                <a:ext cx="11859490" cy="2063065"/>
              </a:xfrm>
              <a:prstGeom prst="rect">
                <a:avLst/>
              </a:prstGeom>
              <a:noFill/>
            </p:spPr>
            <p:txBody>
              <a:bodyPr wrap="square">
                <a:spAutoFit/>
              </a:bodyPr>
              <a:lstStyle/>
              <a:p>
                <a:pPr algn="just">
                  <a:lnSpc>
                    <a:spcPct val="120000"/>
                  </a:lnSpc>
                </a:pPr>
                <a:r>
                  <a:rPr lang="uk-UA" sz="1800" dirty="0">
                    <a:effectLst/>
                    <a:latin typeface="Times New Roman" panose="02020603050405020304" pitchFamily="18" charset="0"/>
                    <a:ea typeface="Times New Roman" panose="02020603050405020304" pitchFamily="18" charset="0"/>
                  </a:rPr>
                  <a:t>9. Встановлено, що найвищу точність прогнозування концентрації заліза в </a:t>
                </a:r>
                <a:r>
                  <a:rPr lang="en-US" sz="1800" i="1" dirty="0">
                    <a:effectLst/>
                    <a:latin typeface="Times New Roman" panose="02020603050405020304" pitchFamily="18" charset="0"/>
                    <a:ea typeface="Calibri" panose="020F0502020204030204" pitchFamily="34" charset="0"/>
                  </a:rPr>
                  <a:t>n</a:t>
                </a:r>
                <a:r>
                  <a:rPr lang="uk-UA" sz="1800" baseline="30000" dirty="0">
                    <a:effectLst/>
                    <a:latin typeface="Times New Roman" panose="02020603050405020304" pitchFamily="18" charset="0"/>
                    <a:ea typeface="Calibri" panose="020F0502020204030204" pitchFamily="34" charset="0"/>
                  </a:rPr>
                  <a:t>+</a:t>
                </a:r>
                <a:r>
                  <a:rPr lang="uk-UA" sz="1800" dirty="0">
                    <a:effectLst/>
                    <a:latin typeface="Times New Roman" panose="02020603050405020304" pitchFamily="18" charset="0"/>
                    <a:ea typeface="Calibri" panose="020F0502020204030204" pitchFamily="34" charset="0"/>
                  </a:rPr>
                  <a:t>–</a:t>
                </a:r>
                <a:r>
                  <a:rPr lang="en-US" sz="1800" i="1" dirty="0">
                    <a:effectLst/>
                    <a:latin typeface="Times New Roman" panose="02020603050405020304" pitchFamily="18" charset="0"/>
                    <a:ea typeface="Calibri" panose="020F0502020204030204" pitchFamily="34" charset="0"/>
                  </a:rPr>
                  <a:t>p</a:t>
                </a:r>
                <a:r>
                  <a:rPr lang="uk-UA" sz="1800" dirty="0">
                    <a:effectLst/>
                    <a:latin typeface="Times New Roman" panose="02020603050405020304" pitchFamily="18" charset="0"/>
                    <a:ea typeface="Calibri" panose="020F0502020204030204" pitchFamily="34" charset="0"/>
                  </a:rPr>
                  <a:t>–</a:t>
                </a:r>
                <a:r>
                  <a:rPr lang="en-US" sz="1800" i="1" dirty="0">
                    <a:effectLst/>
                    <a:latin typeface="Times New Roman" panose="02020603050405020304" pitchFamily="18" charset="0"/>
                    <a:ea typeface="Calibri" panose="020F0502020204030204" pitchFamily="34" charset="0"/>
                  </a:rPr>
                  <a:t>p</a:t>
                </a:r>
                <a:r>
                  <a:rPr lang="uk-UA" sz="1800" baseline="30000" dirty="0">
                    <a:effectLst/>
                    <a:latin typeface="Times New Roman" panose="02020603050405020304" pitchFamily="18" charset="0"/>
                    <a:ea typeface="Calibri" panose="020F0502020204030204" pitchFamily="34" charset="0"/>
                  </a:rPr>
                  <a:t>+</a:t>
                </a:r>
                <a:r>
                  <a:rPr lang="uk-UA" sz="1800" dirty="0">
                    <a:effectLst/>
                    <a:latin typeface="Times New Roman" panose="02020603050405020304" pitchFamily="18" charset="0"/>
                    <a:ea typeface="Times New Roman" panose="02020603050405020304" pitchFamily="18" charset="0"/>
                  </a:rPr>
                  <a:t> структурах забезпечують архітектури, що передбачають використання EfficientNetB7 або </a:t>
                </a:r>
                <a:r>
                  <a:rPr lang="uk-UA" sz="1800" dirty="0" err="1">
                    <a:effectLst/>
                    <a:latin typeface="Times New Roman" panose="02020603050405020304" pitchFamily="18" charset="0"/>
                    <a:ea typeface="Times New Roman" panose="02020603050405020304" pitchFamily="18" charset="0"/>
                  </a:rPr>
                  <a:t>NASNetLarge</a:t>
                </a:r>
                <a:r>
                  <a:rPr lang="uk-UA" sz="1800" dirty="0">
                    <a:effectLst/>
                    <a:latin typeface="Times New Roman" panose="02020603050405020304" pitchFamily="18" charset="0"/>
                    <a:ea typeface="Times New Roman" panose="02020603050405020304" pitchFamily="18" charset="0"/>
                  </a:rPr>
                  <a:t> у поєднанні з </a:t>
                </a:r>
                <a:r>
                  <a:rPr lang="uk-UA" sz="1800" dirty="0" err="1">
                    <a:effectLst/>
                    <a:latin typeface="Times New Roman" panose="02020603050405020304" pitchFamily="18" charset="0"/>
                    <a:ea typeface="Times New Roman" panose="02020603050405020304" pitchFamily="18" charset="0"/>
                  </a:rPr>
                  <a:t>Support</a:t>
                </a:r>
                <a:r>
                  <a:rPr lang="uk-UA" sz="1800" dirty="0">
                    <a:effectLst/>
                    <a:latin typeface="Times New Roman" panose="02020603050405020304" pitchFamily="18" charset="0"/>
                    <a:ea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rPr>
                  <a:t>Vector</a:t>
                </a:r>
                <a:r>
                  <a:rPr lang="uk-UA" sz="1800" dirty="0">
                    <a:effectLst/>
                    <a:latin typeface="Times New Roman" panose="02020603050405020304" pitchFamily="18" charset="0"/>
                    <a:ea typeface="Times New Roman" panose="02020603050405020304" pitchFamily="18" charset="0"/>
                  </a:rPr>
                  <a:t> </a:t>
                </a:r>
                <a:r>
                  <a:rPr lang="uk-UA" sz="1800" dirty="0" err="1">
                    <a:effectLst/>
                    <a:latin typeface="Times New Roman" panose="02020603050405020304" pitchFamily="18" charset="0"/>
                    <a:ea typeface="Times New Roman" panose="02020603050405020304" pitchFamily="18" charset="0"/>
                  </a:rPr>
                  <a:t>Regression</a:t>
                </a:r>
                <a:r>
                  <a:rPr lang="uk-UA" sz="1800" dirty="0">
                    <a:effectLst/>
                    <a:latin typeface="Times New Roman" panose="02020603050405020304" pitchFamily="18" charset="0"/>
                    <a:ea typeface="Times New Roman" panose="02020603050405020304" pitchFamily="18" charset="0"/>
                  </a:rPr>
                  <a:t> або </a:t>
                </a:r>
                <a:r>
                  <a:rPr lang="en-US" sz="1800" dirty="0">
                    <a:effectLst/>
                    <a:latin typeface="Times New Roman" panose="02020603050405020304" pitchFamily="18" charset="0"/>
                    <a:ea typeface="Times New Roman" panose="02020603050405020304" pitchFamily="18" charset="0"/>
                  </a:rPr>
                  <a:t>Deep Neural Network</a:t>
                </a:r>
                <a:r>
                  <a:rPr lang="uk-UA" sz="1800" dirty="0">
                    <a:effectLst/>
                    <a:latin typeface="Times New Roman" panose="02020603050405020304" pitchFamily="18" charset="0"/>
                    <a:ea typeface="Times New Roman" panose="02020603050405020304" pitchFamily="18" charset="0"/>
                  </a:rPr>
                  <a:t>. Шляхом тестування визначено, що для моделей з оптимальними конфігураціями для синтетичних та експериментальних даних  середні абсолютні відносні похибки становлять (5,8</a:t>
                </a:r>
                <a14:m>
                  <m:oMath xmlns:m="http://schemas.openxmlformats.org/officeDocument/2006/math">
                    <m:r>
                      <a:rPr lang="uk-UA" sz="1800" i="1">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uk-UA" sz="1800">
                        <a:effectLst/>
                        <a:latin typeface="Times New Roman" panose="02020603050405020304" pitchFamily="18" charset="0"/>
                        <a:ea typeface="Times New Roman" panose="02020603050405020304" pitchFamily="18" charset="0"/>
                      </a:rPr>
                      <m:t>÷</m:t>
                    </m:r>
                    <m:r>
                      <a:rPr lang="uk-UA"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uk-UA" sz="1800" dirty="0">
                    <a:effectLst/>
                    <a:latin typeface="Times New Roman" panose="02020603050405020304" pitchFamily="18" charset="0"/>
                    <a:ea typeface="Times New Roman" panose="02020603050405020304" pitchFamily="18" charset="0"/>
                  </a:rPr>
                  <a:t>6,2)% та (7</a:t>
                </a:r>
                <a14:m>
                  <m:oMath xmlns:m="http://schemas.openxmlformats.org/officeDocument/2006/math">
                    <m:r>
                      <a:rPr lang="uk-UA" sz="1800" i="1">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uk-UA" sz="1800">
                        <a:effectLst/>
                        <a:latin typeface="Times New Roman" panose="02020603050405020304" pitchFamily="18" charset="0"/>
                        <a:ea typeface="Times New Roman" panose="02020603050405020304" pitchFamily="18" charset="0"/>
                      </a:rPr>
                      <m:t>÷</m:t>
                    </m:r>
                    <m:r>
                      <a:rPr lang="uk-UA"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uk-UA" sz="1800" dirty="0">
                    <a:effectLst/>
                    <a:latin typeface="Times New Roman" panose="02020603050405020304" pitchFamily="18" charset="0"/>
                    <a:ea typeface="Times New Roman" panose="02020603050405020304" pitchFamily="18" charset="0"/>
                  </a:rPr>
                  <a:t>17)%, відповідно, медіанні абсолютні відносні похибки (3,7</a:t>
                </a:r>
                <a14:m>
                  <m:oMath xmlns:m="http://schemas.openxmlformats.org/officeDocument/2006/math">
                    <m:r>
                      <a:rPr lang="uk-UA" sz="1800" i="1">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uk-UA" sz="1800">
                        <a:effectLst/>
                        <a:latin typeface="Times New Roman" panose="02020603050405020304" pitchFamily="18" charset="0"/>
                        <a:ea typeface="Times New Roman" panose="02020603050405020304" pitchFamily="18" charset="0"/>
                      </a:rPr>
                      <m:t>÷</m:t>
                    </m:r>
                    <m:r>
                      <a:rPr lang="uk-UA"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uk-UA" sz="1800" dirty="0">
                    <a:effectLst/>
                    <a:latin typeface="Times New Roman" panose="02020603050405020304" pitchFamily="18" charset="0"/>
                    <a:ea typeface="Times New Roman" panose="02020603050405020304" pitchFamily="18" charset="0"/>
                  </a:rPr>
                  <a:t>5.4)% та (5</a:t>
                </a:r>
                <a14:m>
                  <m:oMath xmlns:m="http://schemas.openxmlformats.org/officeDocument/2006/math">
                    <m:r>
                      <a:rPr lang="uk-UA" sz="1800" i="1">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uk-UA" sz="1800">
                        <a:effectLst/>
                        <a:latin typeface="Times New Roman" panose="02020603050405020304" pitchFamily="18" charset="0"/>
                        <a:ea typeface="Times New Roman" panose="02020603050405020304" pitchFamily="18" charset="0"/>
                      </a:rPr>
                      <m:t>÷</m:t>
                    </m:r>
                    <m:r>
                      <a:rPr lang="uk-UA"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uk-UA" sz="1800" dirty="0">
                    <a:effectLst/>
                    <a:latin typeface="Times New Roman" panose="02020603050405020304" pitchFamily="18" charset="0"/>
                    <a:ea typeface="Times New Roman" panose="02020603050405020304" pitchFamily="18" charset="0"/>
                  </a:rPr>
                  <a:t>10)%, коефіцієнти детермінації (0,987</a:t>
                </a:r>
                <a14:m>
                  <m:oMath xmlns:m="http://schemas.openxmlformats.org/officeDocument/2006/math">
                    <m:r>
                      <a:rPr lang="uk-UA" sz="1800" i="1">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uk-UA" sz="1800">
                        <a:effectLst/>
                        <a:latin typeface="Times New Roman" panose="02020603050405020304" pitchFamily="18" charset="0"/>
                        <a:ea typeface="Times New Roman" panose="02020603050405020304" pitchFamily="18" charset="0"/>
                      </a:rPr>
                      <m:t>÷</m:t>
                    </m:r>
                    <m:r>
                      <a:rPr lang="uk-UA"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uk-UA" sz="1800" dirty="0">
                    <a:effectLst/>
                    <a:latin typeface="Times New Roman" panose="02020603050405020304" pitchFamily="18" charset="0"/>
                    <a:ea typeface="Times New Roman" panose="02020603050405020304" pitchFamily="18" charset="0"/>
                  </a:rPr>
                  <a:t>0,999) та (0,970 </a:t>
                </a:r>
                <a14:m>
                  <m:oMath xmlns:m="http://schemas.openxmlformats.org/officeDocument/2006/math">
                    <m:r>
                      <m:rPr>
                        <m:nor/>
                      </m:rPr>
                      <a:rPr lang="uk-UA" sz="1800">
                        <a:effectLst/>
                        <a:latin typeface="Times New Roman" panose="02020603050405020304" pitchFamily="18" charset="0"/>
                        <a:ea typeface="Times New Roman" panose="02020603050405020304" pitchFamily="18" charset="0"/>
                      </a:rPr>
                      <m:t>÷</m:t>
                    </m:r>
                  </m:oMath>
                </a14:m>
                <a:r>
                  <a:rPr lang="uk-UA" sz="1800" dirty="0">
                    <a:effectLst/>
                    <a:latin typeface="Times New Roman" panose="02020603050405020304" pitchFamily="18" charset="0"/>
                    <a:ea typeface="Times New Roman" panose="02020603050405020304" pitchFamily="18" charset="0"/>
                  </a:rPr>
                  <a:t> 0,996), що свідчить про придатність методу для практичного використання.</a:t>
                </a:r>
                <a:endParaRPr lang="ru-RU" dirty="0"/>
              </a:p>
            </p:txBody>
          </p:sp>
        </mc:Choice>
        <mc:Fallback xmlns="">
          <p:sp>
            <p:nvSpPr>
              <p:cNvPr id="8" name="TextBox 7">
                <a:extLst>
                  <a:ext uri="{FF2B5EF4-FFF2-40B4-BE49-F238E27FC236}">
                    <a16:creationId xmlns:a16="http://schemas.microsoft.com/office/drawing/2014/main" id="{FCF09161-3069-9B02-1D8F-1E45214E9BF3}"/>
                  </a:ext>
                </a:extLst>
              </p:cNvPr>
              <p:cNvSpPr txBox="1">
                <a:spLocks noRot="1" noChangeAspect="1" noMove="1" noResize="1" noEditPoints="1" noAdjustHandles="1" noChangeArrowheads="1" noChangeShapeType="1" noTextEdit="1"/>
              </p:cNvSpPr>
              <p:nvPr/>
            </p:nvSpPr>
            <p:spPr>
              <a:xfrm>
                <a:off x="138544" y="2487727"/>
                <a:ext cx="11859490" cy="2063065"/>
              </a:xfrm>
              <a:prstGeom prst="rect">
                <a:avLst/>
              </a:prstGeom>
              <a:blipFill>
                <a:blip r:embed="rId3"/>
                <a:stretch>
                  <a:fillRect l="-463" r="-411" b="-354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37621C88-218F-C265-E7A5-594E59484CDC}"/>
              </a:ext>
            </a:extLst>
          </p:cNvPr>
          <p:cNvSpPr txBox="1"/>
          <p:nvPr/>
        </p:nvSpPr>
        <p:spPr>
          <a:xfrm>
            <a:off x="138544" y="4550792"/>
            <a:ext cx="11859490" cy="1392945"/>
          </a:xfrm>
          <a:prstGeom prst="rect">
            <a:avLst/>
          </a:prstGeom>
          <a:noFill/>
        </p:spPr>
        <p:txBody>
          <a:bodyPr wrap="square">
            <a:spAutoFit/>
          </a:bodyPr>
          <a:lstStyle/>
          <a:p>
            <a:pPr algn="just">
              <a:lnSpc>
                <a:spcPct val="120000"/>
              </a:lnSpc>
              <a:spcAft>
                <a:spcPts val="800"/>
              </a:spcAft>
              <a:buNone/>
            </a:pPr>
            <a:r>
              <a:rPr lang="uk-UA" sz="1800" kern="100" dirty="0">
                <a:effectLst/>
                <a:latin typeface="Times New Roman" panose="02020603050405020304" pitchFamily="18" charset="0"/>
                <a:ea typeface="Times New Roman" panose="02020603050405020304" pitchFamily="18" charset="0"/>
                <a:cs typeface="Times New Roman" panose="02020603050405020304" pitchFamily="18" charset="0"/>
              </a:rPr>
              <a:t>10. Показано, що у випадку вихідних даних з низьким рівнем шуму (синтетичні криві) як дескриптори регресійної моделі рекомендується використовувати повні вектори ознак, отримані при застосуванні моделей комп’ютерного зору, тоді як за наявності підвищеного рівня шуму (експериментальні залежності) ефективніше спиратися на ймовірності класів зображень та (або) застосовувати метод аналізу головних компонент.</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49427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71153C91-1600-BEA5-8806-BCEC74D38A64}"/>
              </a:ext>
            </a:extLst>
          </p:cNvPr>
          <p:cNvSpPr/>
          <p:nvPr/>
        </p:nvSpPr>
        <p:spPr>
          <a:xfrm>
            <a:off x="138543" y="125154"/>
            <a:ext cx="11914912" cy="52322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2800" dirty="0">
                <a:latin typeface="Times New Roman" panose="02020603050405020304" pitchFamily="18" charset="0"/>
                <a:cs typeface="Times New Roman" panose="02020603050405020304" pitchFamily="18" charset="0"/>
              </a:rPr>
              <a:t>Список публікацій здобувача </a:t>
            </a:r>
            <a:r>
              <a:rPr lang="ru-RU" sz="2800" dirty="0">
                <a:latin typeface="Times New Roman" panose="02020603050405020304" pitchFamily="18" charset="0"/>
                <a:cs typeface="Times New Roman" panose="02020603050405020304" pitchFamily="18" charset="0"/>
              </a:rPr>
              <a:t>у </a:t>
            </a:r>
            <a:r>
              <a:rPr lang="ru-RU" sz="2800" dirty="0" err="1">
                <a:latin typeface="Times New Roman" panose="02020603050405020304" pitchFamily="18" charset="0"/>
                <a:cs typeface="Times New Roman" panose="02020603050405020304" pitchFamily="18" charset="0"/>
              </a:rPr>
              <a:t>яких</a:t>
            </a:r>
            <a:r>
              <a:rPr lang="ru-RU" sz="2800" dirty="0">
                <a:latin typeface="Times New Roman" panose="02020603050405020304" pitchFamily="18" charset="0"/>
                <a:cs typeface="Times New Roman" panose="02020603050405020304" pitchFamily="18" charset="0"/>
              </a:rPr>
              <a:t> </a:t>
            </a:r>
            <a:r>
              <a:rPr lang="ru-RU" sz="2800" dirty="0" err="1">
                <a:latin typeface="Times New Roman" panose="02020603050405020304" pitchFamily="18" charset="0"/>
                <a:cs typeface="Times New Roman" panose="02020603050405020304" pitchFamily="18" charset="0"/>
              </a:rPr>
              <a:t>опубліковані</a:t>
            </a:r>
            <a:r>
              <a:rPr lang="ru-RU" sz="2800" dirty="0">
                <a:latin typeface="Times New Roman" panose="02020603050405020304" pitchFamily="18" charset="0"/>
                <a:cs typeface="Times New Roman" panose="02020603050405020304" pitchFamily="18" charset="0"/>
              </a:rPr>
              <a:t> </a:t>
            </a:r>
            <a:r>
              <a:rPr lang="ru-RU" sz="2800" dirty="0" err="1">
                <a:latin typeface="Times New Roman" panose="02020603050405020304" pitchFamily="18" charset="0"/>
                <a:cs typeface="Times New Roman" panose="02020603050405020304" pitchFamily="18" charset="0"/>
              </a:rPr>
              <a:t>основні</a:t>
            </a:r>
            <a:r>
              <a:rPr lang="ru-RU" sz="2800" dirty="0">
                <a:latin typeface="Times New Roman" panose="02020603050405020304" pitchFamily="18" charset="0"/>
                <a:cs typeface="Times New Roman" panose="02020603050405020304" pitchFamily="18" charset="0"/>
              </a:rPr>
              <a:t> </a:t>
            </a:r>
            <a:r>
              <a:rPr lang="ru-RU" sz="2800" dirty="0" err="1">
                <a:latin typeface="Times New Roman" panose="02020603050405020304" pitchFamily="18" charset="0"/>
                <a:cs typeface="Times New Roman" panose="02020603050405020304" pitchFamily="18" charset="0"/>
              </a:rPr>
              <a:t>наукові</a:t>
            </a:r>
            <a:r>
              <a:rPr lang="ru-RU" sz="2800" dirty="0">
                <a:latin typeface="Times New Roman" panose="02020603050405020304" pitchFamily="18" charset="0"/>
                <a:cs typeface="Times New Roman" panose="02020603050405020304" pitchFamily="18" charset="0"/>
              </a:rPr>
              <a:t> </a:t>
            </a:r>
            <a:r>
              <a:rPr lang="ru-RU" sz="2800" dirty="0" err="1">
                <a:latin typeface="Times New Roman" panose="02020603050405020304" pitchFamily="18" charset="0"/>
                <a:cs typeface="Times New Roman" panose="02020603050405020304" pitchFamily="18" charset="0"/>
              </a:rPr>
              <a:t>результати</a:t>
            </a:r>
            <a:endParaRPr lang="uk-UA" sz="2800" i="1" noProof="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903BFB0-CED7-2073-9EE8-5F0F3593832F}"/>
              </a:ext>
            </a:extLst>
          </p:cNvPr>
          <p:cNvSpPr txBox="1"/>
          <p:nvPr/>
        </p:nvSpPr>
        <p:spPr>
          <a:xfrm>
            <a:off x="11607444" y="6334780"/>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36</a:t>
            </a:r>
            <a:endParaRPr lang="ru-RU"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4B0F2CA-F6F2-5952-1455-2368D2A1A12B}"/>
              </a:ext>
            </a:extLst>
          </p:cNvPr>
          <p:cNvSpPr txBox="1"/>
          <p:nvPr/>
        </p:nvSpPr>
        <p:spPr>
          <a:xfrm>
            <a:off x="184726" y="857131"/>
            <a:ext cx="11822545" cy="5551969"/>
          </a:xfrm>
          <a:prstGeom prst="rect">
            <a:avLst/>
          </a:prstGeom>
          <a:noFill/>
        </p:spPr>
        <p:txBody>
          <a:bodyPr wrap="square">
            <a:spAutoFit/>
          </a:bodyPr>
          <a:lstStyle/>
          <a:p>
            <a:pPr marL="342900" lvl="0" indent="-342900" algn="just">
              <a:lnSpc>
                <a:spcPct val="150000"/>
              </a:lnSpc>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 Ya.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Olikh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O. V.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Zavhorodnii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"Modeling of ideality factor value in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n</a:t>
            </a:r>
            <a:r>
              <a:rPr lang="en-US"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-Si structure,"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J. Phys. Stud.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vol. 24, no. 4,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pp</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4701-1-4701-8</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2020,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10.30970/jps.24.4701.</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Q4</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buFont typeface="+mj-lt"/>
              <a:buAutoNum type="arabicPeriod"/>
            </a:pP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O.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Olikh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O.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Lozitsky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b="1" kern="100" dirty="0">
                <a:effectLst/>
                <a:latin typeface="Times New Roman" panose="02020603050405020304" pitchFamily="18" charset="0"/>
                <a:ea typeface="Calibri" panose="020F0502020204030204" pitchFamily="34" charset="0"/>
                <a:cs typeface="Times New Roman" panose="02020603050405020304" pitchFamily="18" charset="0"/>
              </a:rPr>
              <a:t>O. </a:t>
            </a:r>
            <a:r>
              <a:rPr lang="uk-UA" sz="1800" b="1" kern="100" dirty="0" err="1">
                <a:effectLst/>
                <a:latin typeface="Times New Roman" panose="02020603050405020304" pitchFamily="18" charset="0"/>
                <a:ea typeface="Calibri" panose="020F0502020204030204" pitchFamily="34" charset="0"/>
                <a:cs typeface="Times New Roman" panose="02020603050405020304" pitchFamily="18" charset="0"/>
              </a:rPr>
              <a:t>Zavhorodnii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Estimation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for</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iron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contamination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solar</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cell</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ideality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factor</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Deep</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neural</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network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approach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i="1" kern="100" dirty="0" err="1">
                <a:effectLst/>
                <a:latin typeface="Times New Roman" panose="02020603050405020304" pitchFamily="18" charset="0"/>
                <a:ea typeface="Calibri" panose="020F0502020204030204" pitchFamily="34" charset="0"/>
                <a:cs typeface="Times New Roman" panose="02020603050405020304" pitchFamily="18" charset="0"/>
              </a:rPr>
              <a:t>Prog</a:t>
            </a:r>
            <a:r>
              <a:rPr lang="uk-UA"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i="1" kern="100" dirty="0" err="1">
                <a:effectLst/>
                <a:latin typeface="Times New Roman" panose="02020603050405020304" pitchFamily="18" charset="0"/>
                <a:ea typeface="Calibri" panose="020F0502020204030204" pitchFamily="34" charset="0"/>
                <a:cs typeface="Times New Roman" panose="02020603050405020304" pitchFamily="18" charset="0"/>
              </a:rPr>
              <a:t>Photovolt</a:t>
            </a:r>
            <a:r>
              <a:rPr lang="uk-UA"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i="1" kern="100" dirty="0" err="1">
                <a:effectLst/>
                <a:latin typeface="Times New Roman" panose="02020603050405020304" pitchFamily="18" charset="0"/>
                <a:ea typeface="Calibri" panose="020F0502020204030204" pitchFamily="34" charset="0"/>
                <a:cs typeface="Times New Roman" panose="02020603050405020304" pitchFamily="18" charset="0"/>
              </a:rPr>
              <a:t>Res</a:t>
            </a:r>
            <a:r>
              <a:rPr lang="uk-UA"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i="1" kern="100" dirty="0" err="1">
                <a:effectLst/>
                <a:latin typeface="Times New Roman" panose="02020603050405020304" pitchFamily="18" charset="0"/>
                <a:ea typeface="Calibri" panose="020F0502020204030204" pitchFamily="34" charset="0"/>
                <a:cs typeface="Times New Roman" panose="02020603050405020304" pitchFamily="18" charset="0"/>
              </a:rPr>
              <a:t>Appl</a:t>
            </a:r>
            <a:r>
              <a:rPr lang="uk-UA" sz="1800" i="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vol</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30,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6,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pp</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648</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660, 2022,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10.1002/pip.3539.</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kern="100" dirty="0">
                <a:latin typeface="Times New Roman" panose="02020603050405020304" pitchFamily="18" charset="0"/>
                <a:ea typeface="Calibri" panose="020F0502020204030204" pitchFamily="34" charset="0"/>
                <a:cs typeface="Times New Roman" panose="02020603050405020304" pitchFamily="18" charset="0"/>
              </a:rPr>
              <a:t>(</a:t>
            </a:r>
            <a:r>
              <a:rPr lang="en-US"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Q1</a:t>
            </a:r>
            <a:r>
              <a:rPr lang="en-US" kern="100" dirty="0">
                <a:latin typeface="Times New Roman" panose="02020603050405020304" pitchFamily="18"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O.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Olikh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b="1" kern="100" dirty="0">
                <a:effectLst/>
                <a:latin typeface="Times New Roman" panose="02020603050405020304" pitchFamily="18" charset="0"/>
                <a:ea typeface="Calibri" panose="020F0502020204030204" pitchFamily="34" charset="0"/>
                <a:cs typeface="Times New Roman" panose="02020603050405020304" pitchFamily="18" charset="0"/>
              </a:rPr>
              <a:t>O. </a:t>
            </a:r>
            <a:r>
              <a:rPr lang="uk-UA" sz="1800" b="1" kern="100" dirty="0" err="1">
                <a:effectLst/>
                <a:latin typeface="Times New Roman" panose="02020603050405020304" pitchFamily="18" charset="0"/>
                <a:ea typeface="Calibri" panose="020F0502020204030204" pitchFamily="34" charset="0"/>
                <a:cs typeface="Times New Roman" panose="02020603050405020304" pitchFamily="18" charset="0"/>
              </a:rPr>
              <a:t>Zavhorodnii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Y.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Olikh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S.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Gapochenko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O.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Lyubchenko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Deep</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Learning-Based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Impurity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Evaluation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Targeting</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Silicon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Solar</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Cells</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Photovoltaic</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Parameters</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Proceedings of the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2022 IEEE 3rd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KhPI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Week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Advanced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Technology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KhPIWeek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2022,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pp</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1-6,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10.1109/KhPIWeek57572.2022.9916328.</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Conference Paper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O.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Olikh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b="1" kern="100" dirty="0">
                <a:effectLst/>
                <a:latin typeface="Times New Roman" panose="02020603050405020304" pitchFamily="18" charset="0"/>
                <a:ea typeface="Calibri" panose="020F0502020204030204" pitchFamily="34" charset="0"/>
                <a:cs typeface="Times New Roman" panose="02020603050405020304" pitchFamily="18" charset="0"/>
              </a:rPr>
              <a:t>O. </a:t>
            </a:r>
            <a:r>
              <a:rPr lang="uk-UA" sz="1800" b="1" kern="100" dirty="0" err="1">
                <a:effectLst/>
                <a:latin typeface="Times New Roman" panose="02020603050405020304" pitchFamily="18" charset="0"/>
                <a:ea typeface="Calibri" panose="020F0502020204030204" pitchFamily="34" charset="0"/>
                <a:cs typeface="Times New Roman" panose="02020603050405020304" pitchFamily="18" charset="0"/>
              </a:rPr>
              <a:t>Zavhorodnii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Iron’s</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impact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silicon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solar</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cell</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execution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Comprehensive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modeling</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across</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diverse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scenarios</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i="1" kern="100" dirty="0" err="1">
                <a:effectLst/>
                <a:latin typeface="Times New Roman" panose="02020603050405020304" pitchFamily="18" charset="0"/>
                <a:ea typeface="Calibri" panose="020F0502020204030204" pitchFamily="34" charset="0"/>
                <a:cs typeface="Times New Roman" panose="02020603050405020304" pitchFamily="18" charset="0"/>
              </a:rPr>
              <a:t>Mater</a:t>
            </a:r>
            <a:r>
              <a:rPr lang="uk-UA"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i="1" kern="100" dirty="0" err="1">
                <a:effectLst/>
                <a:latin typeface="Times New Roman" panose="02020603050405020304" pitchFamily="18" charset="0"/>
                <a:ea typeface="Calibri" panose="020F0502020204030204" pitchFamily="34" charset="0"/>
                <a:cs typeface="Times New Roman" panose="02020603050405020304" pitchFamily="18" charset="0"/>
              </a:rPr>
              <a:t>Sci</a:t>
            </a:r>
            <a:r>
              <a:rPr lang="uk-UA"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i="1" kern="100" dirty="0" err="1">
                <a:effectLst/>
                <a:latin typeface="Times New Roman" panose="02020603050405020304" pitchFamily="18" charset="0"/>
                <a:ea typeface="Calibri" panose="020F0502020204030204" pitchFamily="34" charset="0"/>
                <a:cs typeface="Times New Roman" panose="02020603050405020304" pitchFamily="18" charset="0"/>
              </a:rPr>
              <a:t>Eng</a:t>
            </a:r>
            <a:r>
              <a:rPr lang="uk-UA" sz="1800" i="1" kern="100" dirty="0">
                <a:effectLst/>
                <a:latin typeface="Times New Roman" panose="02020603050405020304" pitchFamily="18" charset="0"/>
                <a:ea typeface="Calibri" panose="020F0502020204030204" pitchFamily="34" charset="0"/>
                <a:cs typeface="Times New Roman" panose="02020603050405020304" pitchFamily="18" charset="0"/>
              </a:rPr>
              <a:t>. B</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vol</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317,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 118192</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2025,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10.1016/j.mseb.2025.118192.</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kern="100" dirty="0">
                <a:latin typeface="Times New Roman" panose="02020603050405020304" pitchFamily="18" charset="0"/>
                <a:ea typeface="Calibri" panose="020F0502020204030204" pitchFamily="34" charset="0"/>
                <a:cs typeface="Times New Roman" panose="02020603050405020304" pitchFamily="18" charset="0"/>
              </a:rPr>
              <a:t>(</a:t>
            </a:r>
            <a:r>
              <a:rPr lang="en-US"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Q1</a:t>
            </a:r>
            <a:r>
              <a:rPr lang="en-US" kern="100" dirty="0">
                <a:latin typeface="Times New Roman" panose="02020603050405020304" pitchFamily="18" charset="0"/>
                <a:ea typeface="Calibri" panose="020F0502020204030204" pitchFamily="34" charset="0"/>
                <a:cs typeface="Times New Roman" panose="02020603050405020304" pitchFamily="18" charset="0"/>
              </a:rPr>
              <a:t>)</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pP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O.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Olikh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b="1" kern="100" dirty="0">
                <a:effectLst/>
                <a:latin typeface="Times New Roman" panose="02020603050405020304" pitchFamily="18" charset="0"/>
                <a:ea typeface="Calibri" panose="020F0502020204030204" pitchFamily="34" charset="0"/>
                <a:cs typeface="Times New Roman" panose="02020603050405020304" pitchFamily="18" charset="0"/>
              </a:rPr>
              <a:t>O. </a:t>
            </a:r>
            <a:r>
              <a:rPr lang="uk-UA" sz="1800" b="1" kern="100" dirty="0" err="1">
                <a:effectLst/>
                <a:latin typeface="Times New Roman" panose="02020603050405020304" pitchFamily="18" charset="0"/>
                <a:ea typeface="Calibri" panose="020F0502020204030204" pitchFamily="34" charset="0"/>
                <a:cs typeface="Times New Roman" panose="02020603050405020304" pitchFamily="18" charset="0"/>
              </a:rPr>
              <a:t>Zavhorodnii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Determination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the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iron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concentration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silicon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solar</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cells</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using</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photovoltaic</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parameters</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machine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learning</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i="1" kern="100" dirty="0" err="1">
                <a:effectLst/>
                <a:latin typeface="Times New Roman" panose="02020603050405020304" pitchFamily="18" charset="0"/>
                <a:ea typeface="Calibri" panose="020F0502020204030204" pitchFamily="34" charset="0"/>
                <a:cs typeface="Times New Roman" panose="02020603050405020304" pitchFamily="18" charset="0"/>
              </a:rPr>
              <a:t>Sol</a:t>
            </a:r>
            <a:r>
              <a:rPr lang="uk-UA"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i="1" kern="100" dirty="0" err="1">
                <a:effectLst/>
                <a:latin typeface="Times New Roman" panose="02020603050405020304" pitchFamily="18" charset="0"/>
                <a:ea typeface="Calibri" panose="020F0502020204030204" pitchFamily="34" charset="0"/>
                <a:cs typeface="Times New Roman" panose="02020603050405020304" pitchFamily="18" charset="0"/>
              </a:rPr>
              <a:t>Energy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vol</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300,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 </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113754, 2025,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10.1016/j.solener.2025.113754.</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kern="100" dirty="0">
                <a:latin typeface="Times New Roman" panose="02020603050405020304" pitchFamily="18" charset="0"/>
                <a:ea typeface="Calibri" panose="020F0502020204030204" pitchFamily="34" charset="0"/>
                <a:cs typeface="Times New Roman" panose="02020603050405020304" pitchFamily="18" charset="0"/>
              </a:rPr>
              <a:t>(</a:t>
            </a:r>
            <a:r>
              <a:rPr lang="en-US"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Q1</a:t>
            </a:r>
            <a:r>
              <a:rPr lang="en-US" kern="100" dirty="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spcAft>
                <a:spcPts val="800"/>
              </a:spcAft>
              <a:buFont typeface="+mj-lt"/>
              <a:buAutoNum type="arabicPeriod"/>
            </a:pPr>
            <a:r>
              <a:rPr lang="uk-UA" sz="1800" dirty="0">
                <a:effectLst/>
                <a:latin typeface="Times New Roman" panose="02020603050405020304" pitchFamily="18" charset="0"/>
                <a:ea typeface="Calibri" panose="020F0502020204030204" pitchFamily="34" charset="0"/>
              </a:rPr>
              <a:t>O. </a:t>
            </a:r>
            <a:r>
              <a:rPr lang="uk-UA" sz="1800" dirty="0" err="1">
                <a:effectLst/>
                <a:latin typeface="Times New Roman" panose="02020603050405020304" pitchFamily="18" charset="0"/>
                <a:ea typeface="Calibri" panose="020F0502020204030204" pitchFamily="34" charset="0"/>
              </a:rPr>
              <a:t>Ya</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Olikh</a:t>
            </a:r>
            <a:r>
              <a:rPr lang="uk-UA" sz="1800" dirty="0">
                <a:effectLst/>
                <a:latin typeface="Times New Roman" panose="02020603050405020304" pitchFamily="18" charset="0"/>
                <a:ea typeface="Calibri" panose="020F0502020204030204" pitchFamily="34" charset="0"/>
              </a:rPr>
              <a:t>, </a:t>
            </a:r>
            <a:r>
              <a:rPr lang="uk-UA" sz="1800" b="1" dirty="0">
                <a:effectLst/>
                <a:latin typeface="Times New Roman" panose="02020603050405020304" pitchFamily="18" charset="0"/>
                <a:ea typeface="Calibri" panose="020F0502020204030204" pitchFamily="34" charset="0"/>
              </a:rPr>
              <a:t>O. </a:t>
            </a:r>
            <a:r>
              <a:rPr lang="uk-UA" sz="1800" b="1" dirty="0" err="1">
                <a:effectLst/>
                <a:latin typeface="Times New Roman" panose="02020603050405020304" pitchFamily="18" charset="0"/>
                <a:ea typeface="Calibri" panose="020F0502020204030204" pitchFamily="34" charset="0"/>
              </a:rPr>
              <a:t>Zavhorodnii</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and</a:t>
            </a:r>
            <a:r>
              <a:rPr lang="uk-UA" sz="1800" dirty="0">
                <a:effectLst/>
                <a:latin typeface="Times New Roman" panose="02020603050405020304" pitchFamily="18" charset="0"/>
                <a:ea typeface="Calibri" panose="020F0502020204030204" pitchFamily="34" charset="0"/>
              </a:rPr>
              <a:t> Y. </a:t>
            </a:r>
            <a:r>
              <a:rPr lang="uk-UA" sz="1800" dirty="0" err="1">
                <a:effectLst/>
                <a:latin typeface="Times New Roman" panose="02020603050405020304" pitchFamily="18" charset="0"/>
                <a:ea typeface="Calibri" panose="020F0502020204030204" pitchFamily="34" charset="0"/>
              </a:rPr>
              <a:t>Perets</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Computer</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vision-based</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method</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for</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quantifying</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iron-related</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defects</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in</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silicon</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solar</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cells</a:t>
            </a:r>
            <a:r>
              <a:rPr lang="uk-UA" sz="1800" dirty="0">
                <a:effectLst/>
                <a:latin typeface="Times New Roman" panose="02020603050405020304" pitchFamily="18" charset="0"/>
                <a:ea typeface="Calibri" panose="020F0502020204030204" pitchFamily="34" charset="0"/>
              </a:rPr>
              <a:t>," </a:t>
            </a:r>
            <a:r>
              <a:rPr lang="uk-UA" sz="1800" i="1" dirty="0" err="1">
                <a:effectLst/>
                <a:latin typeface="Times New Roman" panose="02020603050405020304" pitchFamily="18" charset="0"/>
                <a:ea typeface="Calibri" panose="020F0502020204030204" pitchFamily="34" charset="0"/>
              </a:rPr>
              <a:t>Semicond</a:t>
            </a:r>
            <a:r>
              <a:rPr lang="uk-UA" sz="1800" i="1" dirty="0">
                <a:effectLst/>
                <a:latin typeface="Times New Roman" panose="02020603050405020304" pitchFamily="18" charset="0"/>
                <a:ea typeface="Calibri" panose="020F0502020204030204" pitchFamily="34" charset="0"/>
              </a:rPr>
              <a:t>. </a:t>
            </a:r>
            <a:r>
              <a:rPr lang="uk-UA" sz="1800" i="1" dirty="0" err="1">
                <a:effectLst/>
                <a:latin typeface="Times New Roman" panose="02020603050405020304" pitchFamily="18" charset="0"/>
                <a:ea typeface="Calibri" panose="020F0502020204030204" pitchFamily="34" charset="0"/>
              </a:rPr>
              <a:t>Sci</a:t>
            </a:r>
            <a:r>
              <a:rPr lang="uk-UA" sz="1800" i="1" dirty="0">
                <a:effectLst/>
                <a:latin typeface="Times New Roman" panose="02020603050405020304" pitchFamily="18" charset="0"/>
                <a:ea typeface="Calibri" panose="020F0502020204030204" pitchFamily="34" charset="0"/>
              </a:rPr>
              <a:t>. </a:t>
            </a:r>
            <a:r>
              <a:rPr lang="uk-UA" sz="1800" i="1" dirty="0" err="1">
                <a:effectLst/>
                <a:latin typeface="Times New Roman" panose="02020603050405020304" pitchFamily="18" charset="0"/>
                <a:ea typeface="Calibri" panose="020F0502020204030204" pitchFamily="34" charset="0"/>
              </a:rPr>
              <a:t>Technol</a:t>
            </a:r>
            <a:r>
              <a:rPr lang="uk-UA" sz="1800" i="1" dirty="0">
                <a:effectLst/>
                <a:latin typeface="Times New Roman" panose="02020603050405020304" pitchFamily="18" charset="0"/>
                <a:ea typeface="Calibri" panose="020F0502020204030204" pitchFamily="34" charset="0"/>
              </a:rPr>
              <a:t>.</a:t>
            </a:r>
            <a:r>
              <a:rPr lang="uk-UA" sz="18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vol. 41, no. 1, p. 015021, </a:t>
            </a:r>
            <a:r>
              <a:rPr lang="uk-UA" sz="1800" dirty="0">
                <a:effectLst/>
                <a:latin typeface="Times New Roman" panose="02020603050405020304" pitchFamily="18" charset="0"/>
                <a:ea typeface="Calibri" panose="020F0502020204030204" pitchFamily="34" charset="0"/>
              </a:rPr>
              <a:t>2026</a:t>
            </a:r>
            <a:r>
              <a:rPr lang="en-US" sz="1800" dirty="0">
                <a:effectLst/>
                <a:latin typeface="Times New Roman" panose="02020603050405020304" pitchFamily="18" charset="0"/>
                <a:ea typeface="Calibri" panose="020F0502020204030204" pitchFamily="34" charset="0"/>
              </a:rPr>
              <a:t>, </a:t>
            </a:r>
            <a:r>
              <a:rPr lang="uk-UA" sz="1800" u="none" strike="noStrike" dirty="0" err="1">
                <a:solidFill>
                  <a:srgbClr val="0563C1"/>
                </a:solidFill>
                <a:effectLst/>
                <a:latin typeface="Times New Roman" panose="02020603050405020304" pitchFamily="18" charset="0"/>
                <a:ea typeface="Calibri" panose="020F0502020204030204" pitchFamily="34" charset="0"/>
                <a:hlinkClick r:id="rId2"/>
              </a:rPr>
              <a:t>doi</a:t>
            </a:r>
            <a:r>
              <a:rPr lang="uk-UA" sz="1800" dirty="0">
                <a:effectLst/>
                <a:latin typeface="Times New Roman" panose="02020603050405020304" pitchFamily="18" charset="0"/>
                <a:ea typeface="Calibri" panose="020F0502020204030204" pitchFamily="34" charset="0"/>
              </a:rPr>
              <a:t>: 10.1088/1361-6641/ae3850.</a:t>
            </a:r>
            <a:r>
              <a:rPr lang="en-US" sz="1800" dirty="0">
                <a:effectLst/>
                <a:latin typeface="Times New Roman" panose="02020603050405020304" pitchFamily="18" charset="0"/>
                <a:ea typeface="Calibri" panose="020F0502020204030204" pitchFamily="34" charset="0"/>
              </a:rPr>
              <a:t> </a:t>
            </a:r>
            <a:r>
              <a:rPr lang="uk-UA" kern="100" dirty="0">
                <a:latin typeface="Times New Roman" panose="02020603050405020304" pitchFamily="18" charset="0"/>
                <a:ea typeface="Calibri" panose="020F0502020204030204" pitchFamily="34" charset="0"/>
                <a:cs typeface="Times New Roman" panose="02020603050405020304" pitchFamily="18" charset="0"/>
              </a:rPr>
              <a:t>(</a:t>
            </a:r>
            <a:r>
              <a:rPr lang="en-US"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Q2</a:t>
            </a:r>
            <a:r>
              <a:rPr lang="en-US" kern="100" dirty="0">
                <a:latin typeface="Times New Roman" panose="02020603050405020304" pitchFamily="18" charset="0"/>
                <a:ea typeface="Calibri" panose="020F0502020204030204" pitchFamily="34" charset="0"/>
                <a:cs typeface="Times New Roman" panose="02020603050405020304" pitchFamily="18" charset="0"/>
              </a:rPr>
              <a:t>)</a:t>
            </a:r>
            <a:endParaRPr lang="ru-RU" dirty="0"/>
          </a:p>
        </p:txBody>
      </p:sp>
    </p:spTree>
    <p:extLst>
      <p:ext uri="{BB962C8B-B14F-4D97-AF65-F5344CB8AC3E}">
        <p14:creationId xmlns:p14="http://schemas.microsoft.com/office/powerpoint/2010/main" val="3238699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descr="Изображение выглядит как текст, снимок экрана, Графика, графический дизайн&#10;&#10;Содержимое, созданное искусственным интеллектом, может быть неверным.">
            <a:extLst>
              <a:ext uri="{FF2B5EF4-FFF2-40B4-BE49-F238E27FC236}">
                <a16:creationId xmlns:a16="http://schemas.microsoft.com/office/drawing/2014/main" id="{EC5F7AA4-2664-B6AE-C63A-FA475DC4CDAD}"/>
              </a:ext>
            </a:extLst>
          </p:cNvPr>
          <p:cNvPicPr>
            <a:picLocks noChangeAspect="1"/>
          </p:cNvPicPr>
          <p:nvPr/>
        </p:nvPicPr>
        <p:blipFill>
          <a:blip r:embed="rId2"/>
          <a:stretch>
            <a:fillRect/>
          </a:stretch>
        </p:blipFill>
        <p:spPr>
          <a:xfrm>
            <a:off x="-119063" y="0"/>
            <a:ext cx="12430126" cy="6858000"/>
          </a:xfrm>
          <a:prstGeom prst="rect">
            <a:avLst/>
          </a:prstGeom>
        </p:spPr>
      </p:pic>
    </p:spTree>
    <p:extLst>
      <p:ext uri="{BB962C8B-B14F-4D97-AF65-F5344CB8AC3E}">
        <p14:creationId xmlns:p14="http://schemas.microsoft.com/office/powerpoint/2010/main" val="2605985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53964C-0106-4854-961C-7AA0757E3AA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Прямоугольник: скругленные углы 1">
                <a:extLst>
                  <a:ext uri="{FF2B5EF4-FFF2-40B4-BE49-F238E27FC236}">
                    <a16:creationId xmlns:a16="http://schemas.microsoft.com/office/drawing/2014/main" id="{5C7A3D6B-404D-19D8-BA68-7AD5B8F54D80}"/>
                  </a:ext>
                </a:extLst>
              </p:cNvPr>
              <p:cNvSpPr/>
              <p:nvPr/>
            </p:nvSpPr>
            <p:spPr>
              <a:xfrm>
                <a:off x="72957" y="109078"/>
                <a:ext cx="12046085" cy="60311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sz="3000" dirty="0">
                    <a:latin typeface="Times New Roman" panose="02020603050405020304" pitchFamily="18" charset="0"/>
                    <a:cs typeface="Times New Roman" panose="02020603050405020304" pitchFamily="18" charset="0"/>
                  </a:rPr>
                  <a:t>Застосування </a:t>
                </a:r>
                <a:r>
                  <a:rPr lang="ru-RU" sz="3000" dirty="0" err="1">
                    <a:latin typeface="Times New Roman" panose="02020603050405020304" pitchFamily="18" charset="0"/>
                    <a:cs typeface="Times New Roman" panose="02020603050405020304" pitchFamily="18" charset="0"/>
                  </a:rPr>
                  <a:t>глибоких</a:t>
                </a:r>
                <a:r>
                  <a:rPr lang="ru-RU" sz="3000" dirty="0">
                    <a:latin typeface="Times New Roman" panose="02020603050405020304" pitchFamily="18" charset="0"/>
                    <a:cs typeface="Times New Roman" panose="02020603050405020304" pitchFamily="18" charset="0"/>
                  </a:rPr>
                  <a:t> </a:t>
                </a:r>
                <a:r>
                  <a:rPr lang="ru-RU" sz="3000" dirty="0" err="1">
                    <a:latin typeface="Times New Roman" panose="02020603050405020304" pitchFamily="18" charset="0"/>
                    <a:cs typeface="Times New Roman" panose="02020603050405020304" pitchFamily="18" charset="0"/>
                  </a:rPr>
                  <a:t>нейронних</a:t>
                </a:r>
                <a:r>
                  <a:rPr lang="ru-RU" sz="3000" dirty="0">
                    <a:latin typeface="Times New Roman" panose="02020603050405020304" pitchFamily="18" charset="0"/>
                    <a:cs typeface="Times New Roman" panose="02020603050405020304" pitchFamily="18" charset="0"/>
                  </a:rPr>
                  <a:t> мереж до </a:t>
                </a:r>
                <a:r>
                  <a:rPr lang="ru-RU" sz="3000" dirty="0" err="1">
                    <a:latin typeface="Times New Roman" panose="02020603050405020304" pitchFamily="18" charset="0"/>
                    <a:cs typeface="Times New Roman" panose="02020603050405020304" pitchFamily="18" charset="0"/>
                  </a:rPr>
                  <a:t>оцінки</a:t>
                </a:r>
                <a:r>
                  <a:rPr lang="ru-RU" sz="3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3000" i="1" smtClean="0">
                            <a:latin typeface="Cambria Math" panose="02040503050406030204" pitchFamily="18" charset="0"/>
                            <a:cs typeface="Times New Roman" panose="02020603050405020304" pitchFamily="18" charset="0"/>
                          </a:rPr>
                        </m:ctrlPr>
                      </m:sSubPr>
                      <m:e>
                        <m:r>
                          <a:rPr lang="en-US" sz="3000" b="0" i="1" smtClean="0">
                            <a:latin typeface="Cambria Math" panose="02040503050406030204" pitchFamily="18" charset="0"/>
                            <a:cs typeface="Times New Roman" panose="02020603050405020304" pitchFamily="18" charset="0"/>
                          </a:rPr>
                          <m:t>𝑁</m:t>
                        </m:r>
                      </m:e>
                      <m:sub>
                        <m:r>
                          <m:rPr>
                            <m:sty m:val="p"/>
                          </m:rPr>
                          <a:rPr lang="en-US" sz="3000" b="0" i="0" smtClean="0">
                            <a:latin typeface="Cambria Math" panose="02040503050406030204" pitchFamily="18" charset="0"/>
                            <a:cs typeface="Times New Roman" panose="02020603050405020304" pitchFamily="18" charset="0"/>
                          </a:rPr>
                          <m:t>Fe</m:t>
                        </m:r>
                      </m:sub>
                    </m:sSub>
                  </m:oMath>
                </a14:m>
                <a:r>
                  <a:rPr lang="ru-RU" sz="3000" dirty="0">
                    <a:latin typeface="Times New Roman" panose="02020603050405020304" pitchFamily="18" charset="0"/>
                    <a:cs typeface="Times New Roman" panose="02020603050405020304" pitchFamily="18" charset="0"/>
                  </a:rPr>
                  <a:t> за величиною </a:t>
                </a:r>
                <a:r>
                  <a:rPr lang="en-US" sz="3000" i="1" dirty="0">
                    <a:latin typeface="Times New Roman" panose="02020603050405020304" pitchFamily="18" charset="0"/>
                    <a:cs typeface="Times New Roman" panose="02020603050405020304" pitchFamily="18" charset="0"/>
                  </a:rPr>
                  <a:t>n</a:t>
                </a:r>
                <a:endParaRPr lang="uk-UA" sz="3000" i="1" noProof="0" dirty="0">
                  <a:latin typeface="Times New Roman" panose="02020603050405020304" pitchFamily="18" charset="0"/>
                  <a:cs typeface="Times New Roman" panose="02020603050405020304" pitchFamily="18" charset="0"/>
                </a:endParaRPr>
              </a:p>
            </p:txBody>
          </p:sp>
        </mc:Choice>
        <mc:Fallback xmlns="">
          <p:sp>
            <p:nvSpPr>
              <p:cNvPr id="2" name="Прямоугольник: скругленные углы 1">
                <a:extLst>
                  <a:ext uri="{FF2B5EF4-FFF2-40B4-BE49-F238E27FC236}">
                    <a16:creationId xmlns:a16="http://schemas.microsoft.com/office/drawing/2014/main" id="{5C7A3D6B-404D-19D8-BA68-7AD5B8F54D80}"/>
                  </a:ext>
                </a:extLst>
              </p:cNvPr>
              <p:cNvSpPr>
                <a:spLocks noRot="1" noChangeAspect="1" noMove="1" noResize="1" noEditPoints="1" noAdjustHandles="1" noChangeArrowheads="1" noChangeShapeType="1" noTextEdit="1"/>
              </p:cNvSpPr>
              <p:nvPr/>
            </p:nvSpPr>
            <p:spPr>
              <a:xfrm>
                <a:off x="72957" y="109078"/>
                <a:ext cx="12046085" cy="603116"/>
              </a:xfrm>
              <a:prstGeom prst="roundRect">
                <a:avLst/>
              </a:prstGeom>
              <a:blipFill>
                <a:blip r:embed="rId3"/>
                <a:stretch>
                  <a:fillRect l="-506" t="-7921" r="-455" b="-24752"/>
                </a:stretch>
              </a:blipFill>
            </p:spPr>
            <p:txBody>
              <a:bodyPr/>
              <a:lstStyle/>
              <a:p>
                <a:r>
                  <a:rPr lang="ru-RU">
                    <a:noFill/>
                  </a:rPr>
                  <a:t> </a:t>
                </a:r>
              </a:p>
            </p:txBody>
          </p:sp>
        </mc:Fallback>
      </mc:AlternateContent>
      <p:sp>
        <p:nvSpPr>
          <p:cNvPr id="3" name="TextBox 2">
            <a:extLst>
              <a:ext uri="{FF2B5EF4-FFF2-40B4-BE49-F238E27FC236}">
                <a16:creationId xmlns:a16="http://schemas.microsoft.com/office/drawing/2014/main" id="{AD89E42F-4CAE-3830-87F8-2CD60E39AE19}"/>
              </a:ext>
            </a:extLst>
          </p:cNvPr>
          <p:cNvSpPr txBox="1"/>
          <p:nvPr/>
        </p:nvSpPr>
        <p:spPr>
          <a:xfrm>
            <a:off x="11653736" y="6317255"/>
            <a:ext cx="584556"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16</a:t>
            </a:r>
            <a:endParaRPr lang="ru-RU"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1" name="Таблица 10">
                <a:extLst>
                  <a:ext uri="{FF2B5EF4-FFF2-40B4-BE49-F238E27FC236}">
                    <a16:creationId xmlns:a16="http://schemas.microsoft.com/office/drawing/2014/main" id="{5401CBA8-9B0E-C399-167B-51E2A2C27D58}"/>
                  </a:ext>
                </a:extLst>
              </p:cNvPr>
              <p:cNvGraphicFramePr>
                <a:graphicFrameLocks noGrp="1"/>
              </p:cNvGraphicFramePr>
              <p:nvPr/>
            </p:nvGraphicFramePr>
            <p:xfrm>
              <a:off x="174646" y="1403017"/>
              <a:ext cx="6422244" cy="5175848"/>
            </p:xfrm>
            <a:graphic>
              <a:graphicData uri="http://schemas.openxmlformats.org/drawingml/2006/table">
                <a:tbl>
                  <a:tblPr firstRow="1" bandRow="1">
                    <a:tableStyleId>{5C22544A-7EE6-4342-B048-85BDC9FD1C3A}</a:tableStyleId>
                  </a:tblPr>
                  <a:tblGrid>
                    <a:gridCol w="1697355">
                      <a:extLst>
                        <a:ext uri="{9D8B030D-6E8A-4147-A177-3AD203B41FA5}">
                          <a16:colId xmlns:a16="http://schemas.microsoft.com/office/drawing/2014/main" val="3199913252"/>
                        </a:ext>
                      </a:extLst>
                    </a:gridCol>
                    <a:gridCol w="4724889">
                      <a:extLst>
                        <a:ext uri="{9D8B030D-6E8A-4147-A177-3AD203B41FA5}">
                          <a16:colId xmlns:a16="http://schemas.microsoft.com/office/drawing/2014/main" val="133886299"/>
                        </a:ext>
                      </a:extLst>
                    </a:gridCol>
                  </a:tblGrid>
                  <a:tr h="437399">
                    <a:tc>
                      <a:txBody>
                        <a:bodyPr/>
                        <a:lstStyle/>
                        <a:p>
                          <a:pPr algn="ctr"/>
                          <a:r>
                            <a:rPr lang="uk-UA" sz="1700" dirty="0" err="1">
                              <a:latin typeface="Times New Roman" panose="02020603050405020304" pitchFamily="18" charset="0"/>
                              <a:cs typeface="Times New Roman" panose="02020603050405020304" pitchFamily="18" charset="0"/>
                            </a:rPr>
                            <a:t>Гіперпараметр</a:t>
                          </a:r>
                          <a:endParaRPr lang="ru-RU" sz="1700" dirty="0">
                            <a:latin typeface="Times New Roman" panose="02020603050405020304" pitchFamily="18" charset="0"/>
                            <a:cs typeface="Times New Roman" panose="02020603050405020304" pitchFamily="18" charset="0"/>
                          </a:endParaRPr>
                        </a:p>
                      </a:txBody>
                      <a:tcPr anchor="ctr"/>
                    </a:tc>
                    <a:tc>
                      <a:txBody>
                        <a:bodyPr/>
                        <a:lstStyle/>
                        <a:p>
                          <a:pPr algn="ctr"/>
                          <a:r>
                            <a:rPr lang="uk-UA" sz="1700" dirty="0">
                              <a:latin typeface="Times New Roman" panose="02020603050405020304" pitchFamily="18" charset="0"/>
                              <a:cs typeface="Times New Roman" panose="02020603050405020304" pitchFamily="18" charset="0"/>
                            </a:rPr>
                            <a:t>Значення</a:t>
                          </a:r>
                          <a:endParaRPr lang="ru-RU" sz="17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55090514"/>
                      </a:ext>
                    </a:extLst>
                  </a:tr>
                  <a:tr h="394494">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ru-RU" sz="17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nor/>
                                      </m:rPr>
                                      <a:rPr lang="uk-UA" sz="1700" i="1" kern="100">
                                        <a:effectLst/>
                                        <a:latin typeface="Times New Roman" panose="02020603050405020304" pitchFamily="18" charset="0"/>
                                        <a:ea typeface="Calibri" panose="020F0502020204030204" pitchFamily="34" charset="0"/>
                                        <a:cs typeface="Times New Roman" panose="02020603050405020304" pitchFamily="18" charset="0"/>
                                      </a:rPr>
                                      <m:t>N</m:t>
                                    </m:r>
                                  </m:e>
                                  <m:sub>
                                    <m:r>
                                      <m:rPr>
                                        <m:nor/>
                                      </m:rPr>
                                      <a:rPr lang="uk-UA" sz="1700" i="1" kern="100" baseline="-25000">
                                        <a:effectLst/>
                                        <a:latin typeface="Times New Roman" panose="02020603050405020304" pitchFamily="18" charset="0"/>
                                        <a:ea typeface="Calibri" panose="020F0502020204030204" pitchFamily="34" charset="0"/>
                                        <a:cs typeface="Times New Roman" panose="02020603050405020304" pitchFamily="18" charset="0"/>
                                      </a:rPr>
                                      <m:t>HL</m:t>
                                    </m:r>
                                  </m:sub>
                                </m:sSub>
                              </m:oMath>
                            </m:oMathPara>
                          </a14:m>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a:effectLst/>
                              <a:latin typeface="Times New Roman" panose="02020603050405020304" pitchFamily="18" charset="0"/>
                              <a:ea typeface="Calibri" panose="020F0502020204030204" pitchFamily="34" charset="0"/>
                              <a:cs typeface="Times New Roman" panose="02020603050405020304" pitchFamily="18" charset="0"/>
                            </a:rPr>
                            <a:t>4, 5, 6, 8, 10, 15</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7594927"/>
                      </a:ext>
                    </a:extLst>
                  </a:tr>
                  <a:tr h="394494">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ru-RU" sz="17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nor/>
                                      </m:rPr>
                                      <a:rPr lang="uk-UA" sz="1700" i="1" kern="100">
                                        <a:effectLst/>
                                        <a:latin typeface="Times New Roman" panose="02020603050405020304" pitchFamily="18" charset="0"/>
                                        <a:ea typeface="Calibri" panose="020F0502020204030204" pitchFamily="34" charset="0"/>
                                        <a:cs typeface="Times New Roman" panose="02020603050405020304" pitchFamily="18" charset="0"/>
                                      </a:rPr>
                                      <m:t>N</m:t>
                                    </m:r>
                                  </m:e>
                                  <m:sub>
                                    <m:r>
                                      <m:rPr>
                                        <m:nor/>
                                      </m:rPr>
                                      <a:rPr lang="uk-UA" sz="1700" i="1" kern="100" baseline="-25000">
                                        <a:effectLst/>
                                        <a:latin typeface="Times New Roman" panose="02020603050405020304" pitchFamily="18" charset="0"/>
                                        <a:ea typeface="Calibri" panose="020F0502020204030204" pitchFamily="34" charset="0"/>
                                        <a:cs typeface="Times New Roman" panose="02020603050405020304" pitchFamily="18" charset="0"/>
                                      </a:rPr>
                                      <m:t>node</m:t>
                                    </m:r>
                                  </m:sub>
                                </m:sSub>
                              </m:oMath>
                            </m:oMathPara>
                          </a14:m>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30, 40, 50, 75, 100, 120, 150</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1613586"/>
                      </a:ext>
                    </a:extLst>
                  </a:tr>
                  <a:tr h="351635">
                    <a:tc>
                      <a:txBody>
                        <a:bodyPr/>
                        <a:lstStyle/>
                        <a:p>
                          <a:pPr algn="ctr">
                            <a:lnSpc>
                              <a:spcPct val="107000"/>
                            </a:lnSpc>
                            <a:spcAft>
                              <a:spcPts val="800"/>
                            </a:spcAft>
                            <a:buNone/>
                          </a:pPr>
                          <a:r>
                            <a:rPr lang="uk-UA" sz="1700" i="1" kern="100" dirty="0">
                              <a:effectLst/>
                              <a:latin typeface="Times New Roman" panose="02020603050405020304" pitchFamily="18" charset="0"/>
                              <a:ea typeface="Calibri" panose="020F0502020204030204" pitchFamily="34" charset="0"/>
                              <a:cs typeface="Times New Roman" panose="02020603050405020304" pitchFamily="18" charset="0"/>
                            </a:rPr>
                            <a:t>BS</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8, 16, 32, 64, 128</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60800312"/>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ActF</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ReLu</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sigmoid</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tanh</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SELU, ELU</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0774397"/>
                      </a:ext>
                    </a:extLst>
                  </a:tr>
                  <a:tr h="527688">
                    <a:tc>
                      <a:txBody>
                        <a:bodyPr/>
                        <a:lstStyle/>
                        <a:p>
                          <a:pPr algn="ctr">
                            <a:lnSpc>
                              <a:spcPct val="107000"/>
                            </a:lnSpc>
                            <a:spcAft>
                              <a:spcPts val="800"/>
                            </a:spcAft>
                            <a:buNone/>
                          </a:pPr>
                          <a:r>
                            <a:rPr lang="uk-UA" sz="1700" i="1" kern="100" dirty="0" err="1">
                              <a:effectLst/>
                              <a:latin typeface="Times New Roman" panose="02020603050405020304" pitchFamily="18" charset="0"/>
                              <a:ea typeface="Calibri" panose="020F0502020204030204" pitchFamily="34" charset="0"/>
                              <a:cs typeface="Times New Roman" panose="02020603050405020304" pitchFamily="18" charset="0"/>
                            </a:rPr>
                            <a:t>Opt</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SGD,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RMSprop</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Adam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Adadelta</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Adagrad</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Adamax</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Nadam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Ftrl</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5877291"/>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LR</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14:m>
                            <m:oMath xmlns:m="http://schemas.openxmlformats.org/officeDocument/2006/math">
                              <m:sSup>
                                <m:sSupPr>
                                  <m:ctrlPr>
                                    <a:rPr lang="ru-RU" sz="17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nor/>
                                    </m:rPr>
                                    <a:rPr lang="uk-UA" sz="1700" kern="100">
                                      <a:effectLst/>
                                      <a:latin typeface="Times New Roman" panose="02020603050405020304" pitchFamily="18" charset="0"/>
                                      <a:ea typeface="Calibri" panose="020F0502020204030204" pitchFamily="34" charset="0"/>
                                      <a:cs typeface="Times New Roman" panose="02020603050405020304" pitchFamily="18" charset="0"/>
                                    </a:rPr>
                                    <m:t>10</m:t>
                                  </m:r>
                                </m:e>
                                <m:sup>
                                  <m:r>
                                    <m:rPr>
                                      <m:nor/>
                                    </m:rPr>
                                    <a:rPr lang="uk-UA" sz="1700" i="1" kern="1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uk-UA" sz="1700" kern="100">
                                      <a:effectLst/>
                                      <a:latin typeface="Times New Roman" panose="02020603050405020304" pitchFamily="18" charset="0"/>
                                      <a:ea typeface="Calibri" panose="020F0502020204030204" pitchFamily="34" charset="0"/>
                                      <a:cs typeface="Times New Roman" panose="02020603050405020304" pitchFamily="18" charset="0"/>
                                    </a:rPr>
                                    <m:t>5</m:t>
                                  </m:r>
                                </m:sup>
                              </m:sSup>
                            </m:oMath>
                          </a14:m>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ru-RU" sz="17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nor/>
                                    </m:rPr>
                                    <a:rPr lang="uk-UA" sz="1700" kern="100">
                                      <a:effectLst/>
                                      <a:latin typeface="Times New Roman" panose="02020603050405020304" pitchFamily="18" charset="0"/>
                                      <a:ea typeface="Calibri" panose="020F0502020204030204" pitchFamily="34" charset="0"/>
                                      <a:cs typeface="Times New Roman" panose="02020603050405020304" pitchFamily="18" charset="0"/>
                                    </a:rPr>
                                    <m:t>10</m:t>
                                  </m:r>
                                </m:e>
                                <m:sup>
                                  <m:r>
                                    <m:rPr>
                                      <m:nor/>
                                    </m:rPr>
                                    <a:rPr lang="uk-UA" sz="1700" i="1" kern="1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700" kern="100">
                                      <a:effectLst/>
                                      <a:latin typeface="Times New Roman" panose="02020603050405020304" pitchFamily="18" charset="0"/>
                                      <a:ea typeface="Calibri" panose="020F0502020204030204" pitchFamily="34" charset="0"/>
                                      <a:cs typeface="Times New Roman" panose="02020603050405020304" pitchFamily="18" charset="0"/>
                                    </a:rPr>
                                    <m:t>4</m:t>
                                  </m:r>
                                </m:sup>
                              </m:sSup>
                            </m:oMath>
                          </a14:m>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ru-RU" sz="17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nor/>
                                    </m:rPr>
                                    <a:rPr lang="uk-UA" sz="1700" kern="100">
                                      <a:effectLst/>
                                      <a:latin typeface="Times New Roman" panose="02020603050405020304" pitchFamily="18" charset="0"/>
                                      <a:ea typeface="Calibri" panose="020F0502020204030204" pitchFamily="34" charset="0"/>
                                      <a:cs typeface="Times New Roman" panose="02020603050405020304" pitchFamily="18" charset="0"/>
                                    </a:rPr>
                                    <m:t>10</m:t>
                                  </m:r>
                                </m:e>
                                <m:sup>
                                  <m:r>
                                    <m:rPr>
                                      <m:nor/>
                                    </m:rPr>
                                    <a:rPr lang="uk-UA" sz="1700" i="1" kern="1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700" kern="100">
                                      <a:effectLst/>
                                      <a:latin typeface="Times New Roman" panose="02020603050405020304" pitchFamily="18" charset="0"/>
                                      <a:ea typeface="Calibri" panose="020F0502020204030204" pitchFamily="34" charset="0"/>
                                      <a:cs typeface="Times New Roman" panose="02020603050405020304" pitchFamily="18" charset="0"/>
                                    </a:rPr>
                                    <m:t>3</m:t>
                                  </m:r>
                                </m:sup>
                              </m:sSup>
                            </m:oMath>
                          </a14:m>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ru-RU" sz="17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nor/>
                                    </m:rPr>
                                    <a:rPr lang="uk-UA" sz="1700" kern="100">
                                      <a:effectLst/>
                                      <a:latin typeface="Times New Roman" panose="02020603050405020304" pitchFamily="18" charset="0"/>
                                      <a:ea typeface="Calibri" panose="020F0502020204030204" pitchFamily="34" charset="0"/>
                                      <a:cs typeface="Times New Roman" panose="02020603050405020304" pitchFamily="18" charset="0"/>
                                    </a:rPr>
                                    <m:t>10</m:t>
                                  </m:r>
                                </m:e>
                                <m:sup>
                                  <m:r>
                                    <m:rPr>
                                      <m:nor/>
                                    </m:rPr>
                                    <a:rPr lang="uk-UA" sz="1700" i="1" kern="1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700" kern="100">
                                      <a:effectLst/>
                                      <a:latin typeface="Times New Roman" panose="02020603050405020304" pitchFamily="18" charset="0"/>
                                      <a:ea typeface="Calibri" panose="020F0502020204030204" pitchFamily="34" charset="0"/>
                                      <a:cs typeface="Times New Roman" panose="02020603050405020304" pitchFamily="18" charset="0"/>
                                    </a:rPr>
                                    <m:t>2</m:t>
                                  </m:r>
                                </m:sup>
                              </m:sSup>
                            </m:oMath>
                          </a14:m>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58436799"/>
                      </a:ext>
                    </a:extLst>
                  </a:tr>
                  <a:tr h="416516">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ru-RU" sz="17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nor/>
                                      </m:rPr>
                                      <a:rPr lang="uk-UA" sz="1700" i="1" kern="100">
                                        <a:effectLst/>
                                        <a:latin typeface="Times New Roman" panose="02020603050405020304" pitchFamily="18" charset="0"/>
                                        <a:ea typeface="Calibri" panose="020F0502020204030204" pitchFamily="34" charset="0"/>
                                        <a:cs typeface="Times New Roman" panose="02020603050405020304" pitchFamily="18" charset="0"/>
                                      </a:rPr>
                                      <m:t>N</m:t>
                                    </m:r>
                                  </m:e>
                                  <m:sub>
                                    <m:r>
                                      <m:rPr>
                                        <m:nor/>
                                      </m:rPr>
                                      <a:rPr lang="uk-UA" sz="1700" i="1" kern="100" baseline="-25000">
                                        <a:effectLst/>
                                        <a:latin typeface="Times New Roman" panose="02020603050405020304" pitchFamily="18" charset="0"/>
                                        <a:ea typeface="Calibri" panose="020F0502020204030204" pitchFamily="34" charset="0"/>
                                        <a:cs typeface="Times New Roman" panose="02020603050405020304" pitchFamily="18" charset="0"/>
                                      </a:rPr>
                                      <m:t>Epochs</m:t>
                                    </m:r>
                                  </m:sub>
                                </m:sSub>
                              </m:oMath>
                            </m:oMathPara>
                          </a14:m>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100, 300, 400, 600, 1000, 1500</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4223205"/>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PreM</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StandartScaler</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MinMaxScaler</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7318852"/>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RegF</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Без функції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регуляризації</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L2, L1,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Dropout</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21966984"/>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RR</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14:m>
                            <m:oMath xmlns:m="http://schemas.openxmlformats.org/officeDocument/2006/math">
                              <m:sSup>
                                <m:sSupPr>
                                  <m:ctrlPr>
                                    <a:rPr lang="ru-RU" sz="17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nor/>
                                    </m:rPr>
                                    <a:rPr lang="uk-UA" sz="1700" kern="100">
                                      <a:effectLst/>
                                      <a:latin typeface="Times New Roman" panose="02020603050405020304" pitchFamily="18" charset="0"/>
                                      <a:ea typeface="Calibri" panose="020F0502020204030204" pitchFamily="34" charset="0"/>
                                      <a:cs typeface="Times New Roman" panose="02020603050405020304" pitchFamily="18" charset="0"/>
                                    </a:rPr>
                                    <m:t>10</m:t>
                                  </m:r>
                                </m:e>
                                <m:sup>
                                  <m:r>
                                    <m:rPr>
                                      <m:nor/>
                                    </m:rPr>
                                    <a:rPr lang="uk-UA" sz="1700" i="1" kern="1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uk-UA" sz="1700" kern="100">
                                      <a:effectLst/>
                                      <a:latin typeface="Times New Roman" panose="02020603050405020304" pitchFamily="18" charset="0"/>
                                      <a:ea typeface="Calibri" panose="020F0502020204030204" pitchFamily="34" charset="0"/>
                                      <a:cs typeface="Times New Roman" panose="02020603050405020304" pitchFamily="18" charset="0"/>
                                    </a:rPr>
                                    <m:t>5</m:t>
                                  </m:r>
                                </m:sup>
                              </m:sSup>
                            </m:oMath>
                          </a14:m>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ru-RU" sz="17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nor/>
                                    </m:rPr>
                                    <a:rPr lang="uk-UA" sz="1700" kern="100">
                                      <a:effectLst/>
                                      <a:latin typeface="Times New Roman" panose="02020603050405020304" pitchFamily="18" charset="0"/>
                                      <a:ea typeface="Calibri" panose="020F0502020204030204" pitchFamily="34" charset="0"/>
                                      <a:cs typeface="Times New Roman" panose="02020603050405020304" pitchFamily="18" charset="0"/>
                                    </a:rPr>
                                    <m:t>10</m:t>
                                  </m:r>
                                </m:e>
                                <m:sup>
                                  <m:r>
                                    <m:rPr>
                                      <m:nor/>
                                    </m:rPr>
                                    <a:rPr lang="uk-UA" sz="1700" i="1" kern="1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700" kern="100">
                                      <a:effectLst/>
                                      <a:latin typeface="Times New Roman" panose="02020603050405020304" pitchFamily="18" charset="0"/>
                                      <a:ea typeface="Calibri" panose="020F0502020204030204" pitchFamily="34" charset="0"/>
                                      <a:cs typeface="Times New Roman" panose="02020603050405020304" pitchFamily="18" charset="0"/>
                                    </a:rPr>
                                    <m:t>4</m:t>
                                  </m:r>
                                </m:sup>
                              </m:sSup>
                            </m:oMath>
                          </a14:m>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ru-RU" sz="17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nor/>
                                    </m:rPr>
                                    <a:rPr lang="uk-UA" sz="1700" kern="100">
                                      <a:effectLst/>
                                      <a:latin typeface="Times New Roman" panose="02020603050405020304" pitchFamily="18" charset="0"/>
                                      <a:ea typeface="Calibri" panose="020F0502020204030204" pitchFamily="34" charset="0"/>
                                      <a:cs typeface="Times New Roman" panose="02020603050405020304" pitchFamily="18" charset="0"/>
                                    </a:rPr>
                                    <m:t>10</m:t>
                                  </m:r>
                                </m:e>
                                <m:sup>
                                  <m:r>
                                    <m:rPr>
                                      <m:nor/>
                                    </m:rPr>
                                    <a:rPr lang="uk-UA" sz="1700" i="1" kern="1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700" kern="100">
                                      <a:effectLst/>
                                      <a:latin typeface="Times New Roman" panose="02020603050405020304" pitchFamily="18" charset="0"/>
                                      <a:ea typeface="Calibri" panose="020F0502020204030204" pitchFamily="34" charset="0"/>
                                      <a:cs typeface="Times New Roman" panose="02020603050405020304" pitchFamily="18" charset="0"/>
                                    </a:rPr>
                                    <m:t>3</m:t>
                                  </m:r>
                                </m:sup>
                              </m:sSup>
                            </m:oMath>
                          </a14:m>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ru-RU" sz="17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nor/>
                                    </m:rPr>
                                    <a:rPr lang="uk-UA" sz="1700" kern="100">
                                      <a:effectLst/>
                                      <a:latin typeface="Times New Roman" panose="02020603050405020304" pitchFamily="18" charset="0"/>
                                      <a:ea typeface="Calibri" panose="020F0502020204030204" pitchFamily="34" charset="0"/>
                                      <a:cs typeface="Times New Roman" panose="02020603050405020304" pitchFamily="18" charset="0"/>
                                    </a:rPr>
                                    <m:t>10</m:t>
                                  </m:r>
                                </m:e>
                                <m:sup>
                                  <m:r>
                                    <m:rPr>
                                      <m:nor/>
                                    </m:rPr>
                                    <a:rPr lang="uk-UA" sz="1700" i="1" kern="1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700" kern="100">
                                      <a:effectLst/>
                                      <a:latin typeface="Times New Roman" panose="02020603050405020304" pitchFamily="18" charset="0"/>
                                      <a:ea typeface="Calibri" panose="020F0502020204030204" pitchFamily="34" charset="0"/>
                                      <a:cs typeface="Times New Roman" panose="02020603050405020304" pitchFamily="18" charset="0"/>
                                    </a:rPr>
                                    <m:t>2</m:t>
                                  </m:r>
                                </m:sup>
                              </m:sSup>
                            </m:oMath>
                          </a14:m>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55260714"/>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DR</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2, 0</a:t>
                          </a: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3, 0</a:t>
                          </a: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4, 0</a:t>
                          </a: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5</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2114380"/>
                      </a:ext>
                    </a:extLst>
                  </a:tr>
                  <a:tr h="527688">
                    <a:tc>
                      <a:txBody>
                        <a:bodyPr/>
                        <a:lstStyle/>
                        <a:p>
                          <a:pPr algn="ctr">
                            <a:lnSpc>
                              <a:spcPct val="107000"/>
                            </a:lnSpc>
                            <a:spcAft>
                              <a:spcPts val="800"/>
                            </a:spcAft>
                            <a:buNone/>
                          </a:pPr>
                          <a:r>
                            <a:rPr lang="uk-UA" sz="1700" i="1" kern="100" dirty="0">
                              <a:effectLst/>
                              <a:latin typeface="Times New Roman" panose="02020603050405020304" pitchFamily="18" charset="0"/>
                              <a:ea typeface="Calibri" panose="020F0502020204030204" pitchFamily="34" charset="0"/>
                              <a:cs typeface="Times New Roman" panose="02020603050405020304" pitchFamily="18" charset="0"/>
                            </a:rPr>
                            <a:t>WI</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Xavier</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Normal</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Xavier</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Uniform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He</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Normal</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He</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Uniform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Random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Normal</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Random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Uniform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Ones</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5029006"/>
                      </a:ext>
                    </a:extLst>
                  </a:tr>
                </a:tbl>
              </a:graphicData>
            </a:graphic>
          </p:graphicFrame>
        </mc:Choice>
        <mc:Fallback xmlns="">
          <p:graphicFrame>
            <p:nvGraphicFramePr>
              <p:cNvPr id="11" name="Таблица 10">
                <a:extLst>
                  <a:ext uri="{FF2B5EF4-FFF2-40B4-BE49-F238E27FC236}">
                    <a16:creationId xmlns:a16="http://schemas.microsoft.com/office/drawing/2014/main" id="{5401CBA8-9B0E-C399-167B-51E2A2C27D58}"/>
                  </a:ext>
                </a:extLst>
              </p:cNvPr>
              <p:cNvGraphicFramePr>
                <a:graphicFrameLocks noGrp="1"/>
              </p:cNvGraphicFramePr>
              <p:nvPr/>
            </p:nvGraphicFramePr>
            <p:xfrm>
              <a:off x="174646" y="1403017"/>
              <a:ext cx="6422244" cy="5175848"/>
            </p:xfrm>
            <a:graphic>
              <a:graphicData uri="http://schemas.openxmlformats.org/drawingml/2006/table">
                <a:tbl>
                  <a:tblPr firstRow="1" bandRow="1">
                    <a:tableStyleId>{5C22544A-7EE6-4342-B048-85BDC9FD1C3A}</a:tableStyleId>
                  </a:tblPr>
                  <a:tblGrid>
                    <a:gridCol w="1697355">
                      <a:extLst>
                        <a:ext uri="{9D8B030D-6E8A-4147-A177-3AD203B41FA5}">
                          <a16:colId xmlns:a16="http://schemas.microsoft.com/office/drawing/2014/main" val="3199913252"/>
                        </a:ext>
                      </a:extLst>
                    </a:gridCol>
                    <a:gridCol w="4724889">
                      <a:extLst>
                        <a:ext uri="{9D8B030D-6E8A-4147-A177-3AD203B41FA5}">
                          <a16:colId xmlns:a16="http://schemas.microsoft.com/office/drawing/2014/main" val="133886299"/>
                        </a:ext>
                      </a:extLst>
                    </a:gridCol>
                  </a:tblGrid>
                  <a:tr h="437399">
                    <a:tc>
                      <a:txBody>
                        <a:bodyPr/>
                        <a:lstStyle/>
                        <a:p>
                          <a:pPr algn="ctr"/>
                          <a:r>
                            <a:rPr lang="uk-UA" sz="1700" dirty="0" err="1">
                              <a:latin typeface="Times New Roman" panose="02020603050405020304" pitchFamily="18" charset="0"/>
                              <a:cs typeface="Times New Roman" panose="02020603050405020304" pitchFamily="18" charset="0"/>
                            </a:rPr>
                            <a:t>Гіперпараметр</a:t>
                          </a:r>
                          <a:endParaRPr lang="ru-RU" sz="1700" dirty="0">
                            <a:latin typeface="Times New Roman" panose="02020603050405020304" pitchFamily="18" charset="0"/>
                            <a:cs typeface="Times New Roman" panose="02020603050405020304" pitchFamily="18" charset="0"/>
                          </a:endParaRPr>
                        </a:p>
                      </a:txBody>
                      <a:tcPr anchor="ctr"/>
                    </a:tc>
                    <a:tc>
                      <a:txBody>
                        <a:bodyPr/>
                        <a:lstStyle/>
                        <a:p>
                          <a:pPr algn="ctr"/>
                          <a:r>
                            <a:rPr lang="uk-UA" sz="1700" dirty="0">
                              <a:latin typeface="Times New Roman" panose="02020603050405020304" pitchFamily="18" charset="0"/>
                              <a:cs typeface="Times New Roman" panose="02020603050405020304" pitchFamily="18" charset="0"/>
                            </a:rPr>
                            <a:t>Значення</a:t>
                          </a:r>
                          <a:endParaRPr lang="ru-RU" sz="17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55090514"/>
                      </a:ext>
                    </a:extLst>
                  </a:tr>
                  <a:tr h="394494">
                    <a:tc>
                      <a:txBody>
                        <a:bodyPr/>
                        <a:lstStyle/>
                        <a:p>
                          <a:endParaRPr lang="ru-RU"/>
                        </a:p>
                      </a:txBody>
                      <a:tcPr marL="68580" marR="68580" marT="0" marB="0" anchor="ctr">
                        <a:blipFill>
                          <a:blip r:embed="rId4"/>
                          <a:stretch>
                            <a:fillRect l="-358" t="-112308" r="-279570" b="-1130769"/>
                          </a:stretch>
                        </a:blipFill>
                      </a:tcPr>
                    </a:tc>
                    <a:tc>
                      <a:txBody>
                        <a:bodyPr/>
                        <a:lstStyle/>
                        <a:p>
                          <a:pPr algn="ctr">
                            <a:lnSpc>
                              <a:spcPct val="107000"/>
                            </a:lnSpc>
                            <a:spcAft>
                              <a:spcPts val="800"/>
                            </a:spcAft>
                            <a:buNone/>
                          </a:pPr>
                          <a:r>
                            <a:rPr lang="uk-UA" sz="1700" kern="100">
                              <a:effectLst/>
                              <a:latin typeface="Times New Roman" panose="02020603050405020304" pitchFamily="18" charset="0"/>
                              <a:ea typeface="Calibri" panose="020F0502020204030204" pitchFamily="34" charset="0"/>
                              <a:cs typeface="Times New Roman" panose="02020603050405020304" pitchFamily="18" charset="0"/>
                            </a:rPr>
                            <a:t>4, 5, 6, 8, 10, 15</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7594927"/>
                      </a:ext>
                    </a:extLst>
                  </a:tr>
                  <a:tr h="394494">
                    <a:tc>
                      <a:txBody>
                        <a:bodyPr/>
                        <a:lstStyle/>
                        <a:p>
                          <a:endParaRPr lang="ru-RU"/>
                        </a:p>
                      </a:txBody>
                      <a:tcPr marL="68580" marR="68580" marT="0" marB="0" anchor="ctr">
                        <a:blipFill>
                          <a:blip r:embed="rId4"/>
                          <a:stretch>
                            <a:fillRect l="-358" t="-215625" r="-279570" b="-1048438"/>
                          </a:stretch>
                        </a:blipFill>
                      </a:tcPr>
                    </a:tc>
                    <a:tc>
                      <a:txBody>
                        <a:bodyPr/>
                        <a:lstStyle/>
                        <a:p>
                          <a:pPr algn="ctr">
                            <a:lnSpc>
                              <a:spcPct val="107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30, 40, 50, 75, 100, 120, 150</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1613586"/>
                      </a:ext>
                    </a:extLst>
                  </a:tr>
                  <a:tr h="351635">
                    <a:tc>
                      <a:txBody>
                        <a:bodyPr/>
                        <a:lstStyle/>
                        <a:p>
                          <a:pPr algn="ctr">
                            <a:lnSpc>
                              <a:spcPct val="107000"/>
                            </a:lnSpc>
                            <a:spcAft>
                              <a:spcPts val="800"/>
                            </a:spcAft>
                            <a:buNone/>
                          </a:pPr>
                          <a:r>
                            <a:rPr lang="uk-UA" sz="1700" i="1" kern="100" dirty="0">
                              <a:effectLst/>
                              <a:latin typeface="Times New Roman" panose="02020603050405020304" pitchFamily="18" charset="0"/>
                              <a:ea typeface="Calibri" panose="020F0502020204030204" pitchFamily="34" charset="0"/>
                              <a:cs typeface="Times New Roman" panose="02020603050405020304" pitchFamily="18" charset="0"/>
                            </a:rPr>
                            <a:t>BS</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8, 16, 32, 64, 128</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60800312"/>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ActF</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ReLu</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sigmoid</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tanh</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SELU, ELU</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0774397"/>
                      </a:ext>
                    </a:extLst>
                  </a:tr>
                  <a:tr h="535750">
                    <a:tc>
                      <a:txBody>
                        <a:bodyPr/>
                        <a:lstStyle/>
                        <a:p>
                          <a:pPr algn="ctr">
                            <a:lnSpc>
                              <a:spcPct val="107000"/>
                            </a:lnSpc>
                            <a:spcAft>
                              <a:spcPts val="800"/>
                            </a:spcAft>
                            <a:buNone/>
                          </a:pPr>
                          <a:r>
                            <a:rPr lang="uk-UA" sz="1700" i="1" kern="100" dirty="0" err="1">
                              <a:effectLst/>
                              <a:latin typeface="Times New Roman" panose="02020603050405020304" pitchFamily="18" charset="0"/>
                              <a:ea typeface="Calibri" panose="020F0502020204030204" pitchFamily="34" charset="0"/>
                              <a:cs typeface="Times New Roman" panose="02020603050405020304" pitchFamily="18" charset="0"/>
                            </a:rPr>
                            <a:t>Opt</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SGD,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RMSprop</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Adam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Adadelta</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Adagrad</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Adamax</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Nadam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Ftrl</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5877291"/>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LR</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ru-RU"/>
                        </a:p>
                      </a:txBody>
                      <a:tcPr marL="68580" marR="68580" marT="0" marB="0" anchor="ctr">
                        <a:blipFill>
                          <a:blip r:embed="rId4"/>
                          <a:stretch>
                            <a:fillRect l="-36082" t="-700000" r="-515" b="-705172"/>
                          </a:stretch>
                        </a:blipFill>
                      </a:tcPr>
                    </a:tc>
                    <a:extLst>
                      <a:ext uri="{0D108BD9-81ED-4DB2-BD59-A6C34878D82A}">
                        <a16:rowId xmlns:a16="http://schemas.microsoft.com/office/drawing/2014/main" val="1358436799"/>
                      </a:ext>
                    </a:extLst>
                  </a:tr>
                  <a:tr h="416516">
                    <a:tc>
                      <a:txBody>
                        <a:bodyPr/>
                        <a:lstStyle/>
                        <a:p>
                          <a:endParaRPr lang="ru-RU"/>
                        </a:p>
                      </a:txBody>
                      <a:tcPr marL="68580" marR="68580" marT="0" marB="0" anchor="ctr">
                        <a:blipFill>
                          <a:blip r:embed="rId4"/>
                          <a:stretch>
                            <a:fillRect l="-358" t="-682353" r="-279570" b="-501471"/>
                          </a:stretch>
                        </a:blipFill>
                      </a:tcPr>
                    </a:tc>
                    <a:tc>
                      <a:txBody>
                        <a:bodyPr/>
                        <a:lstStyle/>
                        <a:p>
                          <a:pPr algn="ctr">
                            <a:lnSpc>
                              <a:spcPct val="115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100, 300, 400, 600, 1000, 1500</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4223205"/>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PreM</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StandartScaler</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MinMaxScaler</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7318852"/>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RegF</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Без функції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регуляризації</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L2, L1,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Dropout</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21966984"/>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RR</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ru-RU"/>
                        </a:p>
                      </a:txBody>
                      <a:tcPr marL="68580" marR="68580" marT="0" marB="0" anchor="ctr">
                        <a:blipFill>
                          <a:blip r:embed="rId4"/>
                          <a:stretch>
                            <a:fillRect l="-36082" t="-1136842" r="-515" b="-294737"/>
                          </a:stretch>
                        </a:blipFill>
                      </a:tcPr>
                    </a:tc>
                    <a:extLst>
                      <a:ext uri="{0D108BD9-81ED-4DB2-BD59-A6C34878D82A}">
                        <a16:rowId xmlns:a16="http://schemas.microsoft.com/office/drawing/2014/main" val="4155260714"/>
                      </a:ext>
                    </a:extLst>
                  </a:tr>
                  <a:tr h="351635">
                    <a:tc>
                      <a:txBody>
                        <a:bodyPr/>
                        <a:lstStyle/>
                        <a:p>
                          <a:pPr algn="ctr">
                            <a:lnSpc>
                              <a:spcPct val="107000"/>
                            </a:lnSpc>
                            <a:spcAft>
                              <a:spcPts val="800"/>
                            </a:spcAft>
                            <a:buNone/>
                          </a:pPr>
                          <a:r>
                            <a:rPr lang="uk-UA" sz="1700" i="1" kern="100">
                              <a:effectLst/>
                              <a:latin typeface="Times New Roman" panose="02020603050405020304" pitchFamily="18" charset="0"/>
                              <a:ea typeface="Calibri" panose="020F0502020204030204" pitchFamily="34" charset="0"/>
                              <a:cs typeface="Times New Roman" panose="02020603050405020304" pitchFamily="18" charset="0"/>
                            </a:rPr>
                            <a:t>DR</a:t>
                          </a:r>
                          <a:endParaRPr lang="ru-RU" sz="17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2, 0</a:t>
                          </a: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3, 0</a:t>
                          </a: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4, 0</a:t>
                          </a: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5</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2114380"/>
                      </a:ext>
                    </a:extLst>
                  </a:tr>
                  <a:tr h="535750">
                    <a:tc>
                      <a:txBody>
                        <a:bodyPr/>
                        <a:lstStyle/>
                        <a:p>
                          <a:pPr algn="ctr">
                            <a:lnSpc>
                              <a:spcPct val="107000"/>
                            </a:lnSpc>
                            <a:spcAft>
                              <a:spcPts val="800"/>
                            </a:spcAft>
                            <a:buNone/>
                          </a:pPr>
                          <a:r>
                            <a:rPr lang="uk-UA" sz="1700" i="1" kern="100" dirty="0">
                              <a:effectLst/>
                              <a:latin typeface="Times New Roman" panose="02020603050405020304" pitchFamily="18" charset="0"/>
                              <a:ea typeface="Calibri" panose="020F0502020204030204" pitchFamily="34" charset="0"/>
                              <a:cs typeface="Times New Roman" panose="02020603050405020304" pitchFamily="18" charset="0"/>
                            </a:rPr>
                            <a:t>WI</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Xavier</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Normal</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Xavier</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Uniform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He</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Normal</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He</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Uniform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Random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Normal</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Random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Uniform</a:t>
                          </a:r>
                          <a:r>
                            <a:rPr lang="uk-UA" sz="17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700" kern="100" dirty="0" err="1">
                              <a:effectLst/>
                              <a:latin typeface="Times New Roman" panose="02020603050405020304" pitchFamily="18" charset="0"/>
                              <a:ea typeface="Calibri" panose="020F0502020204030204" pitchFamily="34" charset="0"/>
                              <a:cs typeface="Times New Roman" panose="02020603050405020304" pitchFamily="18" charset="0"/>
                            </a:rPr>
                            <a:t>Ones</a:t>
                          </a:r>
                          <a:endParaRPr lang="ru-RU" sz="17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502900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Таблица 3">
                <a:extLst>
                  <a:ext uri="{FF2B5EF4-FFF2-40B4-BE49-F238E27FC236}">
                    <a16:creationId xmlns:a16="http://schemas.microsoft.com/office/drawing/2014/main" id="{EE48CC7B-2D5C-4F77-580D-0CAC0579D1A5}"/>
                  </a:ext>
                </a:extLst>
              </p:cNvPr>
              <p:cNvGraphicFramePr>
                <a:graphicFrameLocks noGrp="1"/>
              </p:cNvGraphicFramePr>
              <p:nvPr/>
            </p:nvGraphicFramePr>
            <p:xfrm>
              <a:off x="6786742" y="1640567"/>
              <a:ext cx="5130832" cy="1490093"/>
            </p:xfrm>
            <a:graphic>
              <a:graphicData uri="http://schemas.openxmlformats.org/drawingml/2006/table">
                <a:tbl>
                  <a:tblPr firstRow="1" firstCol="1" bandRow="1">
                    <a:tableStyleId>{5C22544A-7EE6-4342-B048-85BDC9FD1C3A}</a:tableStyleId>
                  </a:tblPr>
                  <a:tblGrid>
                    <a:gridCol w="1771650">
                      <a:extLst>
                        <a:ext uri="{9D8B030D-6E8A-4147-A177-3AD203B41FA5}">
                          <a16:colId xmlns:a16="http://schemas.microsoft.com/office/drawing/2014/main" val="2333145010"/>
                        </a:ext>
                      </a:extLst>
                    </a:gridCol>
                    <a:gridCol w="1943100">
                      <a:extLst>
                        <a:ext uri="{9D8B030D-6E8A-4147-A177-3AD203B41FA5}">
                          <a16:colId xmlns:a16="http://schemas.microsoft.com/office/drawing/2014/main" val="2115615348"/>
                        </a:ext>
                      </a:extLst>
                    </a:gridCol>
                    <a:gridCol w="1416082">
                      <a:extLst>
                        <a:ext uri="{9D8B030D-6E8A-4147-A177-3AD203B41FA5}">
                          <a16:colId xmlns:a16="http://schemas.microsoft.com/office/drawing/2014/main" val="1603900599"/>
                        </a:ext>
                      </a:extLst>
                    </a:gridCol>
                  </a:tblGrid>
                  <a:tr h="257557">
                    <a:tc gridSpan="3">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MSRE</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987648963"/>
                      </a:ext>
                    </a:extLst>
                  </a:tr>
                  <a:tr h="400431">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           Мережа                 </a:t>
                          </a:r>
                          <a:endParaRPr lang="ru-RU" sz="1800" kern="100" dirty="0">
                            <a:effectLst/>
                            <a:latin typeface="Times New Roman" panose="02020603050405020304" pitchFamily="18" charset="0"/>
                            <a:cs typeface="Times New Roman" panose="02020603050405020304" pitchFamily="18" charset="0"/>
                          </a:endParaRPr>
                        </a:p>
                        <a:p>
                          <a:pP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Набір</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ru-RU" sz="1800" i="1" kern="100">
                                        <a:effectLst/>
                                        <a:latin typeface="Cambria Math" panose="02040503050406030204" pitchFamily="18" charset="0"/>
                                      </a:rPr>
                                    </m:ctrlPr>
                                  </m:sSubPr>
                                  <m:e>
                                    <m:r>
                                      <m:rPr>
                                        <m:nor/>
                                      </m:rPr>
                                      <a:rPr lang="uk-UA" sz="1800" kern="100">
                                        <a:effectLst/>
                                        <a:latin typeface="Times New Roman" panose="02020603050405020304" pitchFamily="18" charset="0"/>
                                        <a:cs typeface="Times New Roman" panose="02020603050405020304" pitchFamily="18" charset="0"/>
                                      </a:rPr>
                                      <m:t>DNN</m:t>
                                    </m:r>
                                  </m:e>
                                  <m:sub>
                                    <m:r>
                                      <m:rPr>
                                        <m:nor/>
                                      </m:rPr>
                                      <a:rPr lang="uk-UA" sz="1800" kern="100" baseline="-25000">
                                        <a:effectLst/>
                                        <a:latin typeface="Times New Roman" panose="02020603050405020304" pitchFamily="18" charset="0"/>
                                        <a:cs typeface="Times New Roman" panose="02020603050405020304" pitchFamily="18" charset="0"/>
                                      </a:rPr>
                                      <m:t>FeFeB</m:t>
                                    </m:r>
                                  </m:sub>
                                </m:sSub>
                              </m:oMath>
                            </m:oMathPara>
                          </a14:m>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ru-RU" sz="1800" i="1" kern="100">
                                        <a:effectLst/>
                                        <a:latin typeface="Cambria Math" panose="02040503050406030204" pitchFamily="18" charset="0"/>
                                      </a:rPr>
                                    </m:ctrlPr>
                                  </m:sSubPr>
                                  <m:e>
                                    <m:r>
                                      <m:rPr>
                                        <m:nor/>
                                      </m:rPr>
                                      <a:rPr lang="uk-UA" sz="1800" kern="100">
                                        <a:effectLst/>
                                        <a:latin typeface="Times New Roman" panose="02020603050405020304" pitchFamily="18" charset="0"/>
                                        <a:cs typeface="Times New Roman" panose="02020603050405020304" pitchFamily="18" charset="0"/>
                                      </a:rPr>
                                      <m:t>DNN</m:t>
                                    </m:r>
                                  </m:e>
                                  <m:sub>
                                    <m:r>
                                      <m:rPr>
                                        <m:nor/>
                                      </m:rPr>
                                      <a:rPr lang="uk-UA" sz="1800" kern="100" baseline="-25000">
                                        <a:effectLst/>
                                        <a:latin typeface="Times New Roman" panose="02020603050405020304" pitchFamily="18" charset="0"/>
                                        <a:cs typeface="Times New Roman" panose="02020603050405020304" pitchFamily="18" charset="0"/>
                                      </a:rPr>
                                      <m:t>FeFeB</m:t>
                                    </m:r>
                                    <m:r>
                                      <m:rPr>
                                        <m:nor/>
                                      </m:rPr>
                                      <a:rPr lang="uk-UA" sz="1800" kern="100" baseline="-25000">
                                        <a:effectLst/>
                                        <a:latin typeface="Times New Roman" panose="02020603050405020304" pitchFamily="18" charset="0"/>
                                        <a:cs typeface="Times New Roman" panose="02020603050405020304" pitchFamily="18" charset="0"/>
                                      </a:rPr>
                                      <m:t>−</m:t>
                                    </m:r>
                                    <m:r>
                                      <m:rPr>
                                        <m:nor/>
                                      </m:rPr>
                                      <a:rPr lang="uk-UA" sz="1800" kern="100" baseline="-25000">
                                        <a:effectLst/>
                                        <a:latin typeface="Times New Roman" panose="02020603050405020304" pitchFamily="18" charset="0"/>
                                        <a:cs typeface="Times New Roman" panose="02020603050405020304" pitchFamily="18" charset="0"/>
                                      </a:rPr>
                                      <m:t>Fe</m:t>
                                    </m:r>
                                  </m:sub>
                                </m:sSub>
                              </m:oMath>
                            </m:oMathPara>
                          </a14:m>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777376"/>
                      </a:ext>
                    </a:extLst>
                  </a:tr>
                  <a:tr h="0">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тренувальний</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0,31 ± 0,07</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0,03 ± 0,01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2721651"/>
                      </a:ext>
                    </a:extLst>
                  </a:tr>
                  <a:tr h="0">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повний (Full)</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0,28 ± 0,05</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0,03 ± 0,01</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9116632"/>
                      </a:ext>
                    </a:extLst>
                  </a:tr>
                </a:tbl>
              </a:graphicData>
            </a:graphic>
          </p:graphicFrame>
        </mc:Choice>
        <mc:Fallback xmlns="">
          <p:graphicFrame>
            <p:nvGraphicFramePr>
              <p:cNvPr id="4" name="Таблица 3">
                <a:extLst>
                  <a:ext uri="{FF2B5EF4-FFF2-40B4-BE49-F238E27FC236}">
                    <a16:creationId xmlns:a16="http://schemas.microsoft.com/office/drawing/2014/main" id="{EE48CC7B-2D5C-4F77-580D-0CAC0579D1A5}"/>
                  </a:ext>
                </a:extLst>
              </p:cNvPr>
              <p:cNvGraphicFramePr>
                <a:graphicFrameLocks noGrp="1"/>
              </p:cNvGraphicFramePr>
              <p:nvPr/>
            </p:nvGraphicFramePr>
            <p:xfrm>
              <a:off x="6786742" y="1640567"/>
              <a:ext cx="5130832" cy="1490093"/>
            </p:xfrm>
            <a:graphic>
              <a:graphicData uri="http://schemas.openxmlformats.org/drawingml/2006/table">
                <a:tbl>
                  <a:tblPr firstRow="1" firstCol="1" bandRow="1">
                    <a:tableStyleId>{5C22544A-7EE6-4342-B048-85BDC9FD1C3A}</a:tableStyleId>
                  </a:tblPr>
                  <a:tblGrid>
                    <a:gridCol w="1771650">
                      <a:extLst>
                        <a:ext uri="{9D8B030D-6E8A-4147-A177-3AD203B41FA5}">
                          <a16:colId xmlns:a16="http://schemas.microsoft.com/office/drawing/2014/main" val="2333145010"/>
                        </a:ext>
                      </a:extLst>
                    </a:gridCol>
                    <a:gridCol w="1943100">
                      <a:extLst>
                        <a:ext uri="{9D8B030D-6E8A-4147-A177-3AD203B41FA5}">
                          <a16:colId xmlns:a16="http://schemas.microsoft.com/office/drawing/2014/main" val="2115615348"/>
                        </a:ext>
                      </a:extLst>
                    </a:gridCol>
                    <a:gridCol w="1416082">
                      <a:extLst>
                        <a:ext uri="{9D8B030D-6E8A-4147-A177-3AD203B41FA5}">
                          <a16:colId xmlns:a16="http://schemas.microsoft.com/office/drawing/2014/main" val="1603900599"/>
                        </a:ext>
                      </a:extLst>
                    </a:gridCol>
                  </a:tblGrid>
                  <a:tr h="273749">
                    <a:tc gridSpan="3">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MSRE</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987648963"/>
                      </a:ext>
                    </a:extLst>
                  </a:tr>
                  <a:tr h="668846">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           Мережа                 </a:t>
                          </a:r>
                          <a:endParaRPr lang="ru-RU" sz="1800" kern="100" dirty="0">
                            <a:effectLst/>
                            <a:latin typeface="Times New Roman" panose="02020603050405020304" pitchFamily="18" charset="0"/>
                            <a:cs typeface="Times New Roman" panose="02020603050405020304" pitchFamily="18" charset="0"/>
                          </a:endParaRPr>
                        </a:p>
                        <a:p>
                          <a:pP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Набір</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lToBr w="12700" cap="flat" cmpd="sng" algn="ctr">
                          <a:solidFill>
                            <a:schemeClr val="tx1"/>
                          </a:solidFill>
                          <a:prstDash val="solid"/>
                          <a:round/>
                          <a:headEnd type="none" w="med" len="med"/>
                          <a:tailEnd type="none" w="med" len="med"/>
                        </a:lnTlToBr>
                      </a:tcPr>
                    </a:tc>
                    <a:tc>
                      <a:txBody>
                        <a:bodyPr/>
                        <a:lstStyle/>
                        <a:p>
                          <a:endParaRPr lang="ru-RU"/>
                        </a:p>
                      </a:txBody>
                      <a:tcPr marL="68580" marR="68580" marT="0" marB="0" anchor="ctr">
                        <a:blipFill>
                          <a:blip r:embed="rId5"/>
                          <a:stretch>
                            <a:fillRect l="-91536" t="-52727" r="-74295" b="-102727"/>
                          </a:stretch>
                        </a:blipFill>
                      </a:tcPr>
                    </a:tc>
                    <a:tc>
                      <a:txBody>
                        <a:bodyPr/>
                        <a:lstStyle/>
                        <a:p>
                          <a:endParaRPr lang="ru-RU"/>
                        </a:p>
                      </a:txBody>
                      <a:tcPr marL="68580" marR="68580" marT="0" marB="0" anchor="ctr">
                        <a:blipFill>
                          <a:blip r:embed="rId5"/>
                          <a:stretch>
                            <a:fillRect l="-263362" t="-52727" r="-2155" b="-102727"/>
                          </a:stretch>
                        </a:blipFill>
                      </a:tcPr>
                    </a:tc>
                    <a:extLst>
                      <a:ext uri="{0D108BD9-81ED-4DB2-BD59-A6C34878D82A}">
                        <a16:rowId xmlns:a16="http://schemas.microsoft.com/office/drawing/2014/main" val="2592777376"/>
                      </a:ext>
                    </a:extLst>
                  </a:tr>
                  <a:tr h="273749">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тренувальний</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0,31 ± 0,07</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0,03 ± 0,01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2721651"/>
                      </a:ext>
                    </a:extLst>
                  </a:tr>
                  <a:tr h="273749">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повний (Full)</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0,28 ± 0,05</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0,03 ± 0,01</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9116632"/>
                      </a:ext>
                    </a:extLst>
                  </a:tr>
                </a:tbl>
              </a:graphicData>
            </a:graphic>
          </p:graphicFrame>
        </mc:Fallback>
      </mc:AlternateContent>
      <p:sp>
        <p:nvSpPr>
          <p:cNvPr id="8" name="TextBox 7">
            <a:extLst>
              <a:ext uri="{FF2B5EF4-FFF2-40B4-BE49-F238E27FC236}">
                <a16:creationId xmlns:a16="http://schemas.microsoft.com/office/drawing/2014/main" id="{4B113957-E888-D083-C8C9-52CCF79BF18A}"/>
              </a:ext>
            </a:extLst>
          </p:cNvPr>
          <p:cNvSpPr txBox="1"/>
          <p:nvPr/>
        </p:nvSpPr>
        <p:spPr>
          <a:xfrm>
            <a:off x="6737036" y="984341"/>
            <a:ext cx="5180537" cy="707886"/>
          </a:xfrm>
          <a:prstGeom prst="rect">
            <a:avLst/>
          </a:prstGeom>
          <a:noFill/>
        </p:spPr>
        <p:txBody>
          <a:bodyPr wrap="square">
            <a:spAutoFit/>
          </a:bodyPr>
          <a:lstStyle/>
          <a:p>
            <a:r>
              <a:rPr lang="uk-UA" sz="2000" dirty="0">
                <a:effectLst/>
                <a:latin typeface="Times New Roman" panose="02020603050405020304" pitchFamily="18" charset="0"/>
                <a:ea typeface="Calibri" panose="020F0502020204030204" pitchFamily="34" charset="0"/>
              </a:rPr>
              <a:t>Результати 10-кратної перехресної перевірки</a:t>
            </a:r>
            <a:r>
              <a:rPr lang="en-US" sz="2000" dirty="0">
                <a:effectLst/>
                <a:latin typeface="Times New Roman" panose="02020603050405020304" pitchFamily="18" charset="0"/>
                <a:ea typeface="Calibri" panose="020F0502020204030204" pitchFamily="34" charset="0"/>
              </a:rPr>
              <a:t> </a:t>
            </a:r>
            <a:r>
              <a:rPr lang="uk-UA" sz="2000" dirty="0">
                <a:effectLst/>
                <a:latin typeface="Times New Roman" panose="02020603050405020304" pitchFamily="18" charset="0"/>
                <a:ea typeface="Calibri" panose="020F0502020204030204" pitchFamily="34" charset="0"/>
              </a:rPr>
              <a:t>на тренувальному наборі</a:t>
            </a:r>
            <a:endParaRPr lang="ru-RU" sz="2000" dirty="0"/>
          </a:p>
        </p:txBody>
      </p:sp>
      <mc:AlternateContent xmlns:mc="http://schemas.openxmlformats.org/markup-compatibility/2006" xmlns:a14="http://schemas.microsoft.com/office/drawing/2010/main">
        <mc:Choice Requires="a14">
          <p:graphicFrame>
            <p:nvGraphicFramePr>
              <p:cNvPr id="10" name="Таблица 9">
                <a:extLst>
                  <a:ext uri="{FF2B5EF4-FFF2-40B4-BE49-F238E27FC236}">
                    <a16:creationId xmlns:a16="http://schemas.microsoft.com/office/drawing/2014/main" id="{22ED03ED-3502-533C-6CA5-272BC827E30C}"/>
                  </a:ext>
                </a:extLst>
              </p:cNvPr>
              <p:cNvGraphicFramePr>
                <a:graphicFrameLocks noGrp="1"/>
              </p:cNvGraphicFramePr>
              <p:nvPr/>
            </p:nvGraphicFramePr>
            <p:xfrm>
              <a:off x="6737036" y="3898982"/>
              <a:ext cx="5382006" cy="2425442"/>
            </p:xfrm>
            <a:graphic>
              <a:graphicData uri="http://schemas.openxmlformats.org/drawingml/2006/table">
                <a:tbl>
                  <a:tblPr firstRow="1" firstCol="1" bandRow="1">
                    <a:tableStyleId>{5C22544A-7EE6-4342-B048-85BDC9FD1C3A}</a:tableStyleId>
                  </a:tblPr>
                  <a:tblGrid>
                    <a:gridCol w="1366227">
                      <a:extLst>
                        <a:ext uri="{9D8B030D-6E8A-4147-A177-3AD203B41FA5}">
                          <a16:colId xmlns:a16="http://schemas.microsoft.com/office/drawing/2014/main" val="1053197427"/>
                        </a:ext>
                      </a:extLst>
                    </a:gridCol>
                    <a:gridCol w="1032374">
                      <a:extLst>
                        <a:ext uri="{9D8B030D-6E8A-4147-A177-3AD203B41FA5}">
                          <a16:colId xmlns:a16="http://schemas.microsoft.com/office/drawing/2014/main" val="393141069"/>
                        </a:ext>
                      </a:extLst>
                    </a:gridCol>
                    <a:gridCol w="1111915">
                      <a:extLst>
                        <a:ext uri="{9D8B030D-6E8A-4147-A177-3AD203B41FA5}">
                          <a16:colId xmlns:a16="http://schemas.microsoft.com/office/drawing/2014/main" val="593158636"/>
                        </a:ext>
                      </a:extLst>
                    </a:gridCol>
                    <a:gridCol w="1111915">
                      <a:extLst>
                        <a:ext uri="{9D8B030D-6E8A-4147-A177-3AD203B41FA5}">
                          <a16:colId xmlns:a16="http://schemas.microsoft.com/office/drawing/2014/main" val="3686293003"/>
                        </a:ext>
                      </a:extLst>
                    </a:gridCol>
                    <a:gridCol w="759575">
                      <a:extLst>
                        <a:ext uri="{9D8B030D-6E8A-4147-A177-3AD203B41FA5}">
                          <a16:colId xmlns:a16="http://schemas.microsoft.com/office/drawing/2014/main" val="2417873540"/>
                        </a:ext>
                      </a:extLst>
                    </a:gridCol>
                  </a:tblGrid>
                  <a:tr h="449087">
                    <a:tc rowSpan="2">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Набір</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ru-RU" sz="1800" i="1" kern="100">
                                        <a:effectLst/>
                                        <a:latin typeface="Cambria Math" panose="02040503050406030204" pitchFamily="18" charset="0"/>
                                      </a:rPr>
                                    </m:ctrlPr>
                                  </m:sSubPr>
                                  <m:e>
                                    <m:r>
                                      <m:rPr>
                                        <m:nor/>
                                      </m:rPr>
                                      <a:rPr lang="uk-UA" sz="1800" kern="100">
                                        <a:effectLst/>
                                        <a:latin typeface="Times New Roman" panose="02020603050405020304" pitchFamily="18" charset="0"/>
                                        <a:cs typeface="Times New Roman" panose="02020603050405020304" pitchFamily="18" charset="0"/>
                                      </a:rPr>
                                      <m:t>DNN</m:t>
                                    </m:r>
                                  </m:e>
                                  <m:sub>
                                    <m:r>
                                      <m:rPr>
                                        <m:nor/>
                                      </m:rPr>
                                      <a:rPr lang="uk-UA" sz="1800" kern="100" baseline="-25000">
                                        <a:effectLst/>
                                        <a:latin typeface="Times New Roman" panose="02020603050405020304" pitchFamily="18" charset="0"/>
                                        <a:cs typeface="Times New Roman" panose="02020603050405020304" pitchFamily="18" charset="0"/>
                                      </a:rPr>
                                      <m:t>FeFeB</m:t>
                                    </m:r>
                                  </m:sub>
                                </m:sSub>
                              </m:oMath>
                            </m:oMathPara>
                          </a14:m>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ru-RU"/>
                        </a:p>
                      </a:txBody>
                      <a:tcPr/>
                    </a:tc>
                    <a:tc gridSpan="2">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ru-RU" sz="1800" i="1" kern="100">
                                        <a:effectLst/>
                                        <a:latin typeface="Cambria Math" panose="02040503050406030204" pitchFamily="18" charset="0"/>
                                      </a:rPr>
                                    </m:ctrlPr>
                                  </m:sSubPr>
                                  <m:e>
                                    <m:r>
                                      <m:rPr>
                                        <m:nor/>
                                      </m:rPr>
                                      <a:rPr lang="uk-UA" sz="1800" kern="100">
                                        <a:effectLst/>
                                        <a:latin typeface="Times New Roman" panose="02020603050405020304" pitchFamily="18" charset="0"/>
                                        <a:cs typeface="Times New Roman" panose="02020603050405020304" pitchFamily="18" charset="0"/>
                                      </a:rPr>
                                      <m:t>DNN</m:t>
                                    </m:r>
                                  </m:e>
                                  <m:sub>
                                    <m:r>
                                      <m:rPr>
                                        <m:nor/>
                                      </m:rPr>
                                      <a:rPr lang="uk-UA" sz="1800" kern="100" baseline="-25000">
                                        <a:effectLst/>
                                        <a:latin typeface="Times New Roman" panose="02020603050405020304" pitchFamily="18" charset="0"/>
                                        <a:cs typeface="Times New Roman" panose="02020603050405020304" pitchFamily="18" charset="0"/>
                                      </a:rPr>
                                      <m:t>FeFeB</m:t>
                                    </m:r>
                                    <m:r>
                                      <m:rPr>
                                        <m:nor/>
                                      </m:rPr>
                                      <a:rPr lang="uk-UA" sz="1800" kern="100" baseline="-25000">
                                        <a:effectLst/>
                                        <a:latin typeface="Times New Roman" panose="02020603050405020304" pitchFamily="18" charset="0"/>
                                        <a:cs typeface="Times New Roman" panose="02020603050405020304" pitchFamily="18" charset="0"/>
                                      </a:rPr>
                                      <m:t>−</m:t>
                                    </m:r>
                                    <m:r>
                                      <m:rPr>
                                        <m:nor/>
                                      </m:rPr>
                                      <a:rPr lang="uk-UA" sz="1800" kern="100" baseline="-25000">
                                        <a:effectLst/>
                                        <a:latin typeface="Times New Roman" panose="02020603050405020304" pitchFamily="18" charset="0"/>
                                        <a:cs typeface="Times New Roman" panose="02020603050405020304" pitchFamily="18" charset="0"/>
                                      </a:rPr>
                                      <m:t>Fe</m:t>
                                    </m:r>
                                  </m:sub>
                                </m:sSub>
                              </m:oMath>
                            </m:oMathPara>
                          </a14:m>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ru-RU"/>
                        </a:p>
                      </a:txBody>
                      <a:tcPr/>
                    </a:tc>
                    <a:extLst>
                      <a:ext uri="{0D108BD9-81ED-4DB2-BD59-A6C34878D82A}">
                        <a16:rowId xmlns:a16="http://schemas.microsoft.com/office/drawing/2014/main" val="2341176853"/>
                      </a:ext>
                    </a:extLst>
                  </a:tr>
                  <a:tr h="413401">
                    <a:tc vMerge="1">
                      <a:txBody>
                        <a:bodyPr/>
                        <a:lstStyle/>
                        <a:p>
                          <a:endParaRPr lang="ru-RU"/>
                        </a:p>
                      </a:txBody>
                      <a:tcP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MSRE</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p>
                                  <m:sSupPr>
                                    <m:ctrlPr>
                                      <a:rPr lang="ru-RU" sz="1800" i="1" kern="100">
                                        <a:effectLst/>
                                        <a:latin typeface="Cambria Math" panose="02040503050406030204" pitchFamily="18" charset="0"/>
                                      </a:rPr>
                                    </m:ctrlPr>
                                  </m:sSupPr>
                                  <m:e>
                                    <m:r>
                                      <a:rPr lang="uk-UA" sz="1800" i="1" kern="100">
                                        <a:effectLst/>
                                        <a:latin typeface="Cambria Math" panose="02040503050406030204" pitchFamily="18" charset="0"/>
                                        <a:cs typeface="Times New Roman" panose="02020603050405020304" pitchFamily="18" charset="0"/>
                                      </a:rPr>
                                      <m:t>𝑅</m:t>
                                    </m:r>
                                  </m:e>
                                  <m:sup>
                                    <m:r>
                                      <a:rPr lang="uk-UA" sz="1800" i="1" kern="100">
                                        <a:effectLst/>
                                        <a:latin typeface="Cambria Math" panose="02040503050406030204" pitchFamily="18" charset="0"/>
                                        <a:cs typeface="Times New Roman" panose="02020603050405020304" pitchFamily="18" charset="0"/>
                                      </a:rPr>
                                      <m:t>2</m:t>
                                    </m:r>
                                  </m:sup>
                                </m:sSup>
                              </m:oMath>
                            </m:oMathPara>
                          </a14:m>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MSRE</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sSup>
                                  <m:sSupPr>
                                    <m:ctrlPr>
                                      <a:rPr lang="ru-RU" sz="1800" i="1" kern="100">
                                        <a:effectLst/>
                                        <a:latin typeface="Cambria Math" panose="02040503050406030204" pitchFamily="18" charset="0"/>
                                      </a:rPr>
                                    </m:ctrlPr>
                                  </m:sSupPr>
                                  <m:e>
                                    <m:r>
                                      <a:rPr lang="uk-UA" sz="1800" i="1" kern="100">
                                        <a:effectLst/>
                                        <a:latin typeface="Cambria Math" panose="02040503050406030204" pitchFamily="18" charset="0"/>
                                        <a:cs typeface="Times New Roman" panose="02020603050405020304" pitchFamily="18" charset="0"/>
                                      </a:rPr>
                                      <m:t>𝑅</m:t>
                                    </m:r>
                                  </m:e>
                                  <m:sup>
                                    <m:r>
                                      <a:rPr lang="uk-UA" sz="1800" i="1" kern="100">
                                        <a:effectLst/>
                                        <a:latin typeface="Cambria Math" panose="02040503050406030204" pitchFamily="18" charset="0"/>
                                        <a:cs typeface="Times New Roman" panose="02020603050405020304" pitchFamily="18" charset="0"/>
                                      </a:rPr>
                                      <m:t>2</m:t>
                                    </m:r>
                                  </m:sup>
                                </m:sSup>
                              </m:oMath>
                            </m:oMathPara>
                          </a14:m>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6462867"/>
                      </a:ext>
                    </a:extLst>
                  </a:tr>
                  <a:tr h="311157">
                    <a:tc>
                      <a:txBody>
                        <a:bodyPr/>
                        <a:lstStyle/>
                        <a:p>
                          <a:pPr algn="ctr">
                            <a:lnSpc>
                              <a:spcPct val="107000"/>
                            </a:lnSpc>
                            <a:spcAft>
                              <a:spcPts val="800"/>
                            </a:spcAft>
                            <a:buNone/>
                          </a:pPr>
                          <a:r>
                            <a:rPr lang="uk-UA" sz="1800" b="0" i="1" kern="100" dirty="0">
                              <a:effectLst/>
                              <a:latin typeface="Times New Roman" panose="02020603050405020304" pitchFamily="18" charset="0"/>
                              <a:cs typeface="Times New Roman" panose="02020603050405020304" pitchFamily="18" charset="0"/>
                            </a:rPr>
                            <a:t>T</a:t>
                          </a:r>
                          <a:r>
                            <a:rPr lang="uk-UA" sz="1800" kern="100" dirty="0">
                              <a:effectLst/>
                              <a:latin typeface="Times New Roman" panose="02020603050405020304" pitchFamily="18" charset="0"/>
                              <a:cs typeface="Times New Roman" panose="02020603050405020304" pitchFamily="18" charset="0"/>
                            </a:rPr>
                            <a:t>-</a:t>
                          </a:r>
                          <a:r>
                            <a:rPr lang="uk-UA" sz="1800" kern="100" dirty="0" err="1">
                              <a:effectLst/>
                              <a:latin typeface="Times New Roman" panose="02020603050405020304" pitchFamily="18" charset="0"/>
                              <a:cs typeface="Times New Roman" panose="02020603050405020304" pitchFamily="18" charset="0"/>
                            </a:rPr>
                            <a:t>altered</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0,41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0,936</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0,020</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0615625"/>
                      </a:ext>
                    </a:extLst>
                  </a:tr>
                  <a:tr h="311157">
                    <a:tc>
                      <a:txBody>
                        <a:bodyPr/>
                        <a:lstStyle/>
                        <a:p>
                          <a:pPr algn="ctr">
                            <a:lnSpc>
                              <a:spcPct val="107000"/>
                            </a:lnSpc>
                            <a:spcAft>
                              <a:spcPts val="800"/>
                            </a:spcAft>
                            <a:buNone/>
                          </a:pPr>
                          <a14:m>
                            <m:oMath xmlns:m="http://schemas.openxmlformats.org/officeDocument/2006/math">
                              <m:sSub>
                                <m:sSubPr>
                                  <m:ctrlPr>
                                    <a:rPr lang="uk-UA" sz="1800" b="0" i="1" smtClean="0">
                                      <a:solidFill>
                                        <a:schemeClr val="bg1"/>
                                      </a:solidFill>
                                      <a:latin typeface="Cambria Math" panose="02040503050406030204" pitchFamily="18" charset="0"/>
                                      <a:cs typeface="Times New Roman" panose="02020603050405020304" pitchFamily="18" charset="0"/>
                                    </a:rPr>
                                  </m:ctrlPr>
                                </m:sSubPr>
                                <m:e>
                                  <m:r>
                                    <a:rPr lang="en-US" sz="1800" b="0" i="1">
                                      <a:solidFill>
                                        <a:schemeClr val="bg1"/>
                                      </a:solidFill>
                                      <a:latin typeface="Cambria Math" panose="02040503050406030204" pitchFamily="18" charset="0"/>
                                      <a:cs typeface="Times New Roman" panose="02020603050405020304" pitchFamily="18" charset="0"/>
                                    </a:rPr>
                                    <m:t>𝑑</m:t>
                                  </m:r>
                                </m:e>
                                <m:sub>
                                  <m:r>
                                    <a:rPr lang="en-US" sz="1800" b="0" i="1">
                                      <a:solidFill>
                                        <a:schemeClr val="bg1"/>
                                      </a:solidFill>
                                      <a:latin typeface="Cambria Math" panose="02040503050406030204" pitchFamily="18" charset="0"/>
                                      <a:cs typeface="Times New Roman" panose="02020603050405020304" pitchFamily="18" charset="0"/>
                                    </a:rPr>
                                    <m:t>𝑝</m:t>
                                  </m:r>
                                </m:sub>
                              </m:sSub>
                            </m:oMath>
                          </a14:m>
                          <a:r>
                            <a:rPr lang="uk-UA" sz="1800" dirty="0">
                              <a:solidFill>
                                <a:schemeClr val="bg1"/>
                              </a:solidFill>
                              <a:latin typeface="Times New Roman" panose="02020603050405020304" pitchFamily="18" charset="0"/>
                              <a:cs typeface="Times New Roman" panose="02020603050405020304" pitchFamily="18" charset="0"/>
                            </a:rPr>
                            <a:t>-</a:t>
                          </a:r>
                          <a:r>
                            <a:rPr lang="en-US" sz="1800" dirty="0">
                              <a:solidFill>
                                <a:schemeClr val="bg1"/>
                              </a:solidFill>
                              <a:latin typeface="Times New Roman" panose="02020603050405020304" pitchFamily="18" charset="0"/>
                              <a:cs typeface="Times New Roman" panose="02020603050405020304" pitchFamily="18" charset="0"/>
                            </a:rPr>
                            <a:t>altered</a:t>
                          </a:r>
                          <a:r>
                            <a:rPr lang="en-US" sz="2000" dirty="0">
                              <a:solidFill>
                                <a:schemeClr val="bg1"/>
                              </a:solidFill>
                              <a:latin typeface="Times New Roman" panose="02020603050405020304" pitchFamily="18" charset="0"/>
                              <a:cs typeface="Times New Roman" panose="02020603050405020304" pitchFamily="18" charset="0"/>
                            </a:rPr>
                            <a:t> </a:t>
                          </a:r>
                          <a:endParaRPr lang="ru-RU"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0,37</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0,961</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0,018</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7495744"/>
                      </a:ext>
                    </a:extLst>
                  </a:tr>
                  <a:tr h="311157">
                    <a:tc>
                      <a:txBody>
                        <a:bodyPr/>
                        <a:lstStyle/>
                        <a:p>
                          <a:pPr algn="ctr">
                            <a:lnSpc>
                              <a:spcPct val="107000"/>
                            </a:lnSpc>
                            <a:spcAft>
                              <a:spcPts val="800"/>
                            </a:spcAft>
                            <a:buNone/>
                          </a:pPr>
                          <a14:m>
                            <m:oMath xmlns:m="http://schemas.openxmlformats.org/officeDocument/2006/math">
                              <m:sSub>
                                <m:sSubPr>
                                  <m:ctrlPr>
                                    <a:rPr lang="uk-UA" sz="1800" i="1" smtClean="0">
                                      <a:solidFill>
                                        <a:schemeClr val="bg1"/>
                                      </a:solidFill>
                                      <a:latin typeface="Cambria Math" panose="02040503050406030204" pitchFamily="18" charset="0"/>
                                      <a:cs typeface="Times New Roman" panose="02020603050405020304" pitchFamily="18" charset="0"/>
                                    </a:rPr>
                                  </m:ctrlPr>
                                </m:sSubPr>
                                <m:e>
                                  <m:r>
                                    <a:rPr lang="en-US" sz="1800" i="1">
                                      <a:solidFill>
                                        <a:schemeClr val="bg1"/>
                                      </a:solidFill>
                                      <a:latin typeface="Cambria Math" panose="02040503050406030204" pitchFamily="18" charset="0"/>
                                      <a:cs typeface="Times New Roman" panose="02020603050405020304" pitchFamily="18" charset="0"/>
                                    </a:rPr>
                                    <m:t>𝑁</m:t>
                                  </m:r>
                                </m:e>
                                <m:sub>
                                  <m:r>
                                    <m:rPr>
                                      <m:sty m:val="p"/>
                                    </m:rPr>
                                    <a:rPr lang="en-US" sz="1800">
                                      <a:solidFill>
                                        <a:schemeClr val="bg1"/>
                                      </a:solidFill>
                                      <a:latin typeface="Cambria Math" panose="02040503050406030204" pitchFamily="18" charset="0"/>
                                      <a:cs typeface="Times New Roman" panose="02020603050405020304" pitchFamily="18" charset="0"/>
                                    </a:rPr>
                                    <m:t>B</m:t>
                                  </m:r>
                                </m:sub>
                              </m:sSub>
                            </m:oMath>
                          </a14:m>
                          <a:r>
                            <a:rPr lang="uk-UA" sz="1800" dirty="0">
                              <a:solidFill>
                                <a:schemeClr val="bg1"/>
                              </a:solidFill>
                              <a:latin typeface="Times New Roman" panose="02020603050405020304" pitchFamily="18" charset="0"/>
                              <a:cs typeface="Times New Roman" panose="02020603050405020304" pitchFamily="18" charset="0"/>
                            </a:rPr>
                            <a:t>-</a:t>
                          </a:r>
                          <a:r>
                            <a:rPr lang="en-US" sz="1800" dirty="0">
                              <a:solidFill>
                                <a:schemeClr val="bg1"/>
                              </a:solidFill>
                              <a:latin typeface="Times New Roman" panose="02020603050405020304" pitchFamily="18" charset="0"/>
                              <a:cs typeface="Times New Roman" panose="02020603050405020304" pitchFamily="18" charset="0"/>
                            </a:rPr>
                            <a:t>altered</a:t>
                          </a:r>
                          <a:r>
                            <a:rPr lang="en-US" sz="2000" dirty="0">
                              <a:solidFill>
                                <a:schemeClr val="bg1"/>
                              </a:solidFill>
                              <a:latin typeface="Times New Roman" panose="02020603050405020304" pitchFamily="18" charset="0"/>
                              <a:cs typeface="Times New Roman" panose="02020603050405020304" pitchFamily="18" charset="0"/>
                            </a:rPr>
                            <a:t> </a:t>
                          </a:r>
                          <a:endParaRPr lang="ru-RU"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1,06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0,881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0,084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0043854"/>
                      </a:ext>
                    </a:extLst>
                  </a:tr>
                  <a:tr h="311157">
                    <a:tc>
                      <a:txBody>
                        <a:bodyPr/>
                        <a:lstStyle/>
                        <a:p>
                          <a:pPr algn="ctr">
                            <a:lnSpc>
                              <a:spcPct val="107000"/>
                            </a:lnSpc>
                            <a:spcAft>
                              <a:spcPts val="800"/>
                            </a:spcAft>
                            <a:buNone/>
                          </a:pPr>
                          <a14:m>
                            <m:oMath xmlns:m="http://schemas.openxmlformats.org/officeDocument/2006/math">
                              <m:sSub>
                                <m:sSubPr>
                                  <m:ctrlPr>
                                    <a:rPr lang="uk-UA" sz="1800" i="1" smtClean="0">
                                      <a:solidFill>
                                        <a:schemeClr val="bg1"/>
                                      </a:solidFill>
                                      <a:latin typeface="Cambria Math" panose="02040503050406030204" pitchFamily="18" charset="0"/>
                                      <a:cs typeface="Times New Roman" panose="02020603050405020304" pitchFamily="18" charset="0"/>
                                    </a:rPr>
                                  </m:ctrlPr>
                                </m:sSubPr>
                                <m:e>
                                  <m:r>
                                    <a:rPr lang="en-US" sz="1800" i="1">
                                      <a:solidFill>
                                        <a:schemeClr val="bg1"/>
                                      </a:solidFill>
                                      <a:latin typeface="Cambria Math" panose="02040503050406030204" pitchFamily="18" charset="0"/>
                                      <a:cs typeface="Times New Roman" panose="02020603050405020304" pitchFamily="18" charset="0"/>
                                    </a:rPr>
                                    <m:t>𝑁</m:t>
                                  </m:r>
                                </m:e>
                                <m:sub>
                                  <m:r>
                                    <m:rPr>
                                      <m:sty m:val="p"/>
                                    </m:rPr>
                                    <a:rPr lang="en-US" sz="1800">
                                      <a:solidFill>
                                        <a:schemeClr val="bg1"/>
                                      </a:solidFill>
                                      <a:latin typeface="Cambria Math" panose="02040503050406030204" pitchFamily="18" charset="0"/>
                                      <a:cs typeface="Times New Roman" panose="02020603050405020304" pitchFamily="18" charset="0"/>
                                    </a:rPr>
                                    <m:t>Fe</m:t>
                                  </m:r>
                                </m:sub>
                              </m:sSub>
                            </m:oMath>
                          </a14:m>
                          <a:r>
                            <a:rPr lang="uk-UA" sz="1800" dirty="0">
                              <a:solidFill>
                                <a:schemeClr val="bg1"/>
                              </a:solidFill>
                              <a:latin typeface="Times New Roman" panose="02020603050405020304" pitchFamily="18" charset="0"/>
                              <a:cs typeface="Times New Roman" panose="02020603050405020304" pitchFamily="18" charset="0"/>
                            </a:rPr>
                            <a:t>-</a:t>
                          </a:r>
                          <a:r>
                            <a:rPr lang="en-US" sz="1800" dirty="0">
                              <a:solidFill>
                                <a:schemeClr val="bg1"/>
                              </a:solidFill>
                              <a:latin typeface="Times New Roman" panose="02020603050405020304" pitchFamily="18" charset="0"/>
                              <a:cs typeface="Times New Roman" panose="02020603050405020304" pitchFamily="18" charset="0"/>
                            </a:rPr>
                            <a:t>altered</a:t>
                          </a:r>
                          <a:r>
                            <a:rPr lang="en-US" sz="2000" dirty="0">
                              <a:solidFill>
                                <a:schemeClr val="bg1"/>
                              </a:solidFill>
                              <a:latin typeface="Times New Roman" panose="02020603050405020304" pitchFamily="18" charset="0"/>
                              <a:cs typeface="Times New Roman" panose="02020603050405020304" pitchFamily="18" charset="0"/>
                            </a:rPr>
                            <a:t> </a:t>
                          </a:r>
                          <a:endParaRPr lang="ru-RU"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0,005</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7420293"/>
                      </a:ext>
                    </a:extLst>
                  </a:tr>
                  <a:tr h="311157">
                    <a:tc>
                      <a:txBody>
                        <a:bodyPr/>
                        <a:lstStyle/>
                        <a:p>
                          <a:pPr algn="ctr">
                            <a:lnSpc>
                              <a:spcPct val="107000"/>
                            </a:lnSpc>
                            <a:spcAft>
                              <a:spcPts val="800"/>
                            </a:spcAft>
                            <a:buNone/>
                          </a:pPr>
                          <a14:m>
                            <m:oMath xmlns:m="http://schemas.openxmlformats.org/officeDocument/2006/math">
                              <m:r>
                                <a:rPr lang="en-US" sz="1800" i="1" smtClean="0">
                                  <a:solidFill>
                                    <a:schemeClr val="bg1"/>
                                  </a:solidFill>
                                  <a:latin typeface="Cambria Math" panose="02040503050406030204" pitchFamily="18" charset="0"/>
                                  <a:cs typeface="Times New Roman" panose="02020603050405020304" pitchFamily="18" charset="0"/>
                                </a:rPr>
                                <m:t>𝐴𝑙𝑙</m:t>
                              </m:r>
                            </m:oMath>
                          </a14:m>
                          <a:r>
                            <a:rPr lang="uk-UA" sz="1800" dirty="0">
                              <a:solidFill>
                                <a:schemeClr val="bg1"/>
                              </a:solidFill>
                              <a:latin typeface="Times New Roman" panose="02020603050405020304" pitchFamily="18" charset="0"/>
                              <a:cs typeface="Times New Roman" panose="02020603050405020304" pitchFamily="18" charset="0"/>
                            </a:rPr>
                            <a:t>-</a:t>
                          </a:r>
                          <a:r>
                            <a:rPr lang="en-US" sz="1800" dirty="0">
                              <a:solidFill>
                                <a:schemeClr val="bg1"/>
                              </a:solidFill>
                              <a:latin typeface="Times New Roman" panose="02020603050405020304" pitchFamily="18" charset="0"/>
                              <a:cs typeface="Times New Roman" panose="02020603050405020304" pitchFamily="18" charset="0"/>
                            </a:rPr>
                            <a:t>altered</a:t>
                          </a:r>
                          <a:r>
                            <a:rPr lang="en-US" sz="2000" dirty="0">
                              <a:solidFill>
                                <a:schemeClr val="bg1"/>
                              </a:solidFill>
                              <a:latin typeface="Times New Roman" panose="02020603050405020304" pitchFamily="18" charset="0"/>
                              <a:cs typeface="Times New Roman" panose="02020603050405020304" pitchFamily="18" charset="0"/>
                            </a:rPr>
                            <a:t> </a:t>
                          </a:r>
                          <a:endParaRPr lang="ru-RU"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0,54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0,813</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0,138</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0,948</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2237863"/>
                      </a:ext>
                    </a:extLst>
                  </a:tr>
                </a:tbl>
              </a:graphicData>
            </a:graphic>
          </p:graphicFrame>
        </mc:Choice>
        <mc:Fallback xmlns="">
          <p:graphicFrame>
            <p:nvGraphicFramePr>
              <p:cNvPr id="10" name="Таблица 9">
                <a:extLst>
                  <a:ext uri="{FF2B5EF4-FFF2-40B4-BE49-F238E27FC236}">
                    <a16:creationId xmlns:a16="http://schemas.microsoft.com/office/drawing/2014/main" id="{22ED03ED-3502-533C-6CA5-272BC827E30C}"/>
                  </a:ext>
                </a:extLst>
              </p:cNvPr>
              <p:cNvGraphicFramePr>
                <a:graphicFrameLocks noGrp="1"/>
              </p:cNvGraphicFramePr>
              <p:nvPr/>
            </p:nvGraphicFramePr>
            <p:xfrm>
              <a:off x="6737036" y="3898982"/>
              <a:ext cx="5382006" cy="2425442"/>
            </p:xfrm>
            <a:graphic>
              <a:graphicData uri="http://schemas.openxmlformats.org/drawingml/2006/table">
                <a:tbl>
                  <a:tblPr firstRow="1" firstCol="1" bandRow="1">
                    <a:tableStyleId>{5C22544A-7EE6-4342-B048-85BDC9FD1C3A}</a:tableStyleId>
                  </a:tblPr>
                  <a:tblGrid>
                    <a:gridCol w="1366227">
                      <a:extLst>
                        <a:ext uri="{9D8B030D-6E8A-4147-A177-3AD203B41FA5}">
                          <a16:colId xmlns:a16="http://schemas.microsoft.com/office/drawing/2014/main" val="1053197427"/>
                        </a:ext>
                      </a:extLst>
                    </a:gridCol>
                    <a:gridCol w="1032374">
                      <a:extLst>
                        <a:ext uri="{9D8B030D-6E8A-4147-A177-3AD203B41FA5}">
                          <a16:colId xmlns:a16="http://schemas.microsoft.com/office/drawing/2014/main" val="393141069"/>
                        </a:ext>
                      </a:extLst>
                    </a:gridCol>
                    <a:gridCol w="1111915">
                      <a:extLst>
                        <a:ext uri="{9D8B030D-6E8A-4147-A177-3AD203B41FA5}">
                          <a16:colId xmlns:a16="http://schemas.microsoft.com/office/drawing/2014/main" val="593158636"/>
                        </a:ext>
                      </a:extLst>
                    </a:gridCol>
                    <a:gridCol w="1111915">
                      <a:extLst>
                        <a:ext uri="{9D8B030D-6E8A-4147-A177-3AD203B41FA5}">
                          <a16:colId xmlns:a16="http://schemas.microsoft.com/office/drawing/2014/main" val="3686293003"/>
                        </a:ext>
                      </a:extLst>
                    </a:gridCol>
                    <a:gridCol w="759575">
                      <a:extLst>
                        <a:ext uri="{9D8B030D-6E8A-4147-A177-3AD203B41FA5}">
                          <a16:colId xmlns:a16="http://schemas.microsoft.com/office/drawing/2014/main" val="2417873540"/>
                        </a:ext>
                      </a:extLst>
                    </a:gridCol>
                  </a:tblGrid>
                  <a:tr h="449087">
                    <a:tc rowSpan="2">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Набір</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endParaRPr lang="ru-RU"/>
                        </a:p>
                      </a:txBody>
                      <a:tcPr marL="68580" marR="68580" marT="0" marB="0" anchor="ctr">
                        <a:blipFill>
                          <a:blip r:embed="rId6"/>
                          <a:stretch>
                            <a:fillRect l="-63739" t="-1351" r="-88102" b="-468919"/>
                          </a:stretch>
                        </a:blipFill>
                      </a:tcPr>
                    </a:tc>
                    <a:tc hMerge="1">
                      <a:txBody>
                        <a:bodyPr/>
                        <a:lstStyle/>
                        <a:p>
                          <a:endParaRPr lang="ru-RU"/>
                        </a:p>
                      </a:txBody>
                      <a:tcPr/>
                    </a:tc>
                    <a:tc gridSpan="2">
                      <a:txBody>
                        <a:bodyPr/>
                        <a:lstStyle/>
                        <a:p>
                          <a:endParaRPr lang="ru-RU"/>
                        </a:p>
                      </a:txBody>
                      <a:tcPr marL="68580" marR="68580" marT="0" marB="0" anchor="ctr">
                        <a:blipFill>
                          <a:blip r:embed="rId6"/>
                          <a:stretch>
                            <a:fillRect l="-188274" t="-1351" r="-1303" b="-468919"/>
                          </a:stretch>
                        </a:blipFill>
                      </a:tcPr>
                    </a:tc>
                    <a:tc hMerge="1">
                      <a:txBody>
                        <a:bodyPr/>
                        <a:lstStyle/>
                        <a:p>
                          <a:endParaRPr lang="ru-RU"/>
                        </a:p>
                      </a:txBody>
                      <a:tcPr/>
                    </a:tc>
                    <a:extLst>
                      <a:ext uri="{0D108BD9-81ED-4DB2-BD59-A6C34878D82A}">
                        <a16:rowId xmlns:a16="http://schemas.microsoft.com/office/drawing/2014/main" val="2341176853"/>
                      </a:ext>
                    </a:extLst>
                  </a:tr>
                  <a:tr h="413401">
                    <a:tc vMerge="1">
                      <a:txBody>
                        <a:bodyPr/>
                        <a:lstStyle/>
                        <a:p>
                          <a:endParaRPr lang="ru-RU"/>
                        </a:p>
                      </a:txBody>
                      <a:tcP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MSRE</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ru-RU"/>
                        </a:p>
                      </a:txBody>
                      <a:tcPr marL="68580" marR="68580" marT="0" marB="0" anchor="ctr">
                        <a:blipFill>
                          <a:blip r:embed="rId6"/>
                          <a:stretch>
                            <a:fillRect l="-215847" t="-110294" r="-169945" b="-410294"/>
                          </a:stretch>
                        </a:blipFill>
                      </a:tcP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MSRE</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ru-RU"/>
                        </a:p>
                      </a:txBody>
                      <a:tcPr marL="68580" marR="68580" marT="0" marB="0" anchor="ctr">
                        <a:blipFill>
                          <a:blip r:embed="rId6"/>
                          <a:stretch>
                            <a:fillRect l="-608000" t="-110294" r="-3200" b="-410294"/>
                          </a:stretch>
                        </a:blipFill>
                      </a:tcPr>
                    </a:tc>
                    <a:extLst>
                      <a:ext uri="{0D108BD9-81ED-4DB2-BD59-A6C34878D82A}">
                        <a16:rowId xmlns:a16="http://schemas.microsoft.com/office/drawing/2014/main" val="476462867"/>
                      </a:ext>
                    </a:extLst>
                  </a:tr>
                  <a:tr h="311157">
                    <a:tc>
                      <a:txBody>
                        <a:bodyPr/>
                        <a:lstStyle/>
                        <a:p>
                          <a:pPr algn="ctr">
                            <a:lnSpc>
                              <a:spcPct val="107000"/>
                            </a:lnSpc>
                            <a:spcAft>
                              <a:spcPts val="800"/>
                            </a:spcAft>
                            <a:buNone/>
                          </a:pPr>
                          <a:r>
                            <a:rPr lang="uk-UA" sz="1800" b="0" i="1" kern="100" dirty="0">
                              <a:effectLst/>
                              <a:latin typeface="Times New Roman" panose="02020603050405020304" pitchFamily="18" charset="0"/>
                              <a:cs typeface="Times New Roman" panose="02020603050405020304" pitchFamily="18" charset="0"/>
                            </a:rPr>
                            <a:t>T</a:t>
                          </a:r>
                          <a:r>
                            <a:rPr lang="uk-UA" sz="1800" kern="100" dirty="0">
                              <a:effectLst/>
                              <a:latin typeface="Times New Roman" panose="02020603050405020304" pitchFamily="18" charset="0"/>
                              <a:cs typeface="Times New Roman" panose="02020603050405020304" pitchFamily="18" charset="0"/>
                            </a:rPr>
                            <a:t>-</a:t>
                          </a:r>
                          <a:r>
                            <a:rPr lang="uk-UA" sz="1800" kern="100" dirty="0" err="1">
                              <a:effectLst/>
                              <a:latin typeface="Times New Roman" panose="02020603050405020304" pitchFamily="18" charset="0"/>
                              <a:cs typeface="Times New Roman" panose="02020603050405020304" pitchFamily="18" charset="0"/>
                            </a:rPr>
                            <a:t>altered</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0,41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0,936</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0,020</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0615625"/>
                      </a:ext>
                    </a:extLst>
                  </a:tr>
                  <a:tr h="318326">
                    <a:tc>
                      <a:txBody>
                        <a:bodyPr/>
                        <a:lstStyle/>
                        <a:p>
                          <a:endParaRPr lang="ru-RU"/>
                        </a:p>
                      </a:txBody>
                      <a:tcPr marL="68580" marR="68580" marT="0" marB="0" anchor="ctr">
                        <a:blipFill>
                          <a:blip r:embed="rId6"/>
                          <a:stretch>
                            <a:fillRect l="-446" t="-373077" r="-296429" b="-338462"/>
                          </a:stretch>
                        </a:blipFill>
                      </a:tcP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0,37</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0,961</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0,018</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7495744"/>
                      </a:ext>
                    </a:extLst>
                  </a:tr>
                  <a:tr h="311157">
                    <a:tc>
                      <a:txBody>
                        <a:bodyPr/>
                        <a:lstStyle/>
                        <a:p>
                          <a:endParaRPr lang="ru-RU"/>
                        </a:p>
                      </a:txBody>
                      <a:tcPr marL="68580" marR="68580" marT="0" marB="0" anchor="ctr">
                        <a:blipFill>
                          <a:blip r:embed="rId6"/>
                          <a:stretch>
                            <a:fillRect l="-446" t="-473077" r="-296429" b="-238462"/>
                          </a:stretch>
                        </a:blipFill>
                      </a:tcP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1,06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0,881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0,084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0043854"/>
                      </a:ext>
                    </a:extLst>
                  </a:tr>
                  <a:tr h="311157">
                    <a:tc>
                      <a:txBody>
                        <a:bodyPr/>
                        <a:lstStyle/>
                        <a:p>
                          <a:endParaRPr lang="ru-RU"/>
                        </a:p>
                      </a:txBody>
                      <a:tcPr marL="68580" marR="68580" marT="0" marB="0" anchor="ctr">
                        <a:blipFill>
                          <a:blip r:embed="rId6"/>
                          <a:stretch>
                            <a:fillRect l="-446" t="-584314" r="-296429" b="-143137"/>
                          </a:stretch>
                        </a:blipFill>
                      </a:tcP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0,06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0,991</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0,005</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0,996</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7420293"/>
                      </a:ext>
                    </a:extLst>
                  </a:tr>
                  <a:tr h="311157">
                    <a:tc>
                      <a:txBody>
                        <a:bodyPr/>
                        <a:lstStyle/>
                        <a:p>
                          <a:endParaRPr lang="ru-RU"/>
                        </a:p>
                      </a:txBody>
                      <a:tcPr marL="68580" marR="68580" marT="0" marB="0" anchor="ctr">
                        <a:blipFill>
                          <a:blip r:embed="rId6"/>
                          <a:stretch>
                            <a:fillRect l="-446" t="-684314" r="-296429" b="-43137"/>
                          </a:stretch>
                        </a:blipFill>
                      </a:tcP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0,54</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a:effectLst/>
                              <a:latin typeface="Times New Roman" panose="02020603050405020304" pitchFamily="18" charset="0"/>
                              <a:cs typeface="Times New Roman" panose="02020603050405020304" pitchFamily="18" charset="0"/>
                            </a:rPr>
                            <a:t>0,813</a:t>
                          </a:r>
                          <a:endParaRPr lang="ru-RU"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0,138</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buNone/>
                          </a:pPr>
                          <a:r>
                            <a:rPr lang="uk-UA" sz="1800" kern="100" dirty="0">
                              <a:effectLst/>
                              <a:latin typeface="Times New Roman" panose="02020603050405020304" pitchFamily="18" charset="0"/>
                              <a:cs typeface="Times New Roman" panose="02020603050405020304" pitchFamily="18" charset="0"/>
                            </a:rPr>
                            <a:t>0,948</a:t>
                          </a:r>
                          <a:endParaRPr lang="ru-R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2237863"/>
                      </a:ext>
                    </a:extLst>
                  </a:tr>
                </a:tbl>
              </a:graphicData>
            </a:graphic>
          </p:graphicFrame>
        </mc:Fallback>
      </mc:AlternateContent>
      <p:sp>
        <p:nvSpPr>
          <p:cNvPr id="15" name="TextBox 14">
            <a:extLst>
              <a:ext uri="{FF2B5EF4-FFF2-40B4-BE49-F238E27FC236}">
                <a16:creationId xmlns:a16="http://schemas.microsoft.com/office/drawing/2014/main" id="{13E0792D-A0F6-4FD0-A1C3-B350CE623794}"/>
              </a:ext>
            </a:extLst>
          </p:cNvPr>
          <p:cNvSpPr txBox="1"/>
          <p:nvPr/>
        </p:nvSpPr>
        <p:spPr>
          <a:xfrm>
            <a:off x="6737036" y="3455098"/>
            <a:ext cx="3247649" cy="400110"/>
          </a:xfrm>
          <a:prstGeom prst="rect">
            <a:avLst/>
          </a:prstGeom>
          <a:noFill/>
        </p:spPr>
        <p:txBody>
          <a:bodyPr wrap="square">
            <a:spAutoFit/>
          </a:bodyPr>
          <a:lstStyle/>
          <a:p>
            <a:r>
              <a:rPr lang="uk-UA" sz="2000" dirty="0">
                <a:effectLst/>
                <a:latin typeface="Times New Roman" panose="02020603050405020304" pitchFamily="18" charset="0"/>
                <a:ea typeface="Calibri" panose="020F0502020204030204" pitchFamily="34" charset="0"/>
              </a:rPr>
              <a:t>Результати тестування DNN</a:t>
            </a:r>
            <a:endParaRPr lang="ru-RU" sz="2000" dirty="0"/>
          </a:p>
        </p:txBody>
      </p:sp>
      <p:sp>
        <p:nvSpPr>
          <p:cNvPr id="16" name="TextBox 15">
            <a:extLst>
              <a:ext uri="{FF2B5EF4-FFF2-40B4-BE49-F238E27FC236}">
                <a16:creationId xmlns:a16="http://schemas.microsoft.com/office/drawing/2014/main" id="{AA9AA3F1-875B-8670-A9E0-F715651720B3}"/>
              </a:ext>
            </a:extLst>
          </p:cNvPr>
          <p:cNvSpPr txBox="1"/>
          <p:nvPr/>
        </p:nvSpPr>
        <p:spPr>
          <a:xfrm>
            <a:off x="72957" y="984341"/>
            <a:ext cx="5962339" cy="400110"/>
          </a:xfrm>
          <a:prstGeom prst="rect">
            <a:avLst/>
          </a:prstGeom>
          <a:noFill/>
        </p:spPr>
        <p:txBody>
          <a:bodyPr wrap="square" rtlCol="0">
            <a:spAutoFit/>
          </a:bodyPr>
          <a:lstStyle/>
          <a:p>
            <a:r>
              <a:rPr lang="uk-UA" sz="2000" dirty="0">
                <a:latin typeface="Times New Roman" panose="02020603050405020304" pitchFamily="18" charset="0"/>
                <a:cs typeface="Times New Roman" panose="02020603050405020304" pitchFamily="18" charset="0"/>
              </a:rPr>
              <a:t>Початковий простір пошуку </a:t>
            </a:r>
            <a:r>
              <a:rPr lang="uk-UA" sz="2000" dirty="0" err="1">
                <a:latin typeface="Times New Roman" panose="02020603050405020304" pitchFamily="18" charset="0"/>
                <a:cs typeface="Times New Roman" panose="02020603050405020304" pitchFamily="18" charset="0"/>
              </a:rPr>
              <a:t>гіперпараметрів</a:t>
            </a:r>
            <a:r>
              <a:rPr lang="uk-UA" sz="2000" dirty="0">
                <a:latin typeface="Times New Roman" panose="02020603050405020304" pitchFamily="18" charset="0"/>
                <a:cs typeface="Times New Roman" panose="02020603050405020304" pitchFamily="18" charset="0"/>
              </a:rPr>
              <a:t> мереж</a:t>
            </a:r>
            <a:endParaRPr lang="ru-RU" sz="2000" dirty="0">
              <a:latin typeface="Times New Roman" panose="02020603050405020304" pitchFamily="18" charset="0"/>
              <a:cs typeface="Times New Roman" panose="02020603050405020304" pitchFamily="18" charset="0"/>
            </a:endParaRPr>
          </a:p>
        </p:txBody>
      </p:sp>
      <p:sp>
        <p:nvSpPr>
          <p:cNvPr id="18" name="Прямоугольник 17">
            <a:extLst>
              <a:ext uri="{FF2B5EF4-FFF2-40B4-BE49-F238E27FC236}">
                <a16:creationId xmlns:a16="http://schemas.microsoft.com/office/drawing/2014/main" id="{CC38D284-7222-B239-0825-A7FCA4C3460E}"/>
              </a:ext>
            </a:extLst>
          </p:cNvPr>
          <p:cNvSpPr/>
          <p:nvPr/>
        </p:nvSpPr>
        <p:spPr>
          <a:xfrm>
            <a:off x="10252953" y="5690681"/>
            <a:ext cx="1067227" cy="3015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22791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75D20166-5DA3-6B8A-05C9-2B683F2EBD07}"/>
              </a:ext>
            </a:extLst>
          </p:cNvPr>
          <p:cNvSpPr/>
          <p:nvPr/>
        </p:nvSpPr>
        <p:spPr>
          <a:xfrm>
            <a:off x="4816812" y="79051"/>
            <a:ext cx="2558375" cy="57393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noProof="0" dirty="0">
                <a:latin typeface="Times New Roman" panose="02020603050405020304" pitchFamily="18" charset="0"/>
                <a:cs typeface="Times New Roman" panose="02020603050405020304" pitchFamily="18" charset="0"/>
              </a:rPr>
              <a:t>Актуальність</a:t>
            </a:r>
          </a:p>
        </p:txBody>
      </p:sp>
      <p:pic>
        <p:nvPicPr>
          <p:cNvPr id="3074" name="Picture 2" descr="IV Curve | PVEducation">
            <a:extLst>
              <a:ext uri="{FF2B5EF4-FFF2-40B4-BE49-F238E27FC236}">
                <a16:creationId xmlns:a16="http://schemas.microsoft.com/office/drawing/2014/main" id="{3A6FEE78-BFAD-01C9-8878-339F4140F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34" y="1484586"/>
            <a:ext cx="3772073" cy="26097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CC5F38-61E8-EB62-049B-C23D3D790AB6}"/>
              </a:ext>
            </a:extLst>
          </p:cNvPr>
          <p:cNvSpPr txBox="1"/>
          <p:nvPr/>
        </p:nvSpPr>
        <p:spPr>
          <a:xfrm>
            <a:off x="0" y="4205859"/>
            <a:ext cx="4054813" cy="369332"/>
          </a:xfrm>
          <a:prstGeom prst="rect">
            <a:avLst/>
          </a:prstGeom>
          <a:noFill/>
        </p:spPr>
        <p:txBody>
          <a:bodyPr wrap="square" rtlCol="0">
            <a:spAutoFit/>
          </a:bodyPr>
          <a:lstStyle/>
          <a:p>
            <a:pPr algn="ctr"/>
            <a:r>
              <a:rPr lang="uk-UA"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Стандартні вольт-амперні вимірювання</a:t>
            </a:r>
            <a:endParaRPr lang="ru-RU"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5" name="Рисунок 14">
            <a:extLst>
              <a:ext uri="{FF2B5EF4-FFF2-40B4-BE49-F238E27FC236}">
                <a16:creationId xmlns:a16="http://schemas.microsoft.com/office/drawing/2014/main" id="{FE640005-1ADB-3528-4A4A-380CD08C6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564" y="2426327"/>
            <a:ext cx="612498" cy="461665"/>
          </a:xfrm>
          <a:prstGeom prst="rect">
            <a:avLst/>
          </a:prstGeom>
        </p:spPr>
      </p:pic>
      <p:pic>
        <p:nvPicPr>
          <p:cNvPr id="17" name="Рисунок 16" descr="Изображение выглядит как диаграмма, оригами, шаблон&#10;&#10;Содержимое, созданное искусственным интеллектом, может быть неверным.">
            <a:extLst>
              <a:ext uri="{FF2B5EF4-FFF2-40B4-BE49-F238E27FC236}">
                <a16:creationId xmlns:a16="http://schemas.microsoft.com/office/drawing/2014/main" id="{94B8644C-7CFE-73E2-B807-C3B7EC563EBF}"/>
              </a:ext>
            </a:extLst>
          </p:cNvPr>
          <p:cNvPicPr>
            <a:picLocks noChangeAspect="1"/>
          </p:cNvPicPr>
          <p:nvPr/>
        </p:nvPicPr>
        <p:blipFill>
          <a:blip r:embed="rId4"/>
          <a:stretch>
            <a:fillRect/>
          </a:stretch>
        </p:blipFill>
        <p:spPr>
          <a:xfrm>
            <a:off x="4418156" y="922400"/>
            <a:ext cx="3621990" cy="3931184"/>
          </a:xfrm>
          <a:prstGeom prst="rect">
            <a:avLst/>
          </a:prstGeom>
        </p:spPr>
      </p:pic>
      <p:sp>
        <p:nvSpPr>
          <p:cNvPr id="18" name="TextBox 17">
            <a:extLst>
              <a:ext uri="{FF2B5EF4-FFF2-40B4-BE49-F238E27FC236}">
                <a16:creationId xmlns:a16="http://schemas.microsoft.com/office/drawing/2014/main" id="{CB0FDC4F-3A02-CCB9-5A2C-468A093DA88B}"/>
              </a:ext>
            </a:extLst>
          </p:cNvPr>
          <p:cNvSpPr txBox="1"/>
          <p:nvPr/>
        </p:nvSpPr>
        <p:spPr>
          <a:xfrm>
            <a:off x="4530914" y="4771358"/>
            <a:ext cx="3136449" cy="369332"/>
          </a:xfrm>
          <a:prstGeom prst="rect">
            <a:avLst/>
          </a:prstGeom>
          <a:noFill/>
        </p:spPr>
        <p:txBody>
          <a:bodyPr wrap="square" rtlCol="0">
            <a:spAutoFit/>
          </a:bodyPr>
          <a:lstStyle/>
          <a:p>
            <a:pPr algn="ctr"/>
            <a:r>
              <a:rPr lang="uk-UA"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Методи машинного навчання</a:t>
            </a:r>
            <a:endParaRPr lang="ru-RU"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9" name="Рисунок 18">
            <a:extLst>
              <a:ext uri="{FF2B5EF4-FFF2-40B4-BE49-F238E27FC236}">
                <a16:creationId xmlns:a16="http://schemas.microsoft.com/office/drawing/2014/main" id="{268A516E-E855-F0B8-5E63-14945EB65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7066" y="2426327"/>
            <a:ext cx="606385" cy="457058"/>
          </a:xfrm>
          <a:prstGeom prst="rect">
            <a:avLst/>
          </a:prstGeom>
        </p:spPr>
      </p:pic>
      <p:pic>
        <p:nvPicPr>
          <p:cNvPr id="20" name="Рисунок 3">
            <a:extLst>
              <a:ext uri="{FF2B5EF4-FFF2-40B4-BE49-F238E27FC236}">
                <a16:creationId xmlns:a16="http://schemas.microsoft.com/office/drawing/2014/main" id="{53E25297-FA2D-8D49-D129-6C80A2E645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0895" y="1479092"/>
            <a:ext cx="3505771" cy="303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49F76210-5FDB-99EF-5946-33634A6AC1DE}"/>
              </a:ext>
            </a:extLst>
          </p:cNvPr>
          <p:cNvSpPr txBox="1"/>
          <p:nvPr/>
        </p:nvSpPr>
        <p:spPr>
          <a:xfrm>
            <a:off x="8930217" y="4575191"/>
            <a:ext cx="3136449" cy="369332"/>
          </a:xfrm>
          <a:prstGeom prst="rect">
            <a:avLst/>
          </a:prstGeom>
          <a:noFill/>
        </p:spPr>
        <p:txBody>
          <a:bodyPr wrap="square" rtlCol="0">
            <a:spAutoFit/>
          </a:bodyPr>
          <a:lstStyle/>
          <a:p>
            <a:pPr algn="ctr"/>
            <a:r>
              <a:rPr lang="uk-UA"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Концентрація домішки заліза</a:t>
            </a:r>
            <a:endParaRPr lang="ru-RU"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5" name="Рисунок 24">
            <a:extLst>
              <a:ext uri="{FF2B5EF4-FFF2-40B4-BE49-F238E27FC236}">
                <a16:creationId xmlns:a16="http://schemas.microsoft.com/office/drawing/2014/main" id="{7826E640-97F5-7793-BFB0-9A0876CA52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334" y="6033985"/>
            <a:ext cx="444838" cy="414160"/>
          </a:xfrm>
          <a:prstGeom prst="rect">
            <a:avLst/>
          </a:prstGeom>
        </p:spPr>
      </p:pic>
      <p:sp>
        <p:nvSpPr>
          <p:cNvPr id="27" name="TextBox 26">
            <a:extLst>
              <a:ext uri="{FF2B5EF4-FFF2-40B4-BE49-F238E27FC236}">
                <a16:creationId xmlns:a16="http://schemas.microsoft.com/office/drawing/2014/main" id="{D6EBEAEE-7816-C7CB-4DD1-C23403F1A491}"/>
              </a:ext>
            </a:extLst>
          </p:cNvPr>
          <p:cNvSpPr txBox="1"/>
          <p:nvPr/>
        </p:nvSpPr>
        <p:spPr>
          <a:xfrm>
            <a:off x="489793" y="6003532"/>
            <a:ext cx="1558046" cy="461665"/>
          </a:xfrm>
          <a:prstGeom prst="rect">
            <a:avLst/>
          </a:prstGeom>
          <a:noFill/>
        </p:spPr>
        <p:txBody>
          <a:bodyPr wrap="square" rtlCol="0">
            <a:spAutoFit/>
          </a:bodyPr>
          <a:lstStyle/>
          <a:p>
            <a:pPr algn="ctr"/>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швидкість</a:t>
            </a:r>
            <a:endPar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pic>
        <p:nvPicPr>
          <p:cNvPr id="28" name="Рисунок 27">
            <a:extLst>
              <a:ext uri="{FF2B5EF4-FFF2-40B4-BE49-F238E27FC236}">
                <a16:creationId xmlns:a16="http://schemas.microsoft.com/office/drawing/2014/main" id="{4EC73CF1-2F48-8AA2-1021-8CC455D93D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3127" y="6024071"/>
            <a:ext cx="444838" cy="414160"/>
          </a:xfrm>
          <a:prstGeom prst="rect">
            <a:avLst/>
          </a:prstGeom>
        </p:spPr>
      </p:pic>
      <p:sp>
        <p:nvSpPr>
          <p:cNvPr id="29" name="TextBox 28">
            <a:extLst>
              <a:ext uri="{FF2B5EF4-FFF2-40B4-BE49-F238E27FC236}">
                <a16:creationId xmlns:a16="http://schemas.microsoft.com/office/drawing/2014/main" id="{81C4F7BD-004D-70A6-FF38-598348E1AFA5}"/>
              </a:ext>
            </a:extLst>
          </p:cNvPr>
          <p:cNvSpPr txBox="1"/>
          <p:nvPr/>
        </p:nvSpPr>
        <p:spPr>
          <a:xfrm>
            <a:off x="8744394" y="6003532"/>
            <a:ext cx="1098374" cy="461665"/>
          </a:xfrm>
          <a:prstGeom prst="rect">
            <a:avLst/>
          </a:prstGeom>
          <a:noFill/>
        </p:spPr>
        <p:txBody>
          <a:bodyPr wrap="square" rtlCol="0">
            <a:spAutoFit/>
          </a:bodyPr>
          <a:lstStyle/>
          <a:p>
            <a:pPr algn="ctr"/>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дешеві</a:t>
            </a:r>
            <a:endPar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pic>
        <p:nvPicPr>
          <p:cNvPr id="30" name="Рисунок 29">
            <a:extLst>
              <a:ext uri="{FF2B5EF4-FFF2-40B4-BE49-F238E27FC236}">
                <a16:creationId xmlns:a16="http://schemas.microsoft.com/office/drawing/2014/main" id="{ACA63122-71F3-D845-C83A-00CB493953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9138" y="6027787"/>
            <a:ext cx="444838" cy="414160"/>
          </a:xfrm>
          <a:prstGeom prst="rect">
            <a:avLst/>
          </a:prstGeom>
        </p:spPr>
      </p:pic>
      <p:sp>
        <p:nvSpPr>
          <p:cNvPr id="31" name="TextBox 30">
            <a:extLst>
              <a:ext uri="{FF2B5EF4-FFF2-40B4-BE49-F238E27FC236}">
                <a16:creationId xmlns:a16="http://schemas.microsoft.com/office/drawing/2014/main" id="{E3EF01F9-456D-EB6A-1006-8FDA64C5FAAC}"/>
              </a:ext>
            </a:extLst>
          </p:cNvPr>
          <p:cNvSpPr txBox="1"/>
          <p:nvPr/>
        </p:nvSpPr>
        <p:spPr>
          <a:xfrm>
            <a:off x="2412298" y="5992199"/>
            <a:ext cx="5967637" cy="461665"/>
          </a:xfrm>
          <a:prstGeom prst="rect">
            <a:avLst/>
          </a:prstGeom>
          <a:noFill/>
        </p:spPr>
        <p:txBody>
          <a:bodyPr wrap="square" rtlCol="0">
            <a:spAutoFit/>
          </a:bodyPr>
          <a:lstStyle/>
          <a:p>
            <a:pPr algn="ctr"/>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не потребують спеціалізованого обладнання</a:t>
            </a:r>
            <a:endPar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pic>
        <p:nvPicPr>
          <p:cNvPr id="32" name="Рисунок 31">
            <a:extLst>
              <a:ext uri="{FF2B5EF4-FFF2-40B4-BE49-F238E27FC236}">
                <a16:creationId xmlns:a16="http://schemas.microsoft.com/office/drawing/2014/main" id="{BAFB9068-07DB-60E3-A653-8E138ABCFA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5153" y="6035732"/>
            <a:ext cx="444838" cy="414160"/>
          </a:xfrm>
          <a:prstGeom prst="rect">
            <a:avLst/>
          </a:prstGeom>
        </p:spPr>
      </p:pic>
      <p:sp>
        <p:nvSpPr>
          <p:cNvPr id="33" name="TextBox 32">
            <a:extLst>
              <a:ext uri="{FF2B5EF4-FFF2-40B4-BE49-F238E27FC236}">
                <a16:creationId xmlns:a16="http://schemas.microsoft.com/office/drawing/2014/main" id="{0A40837B-BA3D-9044-C193-6820DC7C59DE}"/>
              </a:ext>
            </a:extLst>
          </p:cNvPr>
          <p:cNvSpPr txBox="1"/>
          <p:nvPr/>
        </p:nvSpPr>
        <p:spPr>
          <a:xfrm>
            <a:off x="10207227" y="6000318"/>
            <a:ext cx="1859439" cy="461665"/>
          </a:xfrm>
          <a:prstGeom prst="rect">
            <a:avLst/>
          </a:prstGeom>
          <a:noFill/>
        </p:spPr>
        <p:txBody>
          <a:bodyPr wrap="square" rtlCol="0">
            <a:spAutoFit/>
          </a:bodyPr>
          <a:lstStyle/>
          <a:p>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універсальні</a:t>
            </a:r>
            <a:endPar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719EFF15-6CC8-C7E7-ABE4-D140EEAFAA3E}"/>
              </a:ext>
            </a:extLst>
          </p:cNvPr>
          <p:cNvSpPr txBox="1"/>
          <p:nvPr/>
        </p:nvSpPr>
        <p:spPr>
          <a:xfrm>
            <a:off x="11790222" y="6317255"/>
            <a:ext cx="448070"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4</a:t>
            </a:r>
            <a:endParaRPr lang="ru-RU"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A6CE5D8-254A-4DB0-D0F4-D15FF52F2E98}"/>
              </a:ext>
            </a:extLst>
          </p:cNvPr>
          <p:cNvSpPr txBox="1"/>
          <p:nvPr/>
        </p:nvSpPr>
        <p:spPr>
          <a:xfrm>
            <a:off x="125334" y="5410108"/>
            <a:ext cx="4842031" cy="461665"/>
          </a:xfrm>
          <a:prstGeom prst="rect">
            <a:avLst/>
          </a:prstGeom>
          <a:noFill/>
        </p:spPr>
        <p:txBody>
          <a:bodyPr wrap="none" rtlCol="0">
            <a:spAutoFit/>
          </a:bodyPr>
          <a:lstStyle/>
          <a:p>
            <a:r>
              <a:rPr lang="uk-UA" sz="2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Переваги запропонованих методів:</a:t>
            </a:r>
            <a:endParaRPr lang="ru-RU" sz="2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069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DCA6F-B68C-7B99-B1B2-096A8D137A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49E38F9-1FB4-BC41-04AB-23097D2C7980}"/>
              </a:ext>
            </a:extLst>
          </p:cNvPr>
          <p:cNvSpPr txBox="1"/>
          <p:nvPr/>
        </p:nvSpPr>
        <p:spPr>
          <a:xfrm>
            <a:off x="152985" y="765399"/>
            <a:ext cx="10237924" cy="1569660"/>
          </a:xfrm>
          <a:prstGeom prst="rect">
            <a:avLst/>
          </a:prstGeom>
          <a:solidFill>
            <a:schemeClr val="bg1"/>
          </a:solidFill>
          <a:ln>
            <a:solidFill>
              <a:schemeClr val="tx1"/>
            </a:solidFill>
          </a:ln>
        </p:spPr>
        <p:txBody>
          <a:bodyPr wrap="square">
            <a:spAutoFit/>
          </a:bodyPr>
          <a:lstStyle/>
          <a:p>
            <a:pPr algn="just"/>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Вивчення впливу залізовмісних дефектів на властивості кремнієвих сонячних елементів в широкому діапазоні зовнішніх умов та параметрів структур</a:t>
            </a:r>
            <a:r>
              <a:rPr lang="en-US"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розробка</a:t>
            </a:r>
            <a:r>
              <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методик </a:t>
            </a:r>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характеризації</a:t>
            </a:r>
            <a:r>
              <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дефектів на </a:t>
            </a:r>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основі</a:t>
            </a:r>
            <a:r>
              <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аналізу</a:t>
            </a:r>
            <a:r>
              <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вольт-</a:t>
            </a:r>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амперних</a:t>
            </a:r>
            <a:r>
              <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характеристик </a:t>
            </a:r>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із</a:t>
            </a:r>
            <a:r>
              <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застосуванням</a:t>
            </a:r>
            <a:r>
              <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алгоритмів</a:t>
            </a:r>
            <a:r>
              <a:rPr lang="ru-RU"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машинного </a:t>
            </a:r>
            <a:r>
              <a:rPr lang="ru-RU"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навчання</a:t>
            </a:r>
            <a:endPar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6" name="Прямоугольник: скругленные углы 5">
            <a:extLst>
              <a:ext uri="{FF2B5EF4-FFF2-40B4-BE49-F238E27FC236}">
                <a16:creationId xmlns:a16="http://schemas.microsoft.com/office/drawing/2014/main" id="{1B80B4BD-4168-B2F3-6DE9-4F5A8F8B5169}"/>
              </a:ext>
            </a:extLst>
          </p:cNvPr>
          <p:cNvSpPr/>
          <p:nvPr/>
        </p:nvSpPr>
        <p:spPr>
          <a:xfrm>
            <a:off x="4709771" y="130860"/>
            <a:ext cx="1124355" cy="57393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Мета</a:t>
            </a:r>
          </a:p>
        </p:txBody>
      </p:sp>
      <p:sp>
        <p:nvSpPr>
          <p:cNvPr id="7" name="Прямоугольник: скругленные углы 6">
            <a:extLst>
              <a:ext uri="{FF2B5EF4-FFF2-40B4-BE49-F238E27FC236}">
                <a16:creationId xmlns:a16="http://schemas.microsoft.com/office/drawing/2014/main" id="{C3AB291C-3833-E2A2-0C4A-96927C68C544}"/>
              </a:ext>
            </a:extLst>
          </p:cNvPr>
          <p:cNvSpPr/>
          <p:nvPr/>
        </p:nvSpPr>
        <p:spPr>
          <a:xfrm>
            <a:off x="3397266" y="5075748"/>
            <a:ext cx="3783313" cy="52808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200" dirty="0">
                <a:latin typeface="Times New Roman" panose="02020603050405020304" pitchFamily="18" charset="0"/>
                <a:cs typeface="Times New Roman" panose="02020603050405020304" pitchFamily="18" charset="0"/>
              </a:rPr>
              <a:t>Об’єкт дослідження</a:t>
            </a:r>
          </a:p>
        </p:txBody>
      </p:sp>
      <p:sp>
        <p:nvSpPr>
          <p:cNvPr id="9" name="TextBox 8">
            <a:extLst>
              <a:ext uri="{FF2B5EF4-FFF2-40B4-BE49-F238E27FC236}">
                <a16:creationId xmlns:a16="http://schemas.microsoft.com/office/drawing/2014/main" id="{F2A868CA-FE61-A166-C9DF-78634EBBB955}"/>
              </a:ext>
            </a:extLst>
          </p:cNvPr>
          <p:cNvSpPr txBox="1"/>
          <p:nvPr/>
        </p:nvSpPr>
        <p:spPr>
          <a:xfrm>
            <a:off x="1279187" y="5669013"/>
            <a:ext cx="8019470" cy="461665"/>
          </a:xfrm>
          <a:prstGeom prst="rect">
            <a:avLst/>
          </a:prstGeom>
          <a:noFill/>
          <a:ln>
            <a:solidFill>
              <a:schemeClr val="tx1"/>
            </a:solidFill>
          </a:ln>
        </p:spPr>
        <p:txBody>
          <a:bodyPr wrap="square">
            <a:spAutoFit/>
          </a:bodyPr>
          <a:lstStyle/>
          <a:p>
            <a:pPr algn="just"/>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Кремнієві сонячні елементи </a:t>
            </a:r>
            <a:r>
              <a:rPr lang="uk-UA" sz="2400" i="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n⁺-p-p⁺</a:t>
            </a:r>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 типу з домішками заліза</a:t>
            </a:r>
            <a:endParaRPr lang="ru-RU" sz="2400" dirty="0">
              <a:ln w="0"/>
              <a:solidFill>
                <a:schemeClr val="accent1"/>
              </a:solidFill>
              <a:effectLst>
                <a:outerShdw blurRad="38100" dist="25400" dir="5400000" algn="ctr" rotWithShape="0">
                  <a:srgbClr val="6E747A">
                    <a:alpha val="43000"/>
                  </a:srgbClr>
                </a:outerShdw>
              </a:effectLst>
            </a:endParaRPr>
          </a:p>
        </p:txBody>
      </p:sp>
      <p:sp>
        <p:nvSpPr>
          <p:cNvPr id="10" name="Прямоугольник: скругленные углы 9">
            <a:extLst>
              <a:ext uri="{FF2B5EF4-FFF2-40B4-BE49-F238E27FC236}">
                <a16:creationId xmlns:a16="http://schemas.microsoft.com/office/drawing/2014/main" id="{529A0519-DA29-DCDB-B5CC-94E951A6E50D}"/>
              </a:ext>
            </a:extLst>
          </p:cNvPr>
          <p:cNvSpPr/>
          <p:nvPr/>
        </p:nvSpPr>
        <p:spPr>
          <a:xfrm>
            <a:off x="3283764" y="2486870"/>
            <a:ext cx="3976368" cy="55785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Предмет дослідження</a:t>
            </a:r>
          </a:p>
        </p:txBody>
      </p:sp>
      <p:sp>
        <p:nvSpPr>
          <p:cNvPr id="12" name="TextBox 11">
            <a:extLst>
              <a:ext uri="{FF2B5EF4-FFF2-40B4-BE49-F238E27FC236}">
                <a16:creationId xmlns:a16="http://schemas.microsoft.com/office/drawing/2014/main" id="{2CDDCFA6-6F62-4105-E1CB-81EB0C9F076C}"/>
              </a:ext>
            </a:extLst>
          </p:cNvPr>
          <p:cNvSpPr txBox="1"/>
          <p:nvPr/>
        </p:nvSpPr>
        <p:spPr>
          <a:xfrm>
            <a:off x="152985" y="3109904"/>
            <a:ext cx="10237924" cy="1569660"/>
          </a:xfrm>
          <a:prstGeom prst="rect">
            <a:avLst/>
          </a:prstGeom>
          <a:solidFill>
            <a:schemeClr val="bg1"/>
          </a:solidFill>
          <a:ln>
            <a:solidFill>
              <a:schemeClr val="tx1"/>
            </a:solidFill>
          </a:ln>
        </p:spPr>
        <p:txBody>
          <a:bodyPr wrap="square">
            <a:spAutoFit/>
          </a:bodyPr>
          <a:lstStyle/>
          <a:p>
            <a:pPr algn="just"/>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Закономірності впливу залізовмісних дефектів на фотоелектричні параметри кремнієвих сонячних елементів; розробка </a:t>
            </a:r>
            <a:r>
              <a:rPr lang="uk-UA" sz="2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методик</a:t>
            </a:r>
            <a:r>
              <a:rPr lang="uk-UA"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rPr>
              <a:t> прогнозування концентрації заліза з використанням алгоритмів машинного навчання та моделей комп’ютерного зору</a:t>
            </a:r>
            <a:endParaRPr lang="ru-RU" sz="2400" dirty="0">
              <a:ln w="0"/>
              <a:solidFill>
                <a:schemeClr val="accent1"/>
              </a:solidFill>
              <a:effectLst>
                <a:outerShdw blurRad="38100" dist="25400" dir="5400000" algn="ctr" rotWithShape="0">
                  <a:srgbClr val="6E747A">
                    <a:alpha val="43000"/>
                  </a:srgbClr>
                </a:outerShdw>
              </a:effectLst>
            </a:endParaRPr>
          </a:p>
        </p:txBody>
      </p:sp>
      <p:sp>
        <p:nvSpPr>
          <p:cNvPr id="13" name="TextBox 12">
            <a:extLst>
              <a:ext uri="{FF2B5EF4-FFF2-40B4-BE49-F238E27FC236}">
                <a16:creationId xmlns:a16="http://schemas.microsoft.com/office/drawing/2014/main" id="{DE17F082-1815-C68F-D1E6-358310790881}"/>
              </a:ext>
            </a:extLst>
          </p:cNvPr>
          <p:cNvSpPr txBox="1"/>
          <p:nvPr/>
        </p:nvSpPr>
        <p:spPr>
          <a:xfrm>
            <a:off x="11790222" y="6317255"/>
            <a:ext cx="448070"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5</a:t>
            </a:r>
            <a:endParaRPr lang="ru-RU" sz="2800" dirty="0">
              <a:latin typeface="Times New Roman" panose="02020603050405020304" pitchFamily="18" charset="0"/>
              <a:cs typeface="Times New Roman" panose="02020603050405020304" pitchFamily="18" charset="0"/>
            </a:endParaRPr>
          </a:p>
        </p:txBody>
      </p:sp>
      <p:pic>
        <p:nvPicPr>
          <p:cNvPr id="17" name="Рисунок 16">
            <a:extLst>
              <a:ext uri="{FF2B5EF4-FFF2-40B4-BE49-F238E27FC236}">
                <a16:creationId xmlns:a16="http://schemas.microsoft.com/office/drawing/2014/main" id="{D83D4863-E1A4-F6C9-11E2-1964C9157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832" y="780454"/>
            <a:ext cx="1450183" cy="1458972"/>
          </a:xfrm>
          <a:prstGeom prst="rect">
            <a:avLst/>
          </a:prstGeom>
        </p:spPr>
      </p:pic>
      <p:pic>
        <p:nvPicPr>
          <p:cNvPr id="19" name="Рисунок 18">
            <a:extLst>
              <a:ext uri="{FF2B5EF4-FFF2-40B4-BE49-F238E27FC236}">
                <a16:creationId xmlns:a16="http://schemas.microsoft.com/office/drawing/2014/main" id="{978E219D-12ED-D572-09DA-A9407B0DE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8832" y="4874346"/>
            <a:ext cx="1450183" cy="1458972"/>
          </a:xfrm>
          <a:prstGeom prst="rect">
            <a:avLst/>
          </a:prstGeom>
        </p:spPr>
      </p:pic>
      <p:pic>
        <p:nvPicPr>
          <p:cNvPr id="21" name="Рисунок 20">
            <a:extLst>
              <a:ext uri="{FF2B5EF4-FFF2-40B4-BE49-F238E27FC236}">
                <a16:creationId xmlns:a16="http://schemas.microsoft.com/office/drawing/2014/main" id="{65FD23DB-0D32-E523-05DE-2D0DFBED2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8832" y="2952849"/>
            <a:ext cx="1450183" cy="1458972"/>
          </a:xfrm>
          <a:prstGeom prst="rect">
            <a:avLst/>
          </a:prstGeom>
        </p:spPr>
      </p:pic>
    </p:spTree>
    <p:extLst>
      <p:ext uri="{BB962C8B-B14F-4D97-AF65-F5344CB8AC3E}">
        <p14:creationId xmlns:p14="http://schemas.microsoft.com/office/powerpoint/2010/main" val="2878726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Полилиния: фигура 53">
            <a:extLst>
              <a:ext uri="{FF2B5EF4-FFF2-40B4-BE49-F238E27FC236}">
                <a16:creationId xmlns:a16="http://schemas.microsoft.com/office/drawing/2014/main" id="{529DE2F9-859F-E83E-C9F9-8AD21A8CD907}"/>
              </a:ext>
            </a:extLst>
          </p:cNvPr>
          <p:cNvSpPr/>
          <p:nvPr/>
        </p:nvSpPr>
        <p:spPr>
          <a:xfrm>
            <a:off x="8048997" y="3215225"/>
            <a:ext cx="4024745" cy="3525982"/>
          </a:xfrm>
          <a:custGeom>
            <a:avLst/>
            <a:gdLst>
              <a:gd name="csX0" fmla="*/ 0 w 4024745"/>
              <a:gd name="csY0" fmla="*/ 0 h 3525982"/>
              <a:gd name="csX1" fmla="*/ 13854 w 4024745"/>
              <a:gd name="csY1" fmla="*/ 3525982 h 3525982"/>
              <a:gd name="csX2" fmla="*/ 3726872 w 4024745"/>
              <a:gd name="csY2" fmla="*/ 3525982 h 3525982"/>
              <a:gd name="csX3" fmla="*/ 3726872 w 4024745"/>
              <a:gd name="csY3" fmla="*/ 3179618 h 3525982"/>
              <a:gd name="csX4" fmla="*/ 4024745 w 4024745"/>
              <a:gd name="csY4" fmla="*/ 3179618 h 3525982"/>
              <a:gd name="csX5" fmla="*/ 4024745 w 4024745"/>
              <a:gd name="csY5" fmla="*/ 0 h 3525982"/>
              <a:gd name="csX6" fmla="*/ 0 w 4024745"/>
              <a:gd name="csY6" fmla="*/ 0 h 352598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4024745" h="3525982">
                <a:moveTo>
                  <a:pt x="0" y="0"/>
                </a:moveTo>
                <a:lnTo>
                  <a:pt x="13854" y="3525982"/>
                </a:lnTo>
                <a:lnTo>
                  <a:pt x="3726872" y="3525982"/>
                </a:lnTo>
                <a:lnTo>
                  <a:pt x="3726872" y="3179618"/>
                </a:lnTo>
                <a:lnTo>
                  <a:pt x="4024745" y="3179618"/>
                </a:lnTo>
                <a:lnTo>
                  <a:pt x="4024745" y="0"/>
                </a:lnTo>
                <a:lnTo>
                  <a:pt x="0" y="0"/>
                </a:lnTo>
                <a:close/>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a:extLst>
              <a:ext uri="{FF2B5EF4-FFF2-40B4-BE49-F238E27FC236}">
                <a16:creationId xmlns:a16="http://schemas.microsoft.com/office/drawing/2014/main" id="{567FB885-B065-8B7B-F506-B8D23466331D}"/>
              </a:ext>
            </a:extLst>
          </p:cNvPr>
          <p:cNvSpPr/>
          <p:nvPr/>
        </p:nvSpPr>
        <p:spPr>
          <a:xfrm>
            <a:off x="246135" y="2658340"/>
            <a:ext cx="7672991" cy="412060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a:extLst>
              <a:ext uri="{FF2B5EF4-FFF2-40B4-BE49-F238E27FC236}">
                <a16:creationId xmlns:a16="http://schemas.microsoft.com/office/drawing/2014/main" id="{07136E7E-C9B4-5FA3-8875-C40F2CA484A5}"/>
              </a:ext>
            </a:extLst>
          </p:cNvPr>
          <p:cNvSpPr/>
          <p:nvPr/>
        </p:nvSpPr>
        <p:spPr>
          <a:xfrm>
            <a:off x="8048997" y="772399"/>
            <a:ext cx="4024745" cy="2389085"/>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углы 1">
            <a:extLst>
              <a:ext uri="{FF2B5EF4-FFF2-40B4-BE49-F238E27FC236}">
                <a16:creationId xmlns:a16="http://schemas.microsoft.com/office/drawing/2014/main" id="{9E3E9F94-FB05-2DB3-39A9-7496483A40FB}"/>
              </a:ext>
            </a:extLst>
          </p:cNvPr>
          <p:cNvSpPr/>
          <p:nvPr/>
        </p:nvSpPr>
        <p:spPr>
          <a:xfrm>
            <a:off x="4272874" y="79051"/>
            <a:ext cx="3646252" cy="57393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noProof="0" dirty="0">
                <a:latin typeface="Times New Roman" panose="02020603050405020304" pitchFamily="18" charset="0"/>
                <a:cs typeface="Times New Roman" panose="02020603050405020304" pitchFamily="18" charset="0"/>
              </a:rPr>
              <a:t>Методи дослідження</a:t>
            </a:r>
          </a:p>
        </p:txBody>
      </p:sp>
      <p:sp>
        <p:nvSpPr>
          <p:cNvPr id="3" name="TextBox 2">
            <a:extLst>
              <a:ext uri="{FF2B5EF4-FFF2-40B4-BE49-F238E27FC236}">
                <a16:creationId xmlns:a16="http://schemas.microsoft.com/office/drawing/2014/main" id="{64DEC25E-1518-D47F-B053-EBC70FC347E9}"/>
              </a:ext>
            </a:extLst>
          </p:cNvPr>
          <p:cNvSpPr txBox="1"/>
          <p:nvPr/>
        </p:nvSpPr>
        <p:spPr>
          <a:xfrm>
            <a:off x="11790222" y="6317255"/>
            <a:ext cx="448070"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6</a:t>
            </a:r>
            <a:endParaRPr lang="ru-RU"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353C98-9994-D113-7952-CA9F3F408683}"/>
                  </a:ext>
                </a:extLst>
              </p:cNvPr>
              <p:cNvSpPr txBox="1"/>
              <p:nvPr/>
            </p:nvSpPr>
            <p:spPr>
              <a:xfrm>
                <a:off x="8080765" y="3183255"/>
                <a:ext cx="3982399" cy="1938992"/>
              </a:xfrm>
              <a:prstGeom prst="rect">
                <a:avLst/>
              </a:prstGeom>
              <a:noFill/>
            </p:spPr>
            <p:txBody>
              <a:bodyPr wrap="square">
                <a:spAutoFit/>
              </a:bodyPr>
              <a:lstStyle/>
              <a:p>
                <a:pPr algn="ctr"/>
                <a:r>
                  <a:rPr lang="ru-RU" sz="2400" dirty="0">
                    <a:latin typeface="Times New Roman" panose="02020603050405020304" pitchFamily="18" charset="0"/>
                    <a:cs typeface="Times New Roman" panose="02020603050405020304" pitchFamily="18" charset="0"/>
                  </a:rPr>
                  <a:t>Вейвлет-</a:t>
                </a:r>
                <a:r>
                  <a:rPr lang="ru-RU" sz="2400" dirty="0" err="1">
                    <a:latin typeface="Times New Roman" panose="02020603050405020304" pitchFamily="18" charset="0"/>
                    <a:cs typeface="Times New Roman" panose="02020603050405020304" pitchFamily="18" charset="0"/>
                  </a:rPr>
                  <a:t>перетворення</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часових</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залежностей</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m:rPr>
                            <m:nor/>
                          </m:rPr>
                          <a:rPr lang="en-US" sz="2400" b="0" i="1" smtClean="0">
                            <a:latin typeface="Times New Roman" panose="02020603050405020304" pitchFamily="18" charset="0"/>
                            <a:cs typeface="Times New Roman" panose="02020603050405020304" pitchFamily="18" charset="0"/>
                          </a:rPr>
                          <m:t>I</m:t>
                        </m:r>
                      </m:e>
                      <m:sub>
                        <m:r>
                          <m:rPr>
                            <m:nor/>
                          </m:rPr>
                          <a:rPr lang="en-US" sz="2400" b="0" i="0" smtClean="0">
                            <a:latin typeface="Times New Roman" panose="02020603050405020304" pitchFamily="18" charset="0"/>
                            <a:cs typeface="Times New Roman" panose="02020603050405020304" pitchFamily="18" charset="0"/>
                          </a:rPr>
                          <m:t>sc</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m:t>
                    </m:r>
                  </m:oMath>
                </a14:m>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отримання</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ознак</a:t>
                </a:r>
                <a:r>
                  <a:rPr lang="ru-RU" sz="2400" dirty="0">
                    <a:latin typeface="Times New Roman" panose="02020603050405020304" pitchFamily="18" charset="0"/>
                    <a:cs typeface="Times New Roman" panose="02020603050405020304" pitchFamily="18" charset="0"/>
                  </a:rPr>
                  <a:t> за </a:t>
                </a:r>
                <a:r>
                  <a:rPr lang="ru-RU" sz="2400" dirty="0" err="1">
                    <a:latin typeface="Times New Roman" panose="02020603050405020304" pitchFamily="18" charset="0"/>
                    <a:cs typeface="Times New Roman" panose="02020603050405020304" pitchFamily="18" charset="0"/>
                  </a:rPr>
                  <a:t>допомогою</a:t>
                </a:r>
                <a:r>
                  <a:rPr lang="ru-RU" sz="2400" dirty="0">
                    <a:latin typeface="Times New Roman" panose="02020603050405020304" pitchFamily="18" charset="0"/>
                    <a:cs typeface="Times New Roman" panose="02020603050405020304" pitchFamily="18" charset="0"/>
                  </a:rPr>
                  <a:t> моделей </a:t>
                </a:r>
                <a:r>
                  <a:rPr lang="ru-RU" sz="2400" dirty="0" err="1">
                    <a:latin typeface="Times New Roman" panose="02020603050405020304" pitchFamily="18" charset="0"/>
                    <a:cs typeface="Times New Roman" panose="02020603050405020304" pitchFamily="18" charset="0"/>
                  </a:rPr>
                  <a:t>комп’ютерного</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зору</a:t>
                </a:r>
                <a:endParaRPr lang="ru-RU" sz="2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58353C98-9994-D113-7952-CA9F3F408683}"/>
                  </a:ext>
                </a:extLst>
              </p:cNvPr>
              <p:cNvSpPr txBox="1">
                <a:spLocks noRot="1" noChangeAspect="1" noMove="1" noResize="1" noEditPoints="1" noAdjustHandles="1" noChangeArrowheads="1" noChangeShapeType="1" noTextEdit="1"/>
              </p:cNvSpPr>
              <p:nvPr/>
            </p:nvSpPr>
            <p:spPr>
              <a:xfrm>
                <a:off x="8080765" y="3183255"/>
                <a:ext cx="3982399" cy="1938992"/>
              </a:xfrm>
              <a:prstGeom prst="rect">
                <a:avLst/>
              </a:prstGeom>
              <a:blipFill>
                <a:blip r:embed="rId2"/>
                <a:stretch>
                  <a:fillRect l="-766" t="-2516" r="-2450" b="-6289"/>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FB9394CE-EB19-B452-F433-7417EC0831D3}"/>
              </a:ext>
            </a:extLst>
          </p:cNvPr>
          <p:cNvSpPr txBox="1"/>
          <p:nvPr/>
        </p:nvSpPr>
        <p:spPr>
          <a:xfrm>
            <a:off x="246135" y="870832"/>
            <a:ext cx="5072976" cy="1569660"/>
          </a:xfrm>
          <a:prstGeom prst="rect">
            <a:avLst/>
          </a:prstGeom>
          <a:noFill/>
        </p:spPr>
        <p:txBody>
          <a:bodyPr wrap="square">
            <a:spAutoFit/>
          </a:bodyPr>
          <a:lstStyle/>
          <a:p>
            <a:pPr algn="just"/>
            <a:r>
              <a:rPr lang="ru-RU" sz="2400" dirty="0" err="1">
                <a:latin typeface="Times New Roman" panose="02020603050405020304" pitchFamily="18" charset="0"/>
                <a:cs typeface="Times New Roman" panose="02020603050405020304" pitchFamily="18" charset="0"/>
              </a:rPr>
              <a:t>Моделювання</a:t>
            </a:r>
            <a:r>
              <a:rPr lang="ru-RU" sz="2400" dirty="0">
                <a:latin typeface="Times New Roman" panose="02020603050405020304" pitchFamily="18" charset="0"/>
                <a:cs typeface="Times New Roman" panose="02020603050405020304" pitchFamily="18" charset="0"/>
              </a:rPr>
              <a:t> ВАХ </a:t>
            </a:r>
            <a:r>
              <a:rPr lang="ru-RU" sz="2400" i="1" dirty="0">
                <a:latin typeface="Times New Roman" panose="02020603050405020304" pitchFamily="18" charset="0"/>
                <a:cs typeface="Times New Roman" panose="02020603050405020304" pitchFamily="18" charset="0"/>
              </a:rPr>
              <a:t>n</a:t>
            </a:r>
            <a:r>
              <a:rPr lang="ru-RU" sz="2400" dirty="0">
                <a:latin typeface="Times New Roman" panose="02020603050405020304" pitchFamily="18" charset="0"/>
                <a:cs typeface="Times New Roman" panose="02020603050405020304" pitchFamily="18" charset="0"/>
              </a:rPr>
              <a:t>⁺-</a:t>
            </a:r>
            <a:r>
              <a:rPr lang="ru-RU" sz="2400" i="1" dirty="0">
                <a:latin typeface="Times New Roman" panose="02020603050405020304" pitchFamily="18" charset="0"/>
                <a:cs typeface="Times New Roman" panose="02020603050405020304" pitchFamily="18" charset="0"/>
              </a:rPr>
              <a:t>p</a:t>
            </a:r>
            <a:r>
              <a:rPr lang="ru-RU" sz="2400" dirty="0">
                <a:latin typeface="Times New Roman" panose="02020603050405020304" pitchFamily="18" charset="0"/>
                <a:cs typeface="Times New Roman" panose="02020603050405020304" pitchFamily="18" charset="0"/>
              </a:rPr>
              <a:t>-</a:t>
            </a:r>
            <a:r>
              <a:rPr lang="ru-RU" sz="2400" i="1" dirty="0">
                <a:latin typeface="Times New Roman" panose="02020603050405020304" pitchFamily="18" charset="0"/>
                <a:cs typeface="Times New Roman" panose="02020603050405020304" pitchFamily="18" charset="0"/>
              </a:rPr>
              <a:t>p</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сонячних</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елементів</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із</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урахуванням</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наявності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залізовмісних</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домішок</a:t>
            </a:r>
            <a:r>
              <a:rPr lang="ru-RU" sz="2400" dirty="0">
                <a:latin typeface="Times New Roman" panose="02020603050405020304" pitchFamily="18" charset="0"/>
                <a:cs typeface="Times New Roman" panose="02020603050405020304" pitchFamily="18" charset="0"/>
              </a:rPr>
              <a:t> за </a:t>
            </a:r>
            <a:r>
              <a:rPr lang="ru-RU" sz="2400" dirty="0" err="1">
                <a:latin typeface="Times New Roman" panose="02020603050405020304" pitchFamily="18" charset="0"/>
                <a:cs typeface="Times New Roman" panose="02020603050405020304" pitchFamily="18" charset="0"/>
              </a:rPr>
              <a:t>допомогою</a:t>
            </a:r>
            <a:r>
              <a:rPr lang="ru-RU" sz="2400" dirty="0">
                <a:latin typeface="Times New Roman" panose="02020603050405020304" pitchFamily="18" charset="0"/>
                <a:cs typeface="Times New Roman" panose="02020603050405020304" pitchFamily="18" charset="0"/>
              </a:rPr>
              <a:t> </a:t>
            </a:r>
            <a:r>
              <a:rPr lang="uk-UA" sz="2400" dirty="0">
                <a:latin typeface="Times New Roman" panose="02020603050405020304" pitchFamily="18" charset="0"/>
                <a:cs typeface="Times New Roman" panose="02020603050405020304" pitchFamily="18" charset="0"/>
              </a:rPr>
              <a:t>програми </a:t>
            </a:r>
            <a:r>
              <a:rPr lang="ru-RU" sz="2400" dirty="0">
                <a:latin typeface="Times New Roman" panose="02020603050405020304" pitchFamily="18" charset="0"/>
                <a:cs typeface="Times New Roman" panose="02020603050405020304" pitchFamily="18" charset="0"/>
              </a:rPr>
              <a:t>SCAPS-1D</a:t>
            </a:r>
          </a:p>
        </p:txBody>
      </p:sp>
      <p:pic>
        <p:nvPicPr>
          <p:cNvPr id="9" name="Рисунок 8" descr="Изображение выглядит как текст, снимок экрана, программное обеспечение, Значок на компьютере&#10;&#10;Содержимое, созданное искусственным интеллектом, может быть неверным.">
            <a:extLst>
              <a:ext uri="{FF2B5EF4-FFF2-40B4-BE49-F238E27FC236}">
                <a16:creationId xmlns:a16="http://schemas.microsoft.com/office/drawing/2014/main" id="{8FBE8A14-79F6-F02C-9CD5-B404DD6CFBE1}"/>
              </a:ext>
            </a:extLst>
          </p:cNvPr>
          <p:cNvPicPr>
            <a:picLocks noChangeAspect="1"/>
          </p:cNvPicPr>
          <p:nvPr/>
        </p:nvPicPr>
        <p:blipFill>
          <a:blip r:embed="rId3"/>
          <a:stretch>
            <a:fillRect/>
          </a:stretch>
        </p:blipFill>
        <p:spPr>
          <a:xfrm>
            <a:off x="5470156" y="870831"/>
            <a:ext cx="2341264" cy="1569659"/>
          </a:xfrm>
          <a:prstGeom prst="rect">
            <a:avLst/>
          </a:prstGeom>
        </p:spPr>
      </p:pic>
      <p:sp>
        <p:nvSpPr>
          <p:cNvPr id="11" name="TextBox 10">
            <a:extLst>
              <a:ext uri="{FF2B5EF4-FFF2-40B4-BE49-F238E27FC236}">
                <a16:creationId xmlns:a16="http://schemas.microsoft.com/office/drawing/2014/main" id="{DDE1BA81-15F6-B5F3-FDF2-DC1E482AC20E}"/>
              </a:ext>
            </a:extLst>
          </p:cNvPr>
          <p:cNvSpPr txBox="1"/>
          <p:nvPr/>
        </p:nvSpPr>
        <p:spPr>
          <a:xfrm>
            <a:off x="8048997" y="772399"/>
            <a:ext cx="3982399" cy="1200329"/>
          </a:xfrm>
          <a:prstGeom prst="rect">
            <a:avLst/>
          </a:prstGeom>
          <a:noFill/>
        </p:spPr>
        <p:txBody>
          <a:bodyPr wrap="square">
            <a:spAutoFit/>
          </a:bodyPr>
          <a:lstStyle/>
          <a:p>
            <a:pPr algn="ctr"/>
            <a:r>
              <a:rPr lang="ru-RU" sz="2400" dirty="0" err="1">
                <a:latin typeface="Times New Roman" panose="02020603050405020304" pitchFamily="18" charset="0"/>
                <a:cs typeface="Times New Roman" panose="02020603050405020304" pitchFamily="18" charset="0"/>
              </a:rPr>
              <a:t>Вимірювання</a:t>
            </a:r>
            <a:r>
              <a:rPr lang="ru-RU" sz="2400" dirty="0">
                <a:latin typeface="Times New Roman" panose="02020603050405020304" pitchFamily="18" charset="0"/>
                <a:cs typeface="Times New Roman" panose="02020603050405020304" pitchFamily="18" charset="0"/>
              </a:rPr>
              <a:t> ВАХ, </a:t>
            </a:r>
            <a:r>
              <a:rPr lang="ru-RU" sz="2400" dirty="0" err="1">
                <a:latin typeface="Times New Roman" panose="02020603050405020304" pitchFamily="18" charset="0"/>
                <a:cs typeface="Times New Roman" panose="02020603050405020304" pitchFamily="18" charset="0"/>
              </a:rPr>
              <a:t>вимірювання</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кінетики</a:t>
            </a:r>
            <a:r>
              <a:rPr lang="ru-RU" sz="2400" dirty="0">
                <a:latin typeface="Times New Roman" panose="02020603050405020304" pitchFamily="18" charset="0"/>
                <a:cs typeface="Times New Roman" panose="02020603050405020304" pitchFamily="18" charset="0"/>
              </a:rPr>
              <a:t> струму короткого </a:t>
            </a:r>
            <a:r>
              <a:rPr lang="ru-RU" sz="2400" dirty="0" err="1">
                <a:latin typeface="Times New Roman" panose="02020603050405020304" pitchFamily="18" charset="0"/>
                <a:cs typeface="Times New Roman" panose="02020603050405020304" pitchFamily="18" charset="0"/>
              </a:rPr>
              <a:t>замикання</a:t>
            </a:r>
            <a:endParaRPr lang="ru-RU" sz="2400" dirty="0">
              <a:latin typeface="Times New Roman" panose="02020603050405020304" pitchFamily="18" charset="0"/>
              <a:cs typeface="Times New Roman" panose="02020603050405020304" pitchFamily="18" charset="0"/>
            </a:endParaRPr>
          </a:p>
        </p:txBody>
      </p:sp>
      <p:pic>
        <p:nvPicPr>
          <p:cNvPr id="13" name="Рисунок 12" descr="Изображение выглядит как метр">
            <a:extLst>
              <a:ext uri="{FF2B5EF4-FFF2-40B4-BE49-F238E27FC236}">
                <a16:creationId xmlns:a16="http://schemas.microsoft.com/office/drawing/2014/main" id="{8978BD16-75FD-E8D1-F719-EE75E8FDEFA1}"/>
              </a:ext>
            </a:extLst>
          </p:cNvPr>
          <p:cNvPicPr>
            <a:picLocks noChangeAspect="1"/>
          </p:cNvPicPr>
          <p:nvPr/>
        </p:nvPicPr>
        <p:blipFill>
          <a:blip r:embed="rId4"/>
          <a:stretch>
            <a:fillRect/>
          </a:stretch>
        </p:blipFill>
        <p:spPr>
          <a:xfrm>
            <a:off x="8205334" y="2054542"/>
            <a:ext cx="1527480" cy="1018990"/>
          </a:xfrm>
          <a:prstGeom prst="rect">
            <a:avLst/>
          </a:prstGeom>
        </p:spPr>
      </p:pic>
      <p:pic>
        <p:nvPicPr>
          <p:cNvPr id="15" name="Рисунок 14" descr="Изображение выглядит как текст, линия, диаграмма, График&#10;&#10;Содержимое, созданное искусственным интеллектом, может быть неверным.">
            <a:extLst>
              <a:ext uri="{FF2B5EF4-FFF2-40B4-BE49-F238E27FC236}">
                <a16:creationId xmlns:a16="http://schemas.microsoft.com/office/drawing/2014/main" id="{2831836C-CB8B-F888-57F9-738B3EE805D3}"/>
              </a:ext>
            </a:extLst>
          </p:cNvPr>
          <p:cNvPicPr>
            <a:picLocks noChangeAspect="1"/>
          </p:cNvPicPr>
          <p:nvPr/>
        </p:nvPicPr>
        <p:blipFill>
          <a:blip r:embed="rId5"/>
          <a:stretch>
            <a:fillRect/>
          </a:stretch>
        </p:blipFill>
        <p:spPr>
          <a:xfrm>
            <a:off x="10040196" y="2055266"/>
            <a:ext cx="1768449" cy="1018266"/>
          </a:xfrm>
          <a:prstGeom prst="rect">
            <a:avLst/>
          </a:prstGeom>
        </p:spPr>
      </p:pic>
      <p:sp>
        <p:nvSpPr>
          <p:cNvPr id="16" name="Прямоугольник 15">
            <a:extLst>
              <a:ext uri="{FF2B5EF4-FFF2-40B4-BE49-F238E27FC236}">
                <a16:creationId xmlns:a16="http://schemas.microsoft.com/office/drawing/2014/main" id="{3B03B7A9-C707-BD0D-9D96-42CF1F6E9613}"/>
              </a:ext>
            </a:extLst>
          </p:cNvPr>
          <p:cNvSpPr/>
          <p:nvPr/>
        </p:nvSpPr>
        <p:spPr>
          <a:xfrm>
            <a:off x="246135" y="782132"/>
            <a:ext cx="7672991" cy="174705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TextBox 18">
            <a:extLst>
              <a:ext uri="{FF2B5EF4-FFF2-40B4-BE49-F238E27FC236}">
                <a16:creationId xmlns:a16="http://schemas.microsoft.com/office/drawing/2014/main" id="{AEA0505E-0925-EC07-3724-D0D3EB9F3C13}"/>
              </a:ext>
            </a:extLst>
          </p:cNvPr>
          <p:cNvSpPr txBox="1"/>
          <p:nvPr/>
        </p:nvSpPr>
        <p:spPr>
          <a:xfrm>
            <a:off x="246135" y="2659751"/>
            <a:ext cx="7672991" cy="1569660"/>
          </a:xfrm>
          <a:prstGeom prst="rect">
            <a:avLst/>
          </a:prstGeom>
          <a:noFill/>
        </p:spPr>
        <p:txBody>
          <a:bodyPr wrap="square">
            <a:spAutoFit/>
          </a:bodyPr>
          <a:lstStyle/>
          <a:p>
            <a:pPr algn="just"/>
            <a:r>
              <a:rPr lang="ru-RU" sz="2400" dirty="0" err="1">
                <a:latin typeface="Times New Roman" panose="02020603050405020304" pitchFamily="18" charset="0"/>
                <a:cs typeface="Times New Roman" panose="02020603050405020304" pitchFamily="18" charset="0"/>
              </a:rPr>
              <a:t>Створення</a:t>
            </a:r>
            <a:r>
              <a:rPr lang="ru-RU" sz="2400" dirty="0">
                <a:latin typeface="Times New Roman" panose="02020603050405020304" pitchFamily="18" charset="0"/>
                <a:cs typeface="Times New Roman" panose="02020603050405020304" pitchFamily="18" charset="0"/>
              </a:rPr>
              <a:t> моделей машинного </a:t>
            </a:r>
            <a:r>
              <a:rPr lang="ru-RU" sz="2400" dirty="0" err="1">
                <a:latin typeface="Times New Roman" panose="02020603050405020304" pitchFamily="18" charset="0"/>
                <a:cs typeface="Times New Roman" panose="02020603050405020304" pitchFamily="18" charset="0"/>
              </a:rPr>
              <a:t>навчання</a:t>
            </a:r>
            <a:r>
              <a:rPr lang="ru-RU" sz="2400" dirty="0">
                <a:latin typeface="Times New Roman" panose="02020603050405020304" pitchFamily="18" charset="0"/>
                <a:cs typeface="Times New Roman" panose="02020603050405020304" pitchFamily="18" charset="0"/>
              </a:rPr>
              <a:t> за </a:t>
            </a:r>
            <a:r>
              <a:rPr lang="ru-RU" sz="2400" dirty="0" err="1">
                <a:latin typeface="Times New Roman" panose="02020603050405020304" pitchFamily="18" charset="0"/>
                <a:cs typeface="Times New Roman" panose="02020603050405020304" pitchFamily="18" charset="0"/>
              </a:rPr>
              <a:t>допомогою</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пакетів</a:t>
            </a:r>
            <a:r>
              <a:rPr lang="ru-RU" sz="2400" dirty="0">
                <a:latin typeface="Times New Roman" panose="02020603050405020304" pitchFamily="18" charset="0"/>
                <a:cs typeface="Times New Roman" panose="02020603050405020304" pitchFamily="18" charset="0"/>
              </a:rPr>
              <a:t> </a:t>
            </a:r>
            <a:r>
              <a:rPr lang="ru-RU" sz="2400" dirty="0" err="1">
                <a:solidFill>
                  <a:srgbClr val="FF0000"/>
                </a:solidFill>
                <a:latin typeface="Times New Roman" panose="02020603050405020304" pitchFamily="18" charset="0"/>
                <a:cs typeface="Times New Roman" panose="02020603050405020304" pitchFamily="18" charset="0"/>
              </a:rPr>
              <a:t>Keras</a:t>
            </a:r>
            <a:r>
              <a:rPr lang="ru-RU" sz="2400" dirty="0">
                <a:latin typeface="Times New Roman" panose="02020603050405020304" pitchFamily="18" charset="0"/>
                <a:cs typeface="Times New Roman" panose="02020603050405020304" pitchFamily="18" charset="0"/>
              </a:rPr>
              <a:t>, </a:t>
            </a:r>
            <a:r>
              <a:rPr lang="ru-RU" sz="2400" dirty="0" err="1">
                <a:solidFill>
                  <a:srgbClr val="FF0000"/>
                </a:solidFill>
                <a:latin typeface="Times New Roman" panose="02020603050405020304" pitchFamily="18" charset="0"/>
                <a:cs typeface="Times New Roman" panose="02020603050405020304" pitchFamily="18" charset="0"/>
              </a:rPr>
              <a:t>Scikit-learn</a:t>
            </a:r>
            <a:r>
              <a:rPr lang="ru-RU" sz="2400" dirty="0">
                <a:latin typeface="Times New Roman" panose="02020603050405020304" pitchFamily="18" charset="0"/>
                <a:cs typeface="Times New Roman" panose="02020603050405020304" pitchFamily="18" charset="0"/>
              </a:rPr>
              <a:t>, </a:t>
            </a:r>
            <a:r>
              <a:rPr lang="ru-RU" sz="2400" dirty="0" err="1">
                <a:solidFill>
                  <a:srgbClr val="FF0000"/>
                </a:solidFill>
                <a:latin typeface="Times New Roman" panose="02020603050405020304" pitchFamily="18" charset="0"/>
                <a:cs typeface="Times New Roman" panose="02020603050405020304" pitchFamily="18" charset="0"/>
              </a:rPr>
              <a:t>Xgboost</a:t>
            </a:r>
            <a:r>
              <a:rPr lang="ru-RU" sz="2400" dirty="0">
                <a:latin typeface="Times New Roman" panose="02020603050405020304" pitchFamily="18" charset="0"/>
                <a:cs typeface="Times New Roman" panose="02020603050405020304" pitchFamily="18" charset="0"/>
              </a:rPr>
              <a:t>, та </a:t>
            </a:r>
            <a:r>
              <a:rPr lang="ru-RU" sz="2400" dirty="0" err="1">
                <a:latin typeface="Times New Roman" panose="02020603050405020304" pitchFamily="18" charset="0"/>
                <a:cs typeface="Times New Roman" panose="02020603050405020304" pitchFamily="18" charset="0"/>
              </a:rPr>
              <a:t>їхня</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оптимізація</a:t>
            </a:r>
            <a:r>
              <a:rPr lang="ru-RU" sz="2400" dirty="0">
                <a:latin typeface="Times New Roman" panose="02020603050405020304" pitchFamily="18" charset="0"/>
                <a:cs typeface="Times New Roman" panose="02020603050405020304" pitchFamily="18" charset="0"/>
              </a:rPr>
              <a:t> з </a:t>
            </a:r>
            <a:r>
              <a:rPr lang="ru-RU" sz="2400" dirty="0" err="1">
                <a:latin typeface="Times New Roman" panose="02020603050405020304" pitchFamily="18" charset="0"/>
                <a:cs typeface="Times New Roman" panose="02020603050405020304" pitchFamily="18" charset="0"/>
              </a:rPr>
              <a:t>використанням</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методів</a:t>
            </a:r>
            <a:r>
              <a:rPr lang="ru-RU" sz="2400" dirty="0">
                <a:latin typeface="Times New Roman" panose="02020603050405020304" pitchFamily="18" charset="0"/>
                <a:cs typeface="Times New Roman" panose="02020603050405020304" pitchFamily="18" charset="0"/>
              </a:rPr>
              <a:t> </a:t>
            </a:r>
            <a:r>
              <a:rPr lang="ru-RU" sz="2400" dirty="0" err="1">
                <a:solidFill>
                  <a:srgbClr val="00B050"/>
                </a:solidFill>
                <a:latin typeface="Times New Roman" panose="02020603050405020304" pitchFamily="18" charset="0"/>
                <a:cs typeface="Times New Roman" panose="02020603050405020304" pitchFamily="18" charset="0"/>
              </a:rPr>
              <a:t>random</a:t>
            </a:r>
            <a:r>
              <a:rPr lang="ru-RU" sz="2400" dirty="0">
                <a:solidFill>
                  <a:srgbClr val="00B050"/>
                </a:solidFill>
                <a:latin typeface="Times New Roman" panose="02020603050405020304" pitchFamily="18" charset="0"/>
                <a:cs typeface="Times New Roman" panose="02020603050405020304" pitchFamily="18" charset="0"/>
              </a:rPr>
              <a:t> </a:t>
            </a:r>
            <a:r>
              <a:rPr lang="ru-RU" sz="2400" dirty="0" err="1">
                <a:solidFill>
                  <a:srgbClr val="00B050"/>
                </a:solidFill>
                <a:latin typeface="Times New Roman" panose="02020603050405020304" pitchFamily="18" charset="0"/>
                <a:cs typeface="Times New Roman" panose="02020603050405020304" pitchFamily="18" charset="0"/>
              </a:rPr>
              <a:t>search</a:t>
            </a:r>
            <a:r>
              <a:rPr lang="ru-RU" sz="2400" dirty="0">
                <a:latin typeface="Times New Roman" panose="02020603050405020304" pitchFamily="18" charset="0"/>
                <a:cs typeface="Times New Roman" panose="02020603050405020304" pitchFamily="18" charset="0"/>
              </a:rPr>
              <a:t>, </a:t>
            </a:r>
            <a:r>
              <a:rPr lang="ru-RU" sz="2400" dirty="0" err="1">
                <a:solidFill>
                  <a:srgbClr val="00B050"/>
                </a:solidFill>
                <a:latin typeface="Times New Roman" panose="02020603050405020304" pitchFamily="18" charset="0"/>
                <a:cs typeface="Times New Roman" panose="02020603050405020304" pitchFamily="18" charset="0"/>
              </a:rPr>
              <a:t>grid</a:t>
            </a:r>
            <a:r>
              <a:rPr lang="ru-RU" sz="2400" dirty="0">
                <a:solidFill>
                  <a:srgbClr val="00B050"/>
                </a:solidFill>
                <a:latin typeface="Times New Roman" panose="02020603050405020304" pitchFamily="18" charset="0"/>
                <a:cs typeface="Times New Roman" panose="02020603050405020304" pitchFamily="18" charset="0"/>
              </a:rPr>
              <a:t> </a:t>
            </a:r>
            <a:r>
              <a:rPr lang="ru-RU" sz="2400" dirty="0" err="1">
                <a:solidFill>
                  <a:srgbClr val="00B050"/>
                </a:solidFill>
                <a:latin typeface="Times New Roman" panose="02020603050405020304" pitchFamily="18" charset="0"/>
                <a:cs typeface="Times New Roman" panose="02020603050405020304" pitchFamily="18" charset="0"/>
              </a:rPr>
              <a:t>search</a:t>
            </a:r>
            <a:r>
              <a:rPr lang="ru-RU" sz="2400" dirty="0">
                <a:latin typeface="Times New Roman" panose="02020603050405020304" pitchFamily="18" charset="0"/>
                <a:cs typeface="Times New Roman" panose="02020603050405020304" pitchFamily="18" charset="0"/>
              </a:rPr>
              <a:t> та пакету </a:t>
            </a:r>
            <a:r>
              <a:rPr lang="ru-RU" sz="2400" dirty="0" err="1">
                <a:solidFill>
                  <a:srgbClr val="00B050"/>
                </a:solidFill>
                <a:latin typeface="Times New Roman" panose="02020603050405020304" pitchFamily="18" charset="0"/>
                <a:cs typeface="Times New Roman" panose="02020603050405020304" pitchFamily="18" charset="0"/>
              </a:rPr>
              <a:t>Optuna</a:t>
            </a:r>
            <a:endParaRPr lang="ru-RU" sz="2400" dirty="0">
              <a:latin typeface="Times New Roman" panose="02020603050405020304" pitchFamily="18" charset="0"/>
              <a:cs typeface="Times New Roman" panose="02020603050405020304" pitchFamily="18" charset="0"/>
            </a:endParaRPr>
          </a:p>
        </p:txBody>
      </p:sp>
      <p:pic>
        <p:nvPicPr>
          <p:cNvPr id="21" name="Рисунок 20" descr="Изображение выглядит как Шрифт, текст, логотип, Графика">
            <a:extLst>
              <a:ext uri="{FF2B5EF4-FFF2-40B4-BE49-F238E27FC236}">
                <a16:creationId xmlns:a16="http://schemas.microsoft.com/office/drawing/2014/main" id="{5A8DA761-CEA9-1B40-8DE3-C9346FB19B50}"/>
              </a:ext>
            </a:extLst>
          </p:cNvPr>
          <p:cNvPicPr>
            <a:picLocks noChangeAspect="1"/>
          </p:cNvPicPr>
          <p:nvPr/>
        </p:nvPicPr>
        <p:blipFill>
          <a:blip r:embed="rId6"/>
          <a:stretch>
            <a:fillRect/>
          </a:stretch>
        </p:blipFill>
        <p:spPr>
          <a:xfrm>
            <a:off x="350832" y="4178170"/>
            <a:ext cx="2652307" cy="904393"/>
          </a:xfrm>
          <a:prstGeom prst="rect">
            <a:avLst/>
          </a:prstGeom>
        </p:spPr>
      </p:pic>
      <p:pic>
        <p:nvPicPr>
          <p:cNvPr id="26" name="Рисунок 25">
            <a:extLst>
              <a:ext uri="{FF2B5EF4-FFF2-40B4-BE49-F238E27FC236}">
                <a16:creationId xmlns:a16="http://schemas.microsoft.com/office/drawing/2014/main" id="{9873F4FD-08BA-725F-9B58-B1F226286D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6573" y="4229411"/>
            <a:ext cx="1567617" cy="848890"/>
          </a:xfrm>
          <a:prstGeom prst="rect">
            <a:avLst/>
          </a:prstGeom>
        </p:spPr>
      </p:pic>
      <p:pic>
        <p:nvPicPr>
          <p:cNvPr id="28" name="Рисунок 27">
            <a:extLst>
              <a:ext uri="{FF2B5EF4-FFF2-40B4-BE49-F238E27FC236}">
                <a16:creationId xmlns:a16="http://schemas.microsoft.com/office/drawing/2014/main" id="{81B10451-AD22-D33D-F96F-AF79E1774B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95617" y="4178170"/>
            <a:ext cx="2624997" cy="904393"/>
          </a:xfrm>
          <a:prstGeom prst="rect">
            <a:avLst/>
          </a:prstGeom>
        </p:spPr>
      </p:pic>
      <p:sp>
        <p:nvSpPr>
          <p:cNvPr id="29" name="TextBox 28">
            <a:extLst>
              <a:ext uri="{FF2B5EF4-FFF2-40B4-BE49-F238E27FC236}">
                <a16:creationId xmlns:a16="http://schemas.microsoft.com/office/drawing/2014/main" id="{F0817228-D2B8-2D9D-0D42-1A5E56233BF9}"/>
              </a:ext>
            </a:extLst>
          </p:cNvPr>
          <p:cNvSpPr txBox="1"/>
          <p:nvPr/>
        </p:nvSpPr>
        <p:spPr>
          <a:xfrm>
            <a:off x="9727982" y="2298358"/>
            <a:ext cx="359394"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endParaRPr lang="ru-RU" sz="2400" b="1"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20CEF024-E951-3E8C-EE89-153BEB50E758}"/>
              </a:ext>
            </a:extLst>
          </p:cNvPr>
          <p:cNvSpPr txBox="1"/>
          <p:nvPr/>
        </p:nvSpPr>
        <p:spPr>
          <a:xfrm>
            <a:off x="3002050" y="4399534"/>
            <a:ext cx="359394"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endParaRPr lang="ru-RU" sz="2400" b="1"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7B4CB092-0217-68FE-92E9-F6A02DE91325}"/>
              </a:ext>
            </a:extLst>
          </p:cNvPr>
          <p:cNvSpPr txBox="1"/>
          <p:nvPr/>
        </p:nvSpPr>
        <p:spPr>
          <a:xfrm>
            <a:off x="4899319" y="4399534"/>
            <a:ext cx="359394"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endParaRPr lang="ru-RU" sz="2400" b="1" dirty="0">
              <a:latin typeface="Times New Roman" panose="02020603050405020304" pitchFamily="18" charset="0"/>
              <a:cs typeface="Times New Roman" panose="02020603050405020304" pitchFamily="18" charset="0"/>
            </a:endParaRPr>
          </a:p>
        </p:txBody>
      </p:sp>
      <p:pic>
        <p:nvPicPr>
          <p:cNvPr id="1028" name="Picture 4" descr="Optuna Brand Guidelines">
            <a:extLst>
              <a:ext uri="{FF2B5EF4-FFF2-40B4-BE49-F238E27FC236}">
                <a16:creationId xmlns:a16="http://schemas.microsoft.com/office/drawing/2014/main" id="{3F1064DF-C45F-CF80-5676-ED27FFBC2F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3593" y="5805823"/>
            <a:ext cx="2624997" cy="699999"/>
          </a:xfrm>
          <a:prstGeom prst="rect">
            <a:avLst/>
          </a:prstGeom>
          <a:noFill/>
          <a:extLst>
            <a:ext uri="{909E8E84-426E-40DD-AFC4-6F175D3DCCD1}">
              <a14:hiddenFill xmlns:a14="http://schemas.microsoft.com/office/drawing/2010/main">
                <a:solidFill>
                  <a:srgbClr val="FFFFFF"/>
                </a:solidFill>
              </a14:hiddenFill>
            </a:ext>
          </a:extLst>
        </p:spPr>
      </p:pic>
      <p:pic>
        <p:nvPicPr>
          <p:cNvPr id="40" name="Рисунок 39" descr="Изображение выглядит как диаграмма, текст, снимок экрана&#10;&#10;Содержимое, созданное искусственным интеллектом, может быть неверным.">
            <a:extLst>
              <a:ext uri="{FF2B5EF4-FFF2-40B4-BE49-F238E27FC236}">
                <a16:creationId xmlns:a16="http://schemas.microsoft.com/office/drawing/2014/main" id="{A3EFDA4A-3C36-61E7-5BAF-D0CA83950D3A}"/>
              </a:ext>
            </a:extLst>
          </p:cNvPr>
          <p:cNvPicPr>
            <a:picLocks noChangeAspect="1"/>
          </p:cNvPicPr>
          <p:nvPr/>
        </p:nvPicPr>
        <p:blipFill>
          <a:blip r:embed="rId11"/>
          <a:stretch>
            <a:fillRect/>
          </a:stretch>
        </p:blipFill>
        <p:spPr>
          <a:xfrm>
            <a:off x="361871" y="5570443"/>
            <a:ext cx="1872274" cy="1170764"/>
          </a:xfrm>
          <a:prstGeom prst="rect">
            <a:avLst/>
          </a:prstGeom>
        </p:spPr>
      </p:pic>
      <p:pic>
        <p:nvPicPr>
          <p:cNvPr id="42" name="Рисунок 41" descr="Изображение выглядит как текст, снимок экрана, диаграмма&#10;&#10;Содержимое, созданное искусственным интеллектом, может быть неверным.">
            <a:extLst>
              <a:ext uri="{FF2B5EF4-FFF2-40B4-BE49-F238E27FC236}">
                <a16:creationId xmlns:a16="http://schemas.microsoft.com/office/drawing/2014/main" id="{8F046A1B-C16E-9940-3CF5-331D5D4E7BA5}"/>
              </a:ext>
            </a:extLst>
          </p:cNvPr>
          <p:cNvPicPr>
            <a:picLocks noChangeAspect="1"/>
          </p:cNvPicPr>
          <p:nvPr/>
        </p:nvPicPr>
        <p:blipFill>
          <a:blip r:embed="rId12"/>
          <a:stretch>
            <a:fillRect/>
          </a:stretch>
        </p:blipFill>
        <p:spPr>
          <a:xfrm>
            <a:off x="2646839" y="5570442"/>
            <a:ext cx="2074060" cy="1170765"/>
          </a:xfrm>
          <a:prstGeom prst="rect">
            <a:avLst/>
          </a:prstGeom>
        </p:spPr>
      </p:pic>
      <p:sp>
        <p:nvSpPr>
          <p:cNvPr id="43" name="TextBox 42">
            <a:extLst>
              <a:ext uri="{FF2B5EF4-FFF2-40B4-BE49-F238E27FC236}">
                <a16:creationId xmlns:a16="http://schemas.microsoft.com/office/drawing/2014/main" id="{7D9BC8EF-92F2-CFB7-8F15-9C5E0E56C680}"/>
              </a:ext>
            </a:extLst>
          </p:cNvPr>
          <p:cNvSpPr txBox="1"/>
          <p:nvPr/>
        </p:nvSpPr>
        <p:spPr>
          <a:xfrm>
            <a:off x="2260375" y="5924991"/>
            <a:ext cx="359394"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endParaRPr lang="ru-RU" sz="2400" b="1"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25F75D6C-EC36-8697-36C4-E976F96CE1CF}"/>
              </a:ext>
            </a:extLst>
          </p:cNvPr>
          <p:cNvSpPr txBox="1"/>
          <p:nvPr/>
        </p:nvSpPr>
        <p:spPr>
          <a:xfrm>
            <a:off x="4747969" y="5924991"/>
            <a:ext cx="359394"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endParaRPr lang="ru-RU" sz="2400" b="1" dirty="0">
              <a:latin typeface="Times New Roman" panose="02020603050405020304" pitchFamily="18" charset="0"/>
              <a:cs typeface="Times New Roman" panose="02020603050405020304" pitchFamily="18" charset="0"/>
            </a:endParaRPr>
          </a:p>
        </p:txBody>
      </p:sp>
      <p:sp>
        <p:nvSpPr>
          <p:cNvPr id="47" name="Правая фигурная скобка 46">
            <a:extLst>
              <a:ext uri="{FF2B5EF4-FFF2-40B4-BE49-F238E27FC236}">
                <a16:creationId xmlns:a16="http://schemas.microsoft.com/office/drawing/2014/main" id="{11051149-020C-4B88-68A6-5C432BB26F8E}"/>
              </a:ext>
            </a:extLst>
          </p:cNvPr>
          <p:cNvSpPr/>
          <p:nvPr/>
        </p:nvSpPr>
        <p:spPr>
          <a:xfrm rot="5400000">
            <a:off x="3906768" y="1508881"/>
            <a:ext cx="348855" cy="746044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48" name="Левая круглая скобка 47">
            <a:extLst>
              <a:ext uri="{FF2B5EF4-FFF2-40B4-BE49-F238E27FC236}">
                <a16:creationId xmlns:a16="http://schemas.microsoft.com/office/drawing/2014/main" id="{F4B5B068-6C5A-3F78-298C-D35AE6541140}"/>
              </a:ext>
            </a:extLst>
          </p:cNvPr>
          <p:cNvSpPr/>
          <p:nvPr/>
        </p:nvSpPr>
        <p:spPr>
          <a:xfrm rot="5400000">
            <a:off x="4018079" y="1842275"/>
            <a:ext cx="130348" cy="7456334"/>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pic>
        <p:nvPicPr>
          <p:cNvPr id="50" name="Рисунок 49" descr="Изображение выглядит как линия, График, диаграмма&#10;&#10;Содержимое, созданное искусственным интеллектом, может быть неверным.">
            <a:extLst>
              <a:ext uri="{FF2B5EF4-FFF2-40B4-BE49-F238E27FC236}">
                <a16:creationId xmlns:a16="http://schemas.microsoft.com/office/drawing/2014/main" id="{C4FA388D-0910-A4AB-581A-A1798C70A043}"/>
              </a:ext>
            </a:extLst>
          </p:cNvPr>
          <p:cNvPicPr>
            <a:picLocks noChangeAspect="1"/>
          </p:cNvPicPr>
          <p:nvPr/>
        </p:nvPicPr>
        <p:blipFill>
          <a:blip r:embed="rId13"/>
          <a:stretch>
            <a:fillRect/>
          </a:stretch>
        </p:blipFill>
        <p:spPr>
          <a:xfrm>
            <a:off x="8137571" y="5152204"/>
            <a:ext cx="1837072" cy="1464387"/>
          </a:xfrm>
          <a:prstGeom prst="rect">
            <a:avLst/>
          </a:prstGeom>
        </p:spPr>
      </p:pic>
      <p:pic>
        <p:nvPicPr>
          <p:cNvPr id="56" name="Рисунок 55" descr="Изображение выглядит как мультфильм, графическая вставка&#10;&#10;Содержимое, созданное искусственным интеллектом, может быть неверным.">
            <a:extLst>
              <a:ext uri="{FF2B5EF4-FFF2-40B4-BE49-F238E27FC236}">
                <a16:creationId xmlns:a16="http://schemas.microsoft.com/office/drawing/2014/main" id="{1317F875-2361-A272-9674-BC61287B2250}"/>
              </a:ext>
            </a:extLst>
          </p:cNvPr>
          <p:cNvPicPr>
            <a:picLocks noChangeAspect="1"/>
          </p:cNvPicPr>
          <p:nvPr/>
        </p:nvPicPr>
        <p:blipFill>
          <a:blip r:embed="rId14"/>
          <a:stretch>
            <a:fillRect/>
          </a:stretch>
        </p:blipFill>
        <p:spPr>
          <a:xfrm>
            <a:off x="10101540" y="5123883"/>
            <a:ext cx="1824040" cy="1239778"/>
          </a:xfrm>
          <a:prstGeom prst="rect">
            <a:avLst/>
          </a:prstGeom>
        </p:spPr>
      </p:pic>
    </p:spTree>
    <p:extLst>
      <p:ext uri="{BB962C8B-B14F-4D97-AF65-F5344CB8AC3E}">
        <p14:creationId xmlns:p14="http://schemas.microsoft.com/office/powerpoint/2010/main" val="991804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A8D6447A-4915-4144-2A84-B5ADD2B8F2FE}"/>
              </a:ext>
            </a:extLst>
          </p:cNvPr>
          <p:cNvSpPr/>
          <p:nvPr/>
        </p:nvSpPr>
        <p:spPr>
          <a:xfrm>
            <a:off x="4883509" y="79294"/>
            <a:ext cx="2562732" cy="57393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Моделювання</a:t>
            </a:r>
            <a:endParaRPr lang="uk-UA" sz="3000" noProof="0" dirty="0">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5F338256-BD2A-18A5-F0C1-0163009E30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20" y="1054333"/>
            <a:ext cx="6087055" cy="5521050"/>
          </a:xfrm>
          <a:prstGeom prst="rect">
            <a:avLst/>
          </a:prstGeom>
        </p:spPr>
      </p:pic>
      <p:sp>
        <p:nvSpPr>
          <p:cNvPr id="6" name="TextBox 5">
            <a:extLst>
              <a:ext uri="{FF2B5EF4-FFF2-40B4-BE49-F238E27FC236}">
                <a16:creationId xmlns:a16="http://schemas.microsoft.com/office/drawing/2014/main" id="{CCB2452D-EDAA-93A4-3C91-4055E1F45D61}"/>
              </a:ext>
            </a:extLst>
          </p:cNvPr>
          <p:cNvSpPr txBox="1"/>
          <p:nvPr/>
        </p:nvSpPr>
        <p:spPr>
          <a:xfrm>
            <a:off x="6096000" y="963179"/>
            <a:ext cx="5617885" cy="400110"/>
          </a:xfrm>
          <a:prstGeom prst="rect">
            <a:avLst/>
          </a:prstGeom>
          <a:noFill/>
        </p:spPr>
        <p:txBody>
          <a:bodyPr wrap="none" rtlCol="0">
            <a:spAutoFit/>
          </a:bodyPr>
          <a:lstStyle/>
          <a:p>
            <a:r>
              <a:rPr lang="uk-UA" sz="2000" dirty="0">
                <a:latin typeface="Times New Roman" panose="02020603050405020304" pitchFamily="18" charset="0"/>
                <a:cs typeface="Times New Roman" panose="02020603050405020304" pitchFamily="18" charset="0"/>
              </a:rPr>
              <a:t>Параметри, що варіювалися під час моделювання</a:t>
            </a:r>
            <a:endParaRPr lang="ru-RU"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Таблица 6">
                <a:extLst>
                  <a:ext uri="{FF2B5EF4-FFF2-40B4-BE49-F238E27FC236}">
                    <a16:creationId xmlns:a16="http://schemas.microsoft.com/office/drawing/2014/main" id="{99657969-0BB7-1D04-20B6-E94F537D669F}"/>
                  </a:ext>
                </a:extLst>
              </p:cNvPr>
              <p:cNvGraphicFramePr>
                <a:graphicFrameLocks noGrp="1"/>
              </p:cNvGraphicFramePr>
              <p:nvPr>
                <p:extLst>
                  <p:ext uri="{D42A27DB-BD31-4B8C-83A1-F6EECF244321}">
                    <p14:modId xmlns:p14="http://schemas.microsoft.com/office/powerpoint/2010/main" val="3671902119"/>
                  </p:ext>
                </p:extLst>
              </p:nvPr>
            </p:nvGraphicFramePr>
            <p:xfrm>
              <a:off x="6164875" y="1395499"/>
              <a:ext cx="5839779" cy="3361884"/>
            </p:xfrm>
            <a:graphic>
              <a:graphicData uri="http://schemas.openxmlformats.org/drawingml/2006/table">
                <a:tbl>
                  <a:tblPr firstRow="1" bandRow="1">
                    <a:tableStyleId>{5C22544A-7EE6-4342-B048-85BDC9FD1C3A}</a:tableStyleId>
                  </a:tblPr>
                  <a:tblGrid>
                    <a:gridCol w="1443113">
                      <a:extLst>
                        <a:ext uri="{9D8B030D-6E8A-4147-A177-3AD203B41FA5}">
                          <a16:colId xmlns:a16="http://schemas.microsoft.com/office/drawing/2014/main" val="2501063120"/>
                        </a:ext>
                      </a:extLst>
                    </a:gridCol>
                    <a:gridCol w="2545101">
                      <a:extLst>
                        <a:ext uri="{9D8B030D-6E8A-4147-A177-3AD203B41FA5}">
                          <a16:colId xmlns:a16="http://schemas.microsoft.com/office/drawing/2014/main" val="927075275"/>
                        </a:ext>
                      </a:extLst>
                    </a:gridCol>
                    <a:gridCol w="1851565">
                      <a:extLst>
                        <a:ext uri="{9D8B030D-6E8A-4147-A177-3AD203B41FA5}">
                          <a16:colId xmlns:a16="http://schemas.microsoft.com/office/drawing/2014/main" val="3131960494"/>
                        </a:ext>
                      </a:extLst>
                    </a:gridCol>
                  </a:tblGrid>
                  <a:tr h="448517">
                    <a:tc>
                      <a:txBody>
                        <a:bodyPr/>
                        <a:lstStyle/>
                        <a:p>
                          <a:pPr algn="ctr"/>
                          <a:r>
                            <a:rPr lang="uk-UA" sz="2000" dirty="0">
                              <a:latin typeface="Times New Roman" panose="02020603050405020304" pitchFamily="18" charset="0"/>
                              <a:cs typeface="Times New Roman" panose="02020603050405020304" pitchFamily="18" charset="0"/>
                            </a:rPr>
                            <a:t>Параметр</a:t>
                          </a:r>
                          <a:endParaRPr lang="ru-RU" sz="2000" dirty="0">
                            <a:latin typeface="Times New Roman" panose="02020603050405020304" pitchFamily="18" charset="0"/>
                            <a:cs typeface="Times New Roman" panose="02020603050405020304" pitchFamily="18" charset="0"/>
                          </a:endParaRPr>
                        </a:p>
                      </a:txBody>
                      <a:tcPr/>
                    </a:tc>
                    <a:tc>
                      <a:txBody>
                        <a:bodyPr/>
                        <a:lstStyle/>
                        <a:p>
                          <a:pPr algn="ctr"/>
                          <a:r>
                            <a:rPr lang="uk-UA" sz="2000" dirty="0">
                              <a:latin typeface="Times New Roman" panose="02020603050405020304" pitchFamily="18" charset="0"/>
                              <a:cs typeface="Times New Roman" panose="02020603050405020304" pitchFamily="18" charset="0"/>
                            </a:rPr>
                            <a:t>Діапазон значень</a:t>
                          </a:r>
                          <a:endParaRPr lang="ru-RU" sz="2000" dirty="0">
                            <a:latin typeface="Times New Roman" panose="02020603050405020304" pitchFamily="18" charset="0"/>
                            <a:cs typeface="Times New Roman" panose="02020603050405020304" pitchFamily="18" charset="0"/>
                          </a:endParaRPr>
                        </a:p>
                      </a:txBody>
                      <a:tcPr/>
                    </a:tc>
                    <a:tc>
                      <a:txBody>
                        <a:bodyPr/>
                        <a:lstStyle/>
                        <a:p>
                          <a:pPr algn="ctr"/>
                          <a:r>
                            <a:rPr lang="uk-UA" sz="2000" dirty="0">
                              <a:latin typeface="Times New Roman" panose="02020603050405020304" pitchFamily="18" charset="0"/>
                              <a:cs typeface="Times New Roman" panose="02020603050405020304" pitchFamily="18" charset="0"/>
                            </a:rPr>
                            <a:t>Кількість</a:t>
                          </a:r>
                          <a:endParaRPr lang="ru-RU"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78795937"/>
                      </a:ext>
                    </a:extLst>
                  </a:tr>
                  <a:tr h="468025">
                    <a:tc>
                      <a:txBody>
                        <a:bodyPr/>
                        <a:lstStyle/>
                        <a:p>
                          <a:pPr/>
                          <a14:m>
                            <m:oMathPara xmlns:m="http://schemas.openxmlformats.org/officeDocument/2006/math">
                              <m:oMathParaPr>
                                <m:jc m:val="centerGroup"/>
                              </m:oMathParaPr>
                              <m:oMath xmlns:m="http://schemas.openxmlformats.org/officeDocument/2006/math">
                                <m:sSub>
                                  <m:sSubPr>
                                    <m:ctrlPr>
                                      <a:rPr lang="ru-RU"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r>
                                  <a:rPr lang="uk-UA" sz="2000" b="0" i="1" smtClean="0">
                                    <a:latin typeface="Cambria Math" panose="02040503050406030204" pitchFamily="18" charset="0"/>
                                  </a:rPr>
                                  <m:t>мкм)</m:t>
                                </m:r>
                              </m:oMath>
                            </m:oMathPara>
                          </a14:m>
                          <a:endParaRPr lang="ru-RU" sz="2000" dirty="0"/>
                        </a:p>
                      </a:txBody>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1</a:t>
                          </a:r>
                          <a:r>
                            <a:rPr lang="uk-UA" sz="2000" dirty="0">
                              <a:solidFill>
                                <a:schemeClr val="tx1"/>
                              </a:solidFill>
                              <a:latin typeface="Times New Roman" panose="02020603050405020304" pitchFamily="18" charset="0"/>
                              <a:cs typeface="Times New Roman" panose="02020603050405020304" pitchFamily="18" charset="0"/>
                            </a:rPr>
                            <a:t>8</a:t>
                          </a:r>
                          <a:r>
                            <a:rPr lang="en-US" sz="2000" dirty="0">
                              <a:solidFill>
                                <a:schemeClr val="tx1"/>
                              </a:solidFill>
                              <a:latin typeface="Times New Roman" panose="02020603050405020304" pitchFamily="18" charset="0"/>
                              <a:cs typeface="Times New Roman" panose="02020603050405020304" pitchFamily="18" charset="0"/>
                            </a:rPr>
                            <a:t>0 - </a:t>
                          </a:r>
                          <a:r>
                            <a:rPr lang="uk-UA" sz="2000" dirty="0">
                              <a:solidFill>
                                <a:schemeClr val="tx1"/>
                              </a:solidFill>
                              <a:latin typeface="Times New Roman" panose="02020603050405020304" pitchFamily="18" charset="0"/>
                              <a:cs typeface="Times New Roman" panose="02020603050405020304" pitchFamily="18" charset="0"/>
                            </a:rPr>
                            <a:t>380</a:t>
                          </a:r>
                          <a:endParaRPr lang="ru-RU"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4</a:t>
                          </a:r>
                          <a:endParaRPr lang="ru-RU"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25122199"/>
                      </a:ext>
                    </a:extLst>
                  </a:tr>
                  <a:tr h="448517">
                    <a:tc>
                      <a:txBody>
                        <a:bodyPr/>
                        <a:lstStyle/>
                        <a:p>
                          <a:pPr/>
                          <a14:m>
                            <m:oMathPara xmlns:m="http://schemas.openxmlformats.org/officeDocument/2006/math">
                              <m:oMathParaPr>
                                <m:jc m:val="centerGroup"/>
                              </m:oMathParaPr>
                              <m:oMath xmlns:m="http://schemas.openxmlformats.org/officeDocument/2006/math">
                                <m:sSub>
                                  <m:sSubPr>
                                    <m:ctrlPr>
                                      <a:rPr lang="ru-RU" sz="2000" i="1" smtClean="0">
                                        <a:latin typeface="Cambria Math" panose="02040503050406030204" pitchFamily="18" charset="0"/>
                                      </a:rPr>
                                    </m:ctrlPr>
                                  </m:sSubPr>
                                  <m:e>
                                    <m:r>
                                      <a:rPr lang="en-US" sz="2000" b="0" i="1" smtClean="0">
                                        <a:latin typeface="Cambria Math" panose="02040503050406030204" pitchFamily="18" charset="0"/>
                                      </a:rPr>
                                      <m:t>𝑁</m:t>
                                    </m:r>
                                  </m:e>
                                  <m:sub>
                                    <m:r>
                                      <m:rPr>
                                        <m:sty m:val="p"/>
                                      </m:rPr>
                                      <a:rPr lang="en-US" sz="2000" b="0" i="0" smtClean="0">
                                        <a:latin typeface="Cambria Math" panose="02040503050406030204" pitchFamily="18" charset="0"/>
                                      </a:rPr>
                                      <m:t>B</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uk-UA" sz="2000" b="0" i="1" smtClean="0">
                                        <a:latin typeface="Cambria Math" panose="02040503050406030204" pitchFamily="18" charset="0"/>
                                      </a:rPr>
                                      <m:t>см</m:t>
                                    </m:r>
                                  </m:e>
                                  <m:sup>
                                    <m:r>
                                      <a:rPr lang="uk-UA" sz="2000" b="0" i="1" smtClean="0">
                                        <a:latin typeface="Cambria Math" panose="02040503050406030204" pitchFamily="18" charset="0"/>
                                      </a:rPr>
                                      <m:t>−3</m:t>
                                    </m:r>
                                  </m:sup>
                                </m:sSup>
                                <m:r>
                                  <a:rPr lang="uk-UA" sz="2000" b="0" i="1" smtClean="0">
                                    <a:latin typeface="Cambria Math" panose="02040503050406030204" pitchFamily="18" charset="0"/>
                                  </a:rPr>
                                  <m:t>)</m:t>
                                </m:r>
                              </m:oMath>
                            </m:oMathPara>
                          </a14:m>
                          <a:endParaRPr lang="ru-RU" sz="20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200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15</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17</m:t>
                                    </m:r>
                                  </m:sup>
                                </m:sSup>
                              </m:oMath>
                            </m:oMathPara>
                          </a14:m>
                          <a:endParaRPr lang="ru-RU" sz="2000" dirty="0"/>
                        </a:p>
                      </a:txBody>
                      <a:tcPr/>
                    </a:tc>
                    <a:tc>
                      <a:txBody>
                        <a:bodyPr/>
                        <a:lstStyle/>
                        <a:p>
                          <a:pPr algn="ctr"/>
                          <a:r>
                            <a:rPr lang="en-US" sz="2000" dirty="0">
                              <a:latin typeface="Times New Roman" panose="02020603050405020304" pitchFamily="18" charset="0"/>
                              <a:cs typeface="Times New Roman" panose="02020603050405020304" pitchFamily="18" charset="0"/>
                            </a:rPr>
                            <a:t>9</a:t>
                          </a:r>
                          <a:endParaRPr lang="ru-RU"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79324026"/>
                      </a:ext>
                    </a:extLst>
                  </a:tr>
                  <a:tr h="448517">
                    <a:tc>
                      <a:txBody>
                        <a:bodyPr/>
                        <a:lstStyle/>
                        <a:p>
                          <a:pPr/>
                          <a14:m>
                            <m:oMathPara xmlns:m="http://schemas.openxmlformats.org/officeDocument/2006/math">
                              <m:oMathParaPr>
                                <m:jc m:val="centerGroup"/>
                              </m:oMathParaPr>
                              <m:oMath xmlns:m="http://schemas.openxmlformats.org/officeDocument/2006/math">
                                <m:sSub>
                                  <m:sSubPr>
                                    <m:ctrlPr>
                                      <a:rPr lang="ru-RU" sz="2000" i="1" smtClean="0">
                                        <a:latin typeface="Cambria Math" panose="02040503050406030204" pitchFamily="18" charset="0"/>
                                      </a:rPr>
                                    </m:ctrlPr>
                                  </m:sSubPr>
                                  <m:e>
                                    <m:r>
                                      <a:rPr lang="en-US" sz="2000" b="0" i="1" smtClean="0">
                                        <a:latin typeface="Cambria Math" panose="02040503050406030204" pitchFamily="18" charset="0"/>
                                      </a:rPr>
                                      <m:t>𝑁</m:t>
                                    </m:r>
                                  </m:e>
                                  <m:sub>
                                    <m:r>
                                      <m:rPr>
                                        <m:sty m:val="p"/>
                                      </m:rPr>
                                      <a:rPr lang="en-US" sz="2000" b="0" i="0" smtClean="0">
                                        <a:latin typeface="Cambria Math" panose="02040503050406030204" pitchFamily="18" charset="0"/>
                                      </a:rPr>
                                      <m:t>Fe</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uk-UA" sz="2000" b="0" i="1" smtClean="0">
                                        <a:latin typeface="Cambria Math" panose="02040503050406030204" pitchFamily="18" charset="0"/>
                                      </a:rPr>
                                      <m:t>см</m:t>
                                    </m:r>
                                  </m:e>
                                  <m:sup>
                                    <m:r>
                                      <a:rPr lang="uk-UA" sz="2000" b="0" i="1" smtClean="0">
                                        <a:latin typeface="Cambria Math" panose="02040503050406030204" pitchFamily="18" charset="0"/>
                                      </a:rPr>
                                      <m:t>−3</m:t>
                                    </m:r>
                                  </m:sup>
                                </m:sSup>
                                <m:r>
                                  <a:rPr lang="uk-UA" sz="2000" b="0" i="1" smtClean="0">
                                    <a:latin typeface="Cambria Math" panose="02040503050406030204" pitchFamily="18" charset="0"/>
                                  </a:rPr>
                                  <m:t>)</m:t>
                                </m:r>
                              </m:oMath>
                            </m:oMathPara>
                          </a14:m>
                          <a:endParaRPr lang="ru-RU" sz="20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10</m:t>
                                    </m:r>
                                  </m:e>
                                  <m:sup>
                                    <m:r>
                                      <a:rPr lang="en-US" sz="2000" b="0" i="1" smtClean="0">
                                        <a:solidFill>
                                          <a:schemeClr val="tx1"/>
                                        </a:solidFill>
                                        <a:latin typeface="Cambria Math" panose="02040503050406030204" pitchFamily="18" charset="0"/>
                                      </a:rPr>
                                      <m:t>10</m:t>
                                    </m:r>
                                  </m:sup>
                                </m:sSup>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10</m:t>
                                    </m:r>
                                  </m:e>
                                  <m:sup>
                                    <m:r>
                                      <a:rPr lang="en-US" sz="2000" b="0" i="1" smtClean="0">
                                        <a:solidFill>
                                          <a:schemeClr val="tx1"/>
                                        </a:solidFill>
                                        <a:latin typeface="Cambria Math" panose="02040503050406030204" pitchFamily="18" charset="0"/>
                                      </a:rPr>
                                      <m:t>1</m:t>
                                    </m:r>
                                    <m:r>
                                      <a:rPr lang="uk-UA" sz="2000" b="0" i="1" smtClean="0">
                                        <a:solidFill>
                                          <a:schemeClr val="tx1"/>
                                        </a:solidFill>
                                        <a:latin typeface="Cambria Math" panose="02040503050406030204" pitchFamily="18" charset="0"/>
                                      </a:rPr>
                                      <m:t>4</m:t>
                                    </m:r>
                                  </m:sup>
                                </m:sSup>
                              </m:oMath>
                            </m:oMathPara>
                          </a14:m>
                          <a:endParaRPr lang="ru-RU" sz="2000" dirty="0"/>
                        </a:p>
                      </a:txBody>
                      <a:tcPr/>
                    </a:tc>
                    <a:tc>
                      <a:txBody>
                        <a:bodyPr/>
                        <a:lstStyle/>
                        <a:p>
                          <a:pPr algn="ctr"/>
                          <a:r>
                            <a:rPr lang="en-US" sz="2000" dirty="0">
                              <a:latin typeface="Times New Roman" panose="02020603050405020304" pitchFamily="18" charset="0"/>
                              <a:cs typeface="Times New Roman" panose="02020603050405020304" pitchFamily="18" charset="0"/>
                            </a:rPr>
                            <a:t>19</a:t>
                          </a:r>
                          <a:endParaRPr lang="ru-RU"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4692694"/>
                      </a:ext>
                    </a:extLst>
                  </a:tr>
                  <a:tr h="442374">
                    <a:tc>
                      <a:txBody>
                        <a:bodyPr/>
                        <a:lstStyle/>
                        <a:p>
                          <a:pPr algn="ctr"/>
                          <a:r>
                            <a:rPr lang="en-US" sz="2000" i="1" dirty="0">
                              <a:latin typeface="Times New Roman" panose="02020603050405020304" pitchFamily="18" charset="0"/>
                              <a:cs typeface="Times New Roman" panose="02020603050405020304" pitchFamily="18" charset="0"/>
                            </a:rPr>
                            <a:t>T</a:t>
                          </a:r>
                          <a:r>
                            <a:rPr lang="en-US" sz="2000" i="0" dirty="0">
                              <a:latin typeface="Times New Roman" panose="02020603050405020304" pitchFamily="18" charset="0"/>
                              <a:cs typeface="Times New Roman" panose="02020603050405020304" pitchFamily="18" charset="0"/>
                            </a:rPr>
                            <a:t> (K)</a:t>
                          </a:r>
                          <a:endParaRPr lang="ru-RU" sz="2000" i="1"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290 - 340</a:t>
                          </a:r>
                          <a:endParaRPr lang="ru-RU"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11</a:t>
                          </a:r>
                          <a:endParaRPr lang="ru-RU"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9166983"/>
                      </a:ext>
                    </a:extLst>
                  </a:tr>
                  <a:tr h="1105934">
                    <a:tc>
                      <a:txBody>
                        <a:bodyPr/>
                        <a:lstStyle/>
                        <a:p>
                          <a:pPr algn="ctr"/>
                          <a:r>
                            <a:rPr lang="uk-UA" sz="2000" i="0" dirty="0">
                              <a:latin typeface="Times New Roman" panose="02020603050405020304" pitchFamily="18" charset="0"/>
                              <a:cs typeface="Times New Roman" panose="02020603050405020304" pitchFamily="18" charset="0"/>
                            </a:rPr>
                            <a:t>Освітлення</a:t>
                          </a:r>
                          <a:endParaRPr lang="ru-RU" sz="2000" i="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AM1.5G (1000 </a:t>
                          </a:r>
                          <a:r>
                            <a:rPr lang="uk-UA" sz="2000" dirty="0">
                              <a:latin typeface="Times New Roman" panose="02020603050405020304" pitchFamily="18" charset="0"/>
                              <a:cs typeface="Times New Roman" panose="02020603050405020304" pitchFamily="18" charset="0"/>
                            </a:rPr>
                            <a:t>Вт</a:t>
                          </a:r>
                          <a:r>
                            <a:rPr lang="en-US"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sz="2000" i="1" smtClean="0">
                                      <a:latin typeface="Cambria Math" panose="02040503050406030204" pitchFamily="18" charset="0"/>
                                      <a:cs typeface="Times New Roman" panose="02020603050405020304" pitchFamily="18" charset="0"/>
                                    </a:rPr>
                                  </m:ctrlPr>
                                </m:sSupPr>
                                <m:e>
                                  <m:r>
                                    <a:rPr lang="uk-UA" sz="2000" b="0" i="1" smtClean="0">
                                      <a:latin typeface="Cambria Math" panose="02040503050406030204" pitchFamily="18" charset="0"/>
                                      <a:cs typeface="Times New Roman" panose="02020603050405020304" pitchFamily="18" charset="0"/>
                                    </a:rPr>
                                    <m:t>м</m:t>
                                  </m:r>
                                </m:e>
                                <m:sup>
                                  <m:r>
                                    <a:rPr lang="uk-UA" sz="2000" b="0" i="1" smtClean="0">
                                      <a:latin typeface="Cambria Math" panose="02040503050406030204" pitchFamily="18" charset="0"/>
                                      <a:cs typeface="Times New Roman" panose="02020603050405020304" pitchFamily="18" charset="0"/>
                                    </a:rPr>
                                    <m:t>2</m:t>
                                  </m:r>
                                </m:sup>
                              </m:sSup>
                            </m:oMath>
                          </a14:m>
                          <a:r>
                            <a:rPr lang="en-US" sz="2000" dirty="0">
                              <a:latin typeface="Times New Roman" panose="02020603050405020304" pitchFamily="18" charset="0"/>
                              <a:cs typeface="Times New Roman" panose="02020603050405020304" pitchFamily="18" charset="0"/>
                            </a:rPr>
                            <a:t>)</a:t>
                          </a:r>
                          <a:endParaRPr lang="uk-UA" sz="2000" dirty="0">
                            <a:latin typeface="Times New Roman" panose="02020603050405020304" pitchFamily="18" charset="0"/>
                            <a:cs typeface="Times New Roman" panose="02020603050405020304" pitchFamily="18" charset="0"/>
                          </a:endParaRPr>
                        </a:p>
                        <a:p>
                          <a:pPr algn="ctr"/>
                          <a:r>
                            <a:rPr lang="uk-UA" sz="2000" dirty="0">
                              <a:latin typeface="Times New Roman" panose="02020603050405020304" pitchFamily="18" charset="0"/>
                              <a:cs typeface="Times New Roman" panose="02020603050405020304" pitchFamily="18" charset="0"/>
                            </a:rPr>
                            <a:t>940 нм (5 Вт</a:t>
                          </a:r>
                          <a:r>
                            <a:rPr lang="en-US"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sz="2000" i="1" smtClean="0">
                                      <a:latin typeface="Cambria Math" panose="02040503050406030204" pitchFamily="18" charset="0"/>
                                      <a:cs typeface="Times New Roman" panose="02020603050405020304" pitchFamily="18" charset="0"/>
                                    </a:rPr>
                                  </m:ctrlPr>
                                </m:sSupPr>
                                <m:e>
                                  <m:r>
                                    <a:rPr lang="uk-UA" sz="2000" b="0" i="1" smtClean="0">
                                      <a:latin typeface="Cambria Math" panose="02040503050406030204" pitchFamily="18" charset="0"/>
                                      <a:cs typeface="Times New Roman" panose="02020603050405020304" pitchFamily="18" charset="0"/>
                                    </a:rPr>
                                    <m:t>м</m:t>
                                  </m:r>
                                </m:e>
                                <m:sup>
                                  <m:r>
                                    <a:rPr lang="uk-UA" sz="2000" b="0" i="1" smtClean="0">
                                      <a:latin typeface="Cambria Math" panose="02040503050406030204" pitchFamily="18" charset="0"/>
                                      <a:cs typeface="Times New Roman" panose="02020603050405020304" pitchFamily="18" charset="0"/>
                                    </a:rPr>
                                    <m:t>2</m:t>
                                  </m:r>
                                </m:sup>
                              </m:sSup>
                            </m:oMath>
                          </a14:m>
                          <a:r>
                            <a:rPr lang="uk-UA" sz="2000" dirty="0">
                              <a:latin typeface="Times New Roman" panose="02020603050405020304" pitchFamily="18" charset="0"/>
                              <a:cs typeface="Times New Roman" panose="02020603050405020304" pitchFamily="18" charset="0"/>
                            </a:rPr>
                            <a:t>)</a:t>
                          </a:r>
                        </a:p>
                        <a:p>
                          <a:pPr algn="ctr"/>
                          <a:r>
                            <a:rPr lang="uk-UA" sz="2000" dirty="0">
                              <a:latin typeface="Times New Roman" panose="02020603050405020304" pitchFamily="18" charset="0"/>
                              <a:cs typeface="Times New Roman" panose="02020603050405020304" pitchFamily="18" charset="0"/>
                            </a:rPr>
                            <a:t>940 нм (10 Вт</a:t>
                          </a:r>
                          <a:r>
                            <a:rPr lang="en-US"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sz="2000" i="1" smtClean="0">
                                      <a:latin typeface="Cambria Math" panose="02040503050406030204" pitchFamily="18" charset="0"/>
                                      <a:cs typeface="Times New Roman" panose="02020603050405020304" pitchFamily="18" charset="0"/>
                                    </a:rPr>
                                  </m:ctrlPr>
                                </m:sSupPr>
                                <m:e>
                                  <m:r>
                                    <a:rPr lang="uk-UA" sz="2000" b="0" i="1" smtClean="0">
                                      <a:latin typeface="Cambria Math" panose="02040503050406030204" pitchFamily="18" charset="0"/>
                                      <a:cs typeface="Times New Roman" panose="02020603050405020304" pitchFamily="18" charset="0"/>
                                    </a:rPr>
                                    <m:t>м</m:t>
                                  </m:r>
                                </m:e>
                                <m:sup>
                                  <m:r>
                                    <a:rPr lang="uk-UA" sz="2000" b="0" i="1" smtClean="0">
                                      <a:latin typeface="Cambria Math" panose="02040503050406030204" pitchFamily="18" charset="0"/>
                                      <a:cs typeface="Times New Roman" panose="02020603050405020304" pitchFamily="18" charset="0"/>
                                    </a:rPr>
                                    <m:t>2</m:t>
                                  </m:r>
                                </m:sup>
                              </m:sSup>
                            </m:oMath>
                          </a14:m>
                          <a:r>
                            <a:rPr lang="uk-UA" sz="2000" dirty="0">
                              <a:latin typeface="Times New Roman" panose="02020603050405020304" pitchFamily="18" charset="0"/>
                              <a:cs typeface="Times New Roman" panose="02020603050405020304" pitchFamily="18" charset="0"/>
                            </a:rPr>
                            <a:t>)</a:t>
                          </a:r>
                          <a:endParaRPr lang="ru-RU" sz="2000" dirty="0">
                            <a:latin typeface="Times New Roman" panose="02020603050405020304" pitchFamily="18" charset="0"/>
                            <a:cs typeface="Times New Roman" panose="02020603050405020304" pitchFamily="18" charset="0"/>
                          </a:endParaRPr>
                        </a:p>
                      </a:txBody>
                      <a:tcPr/>
                    </a:tc>
                    <a:tc>
                      <a:txBody>
                        <a:bodyPr/>
                        <a:lstStyle/>
                        <a:p>
                          <a:pPr algn="ctr"/>
                          <a:r>
                            <a:rPr lang="uk-UA" sz="2000" dirty="0">
                              <a:latin typeface="Times New Roman" panose="02020603050405020304" pitchFamily="18" charset="0"/>
                              <a:cs typeface="Times New Roman" panose="02020603050405020304" pitchFamily="18" charset="0"/>
                            </a:rPr>
                            <a:t>3</a:t>
                          </a:r>
                          <a:endParaRPr lang="ru-RU"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50003004"/>
                      </a:ext>
                    </a:extLst>
                  </a:tr>
                </a:tbl>
              </a:graphicData>
            </a:graphic>
          </p:graphicFrame>
        </mc:Choice>
        <mc:Fallback xmlns="">
          <p:graphicFrame>
            <p:nvGraphicFramePr>
              <p:cNvPr id="7" name="Таблица 6">
                <a:extLst>
                  <a:ext uri="{FF2B5EF4-FFF2-40B4-BE49-F238E27FC236}">
                    <a16:creationId xmlns:a16="http://schemas.microsoft.com/office/drawing/2014/main" id="{99657969-0BB7-1D04-20B6-E94F537D669F}"/>
                  </a:ext>
                </a:extLst>
              </p:cNvPr>
              <p:cNvGraphicFramePr>
                <a:graphicFrameLocks noGrp="1"/>
              </p:cNvGraphicFramePr>
              <p:nvPr>
                <p:extLst>
                  <p:ext uri="{D42A27DB-BD31-4B8C-83A1-F6EECF244321}">
                    <p14:modId xmlns:p14="http://schemas.microsoft.com/office/powerpoint/2010/main" val="3671902119"/>
                  </p:ext>
                </p:extLst>
              </p:nvPr>
            </p:nvGraphicFramePr>
            <p:xfrm>
              <a:off x="6164875" y="1395499"/>
              <a:ext cx="5839779" cy="3361884"/>
            </p:xfrm>
            <a:graphic>
              <a:graphicData uri="http://schemas.openxmlformats.org/drawingml/2006/table">
                <a:tbl>
                  <a:tblPr firstRow="1" bandRow="1">
                    <a:tableStyleId>{5C22544A-7EE6-4342-B048-85BDC9FD1C3A}</a:tableStyleId>
                  </a:tblPr>
                  <a:tblGrid>
                    <a:gridCol w="1443113">
                      <a:extLst>
                        <a:ext uri="{9D8B030D-6E8A-4147-A177-3AD203B41FA5}">
                          <a16:colId xmlns:a16="http://schemas.microsoft.com/office/drawing/2014/main" val="2501063120"/>
                        </a:ext>
                      </a:extLst>
                    </a:gridCol>
                    <a:gridCol w="2545101">
                      <a:extLst>
                        <a:ext uri="{9D8B030D-6E8A-4147-A177-3AD203B41FA5}">
                          <a16:colId xmlns:a16="http://schemas.microsoft.com/office/drawing/2014/main" val="927075275"/>
                        </a:ext>
                      </a:extLst>
                    </a:gridCol>
                    <a:gridCol w="1851565">
                      <a:extLst>
                        <a:ext uri="{9D8B030D-6E8A-4147-A177-3AD203B41FA5}">
                          <a16:colId xmlns:a16="http://schemas.microsoft.com/office/drawing/2014/main" val="3131960494"/>
                        </a:ext>
                      </a:extLst>
                    </a:gridCol>
                  </a:tblGrid>
                  <a:tr h="448517">
                    <a:tc>
                      <a:txBody>
                        <a:bodyPr/>
                        <a:lstStyle/>
                        <a:p>
                          <a:pPr algn="ctr"/>
                          <a:r>
                            <a:rPr lang="uk-UA" sz="2000" dirty="0">
                              <a:latin typeface="Times New Roman" panose="02020603050405020304" pitchFamily="18" charset="0"/>
                              <a:cs typeface="Times New Roman" panose="02020603050405020304" pitchFamily="18" charset="0"/>
                            </a:rPr>
                            <a:t>Параметр</a:t>
                          </a:r>
                          <a:endParaRPr lang="ru-RU" sz="2000" dirty="0">
                            <a:latin typeface="Times New Roman" panose="02020603050405020304" pitchFamily="18" charset="0"/>
                            <a:cs typeface="Times New Roman" panose="02020603050405020304" pitchFamily="18" charset="0"/>
                          </a:endParaRPr>
                        </a:p>
                      </a:txBody>
                      <a:tcPr/>
                    </a:tc>
                    <a:tc>
                      <a:txBody>
                        <a:bodyPr/>
                        <a:lstStyle/>
                        <a:p>
                          <a:pPr algn="ctr"/>
                          <a:r>
                            <a:rPr lang="uk-UA" sz="2000" dirty="0">
                              <a:latin typeface="Times New Roman" panose="02020603050405020304" pitchFamily="18" charset="0"/>
                              <a:cs typeface="Times New Roman" panose="02020603050405020304" pitchFamily="18" charset="0"/>
                            </a:rPr>
                            <a:t>Діапазон значень</a:t>
                          </a:r>
                          <a:endParaRPr lang="ru-RU" sz="2000" dirty="0">
                            <a:latin typeface="Times New Roman" panose="02020603050405020304" pitchFamily="18" charset="0"/>
                            <a:cs typeface="Times New Roman" panose="02020603050405020304" pitchFamily="18" charset="0"/>
                          </a:endParaRPr>
                        </a:p>
                      </a:txBody>
                      <a:tcPr/>
                    </a:tc>
                    <a:tc>
                      <a:txBody>
                        <a:bodyPr/>
                        <a:lstStyle/>
                        <a:p>
                          <a:pPr algn="ctr"/>
                          <a:r>
                            <a:rPr lang="uk-UA" sz="2000" dirty="0">
                              <a:latin typeface="Times New Roman" panose="02020603050405020304" pitchFamily="18" charset="0"/>
                              <a:cs typeface="Times New Roman" panose="02020603050405020304" pitchFamily="18" charset="0"/>
                            </a:rPr>
                            <a:t>Кількість</a:t>
                          </a:r>
                          <a:endParaRPr lang="ru-RU"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78795937"/>
                      </a:ext>
                    </a:extLst>
                  </a:tr>
                  <a:tr h="468025">
                    <a:tc>
                      <a:txBody>
                        <a:bodyPr/>
                        <a:lstStyle/>
                        <a:p>
                          <a:endParaRPr lang="ru-RU"/>
                        </a:p>
                      </a:txBody>
                      <a:tcPr>
                        <a:blipFill>
                          <a:blip r:embed="rId4"/>
                          <a:stretch>
                            <a:fillRect l="-422" t="-102597" r="-306329" b="-524675"/>
                          </a:stretch>
                        </a:blip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1</a:t>
                          </a:r>
                          <a:r>
                            <a:rPr lang="uk-UA" sz="2000" dirty="0">
                              <a:solidFill>
                                <a:schemeClr val="tx1"/>
                              </a:solidFill>
                              <a:latin typeface="Times New Roman" panose="02020603050405020304" pitchFamily="18" charset="0"/>
                              <a:cs typeface="Times New Roman" panose="02020603050405020304" pitchFamily="18" charset="0"/>
                            </a:rPr>
                            <a:t>8</a:t>
                          </a:r>
                          <a:r>
                            <a:rPr lang="en-US" sz="2000" dirty="0">
                              <a:solidFill>
                                <a:schemeClr val="tx1"/>
                              </a:solidFill>
                              <a:latin typeface="Times New Roman" panose="02020603050405020304" pitchFamily="18" charset="0"/>
                              <a:cs typeface="Times New Roman" panose="02020603050405020304" pitchFamily="18" charset="0"/>
                            </a:rPr>
                            <a:t>0 - </a:t>
                          </a:r>
                          <a:r>
                            <a:rPr lang="uk-UA" sz="2000" dirty="0">
                              <a:solidFill>
                                <a:schemeClr val="tx1"/>
                              </a:solidFill>
                              <a:latin typeface="Times New Roman" panose="02020603050405020304" pitchFamily="18" charset="0"/>
                              <a:cs typeface="Times New Roman" panose="02020603050405020304" pitchFamily="18" charset="0"/>
                            </a:rPr>
                            <a:t>380</a:t>
                          </a:r>
                          <a:endParaRPr lang="ru-RU"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4</a:t>
                          </a:r>
                          <a:endParaRPr lang="ru-RU"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25122199"/>
                      </a:ext>
                    </a:extLst>
                  </a:tr>
                  <a:tr h="448517">
                    <a:tc>
                      <a:txBody>
                        <a:bodyPr/>
                        <a:lstStyle/>
                        <a:p>
                          <a:endParaRPr lang="ru-RU"/>
                        </a:p>
                      </a:txBody>
                      <a:tcPr>
                        <a:blipFill>
                          <a:blip r:embed="rId4"/>
                          <a:stretch>
                            <a:fillRect l="-422" t="-210811" r="-306329" b="-445946"/>
                          </a:stretch>
                        </a:blipFill>
                      </a:tcPr>
                    </a:tc>
                    <a:tc>
                      <a:txBody>
                        <a:bodyPr/>
                        <a:lstStyle/>
                        <a:p>
                          <a:endParaRPr lang="ru-RU"/>
                        </a:p>
                      </a:txBody>
                      <a:tcPr>
                        <a:blipFill>
                          <a:blip r:embed="rId4"/>
                          <a:stretch>
                            <a:fillRect l="-56938" t="-210811" r="-73684" b="-445946"/>
                          </a:stretch>
                        </a:blipFill>
                      </a:tcPr>
                    </a:tc>
                    <a:tc>
                      <a:txBody>
                        <a:bodyPr/>
                        <a:lstStyle/>
                        <a:p>
                          <a:pPr algn="ctr"/>
                          <a:r>
                            <a:rPr lang="en-US" sz="2000" dirty="0">
                              <a:latin typeface="Times New Roman" panose="02020603050405020304" pitchFamily="18" charset="0"/>
                              <a:cs typeface="Times New Roman" panose="02020603050405020304" pitchFamily="18" charset="0"/>
                            </a:rPr>
                            <a:t>9</a:t>
                          </a:r>
                          <a:endParaRPr lang="ru-RU"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79324026"/>
                      </a:ext>
                    </a:extLst>
                  </a:tr>
                  <a:tr h="448517">
                    <a:tc>
                      <a:txBody>
                        <a:bodyPr/>
                        <a:lstStyle/>
                        <a:p>
                          <a:endParaRPr lang="ru-RU"/>
                        </a:p>
                      </a:txBody>
                      <a:tcPr>
                        <a:blipFill>
                          <a:blip r:embed="rId4"/>
                          <a:stretch>
                            <a:fillRect l="-422" t="-315068" r="-306329" b="-352055"/>
                          </a:stretch>
                        </a:blipFill>
                      </a:tcPr>
                    </a:tc>
                    <a:tc>
                      <a:txBody>
                        <a:bodyPr/>
                        <a:lstStyle/>
                        <a:p>
                          <a:endParaRPr lang="ru-RU"/>
                        </a:p>
                      </a:txBody>
                      <a:tcPr>
                        <a:blipFill>
                          <a:blip r:embed="rId4"/>
                          <a:stretch>
                            <a:fillRect l="-56938" t="-315068" r="-73684" b="-352055"/>
                          </a:stretch>
                        </a:blipFill>
                      </a:tcPr>
                    </a:tc>
                    <a:tc>
                      <a:txBody>
                        <a:bodyPr/>
                        <a:lstStyle/>
                        <a:p>
                          <a:pPr algn="ctr"/>
                          <a:r>
                            <a:rPr lang="en-US" sz="2000" dirty="0">
                              <a:latin typeface="Times New Roman" panose="02020603050405020304" pitchFamily="18" charset="0"/>
                              <a:cs typeface="Times New Roman" panose="02020603050405020304" pitchFamily="18" charset="0"/>
                            </a:rPr>
                            <a:t>19</a:t>
                          </a:r>
                          <a:endParaRPr lang="ru-RU"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4692694"/>
                      </a:ext>
                    </a:extLst>
                  </a:tr>
                  <a:tr h="442374">
                    <a:tc>
                      <a:txBody>
                        <a:bodyPr/>
                        <a:lstStyle/>
                        <a:p>
                          <a:pPr algn="ctr"/>
                          <a:r>
                            <a:rPr lang="en-US" sz="2000" i="1" dirty="0">
                              <a:latin typeface="Times New Roman" panose="02020603050405020304" pitchFamily="18" charset="0"/>
                              <a:cs typeface="Times New Roman" panose="02020603050405020304" pitchFamily="18" charset="0"/>
                            </a:rPr>
                            <a:t>T</a:t>
                          </a:r>
                          <a:r>
                            <a:rPr lang="en-US" sz="2000" i="0" dirty="0">
                              <a:latin typeface="Times New Roman" panose="02020603050405020304" pitchFamily="18" charset="0"/>
                              <a:cs typeface="Times New Roman" panose="02020603050405020304" pitchFamily="18" charset="0"/>
                            </a:rPr>
                            <a:t> (K)</a:t>
                          </a:r>
                          <a:endParaRPr lang="ru-RU" sz="2000" i="1"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290 - 340</a:t>
                          </a:r>
                          <a:endParaRPr lang="ru-RU"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11</a:t>
                          </a:r>
                          <a:endParaRPr lang="ru-RU"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9166983"/>
                      </a:ext>
                    </a:extLst>
                  </a:tr>
                  <a:tr h="1105934">
                    <a:tc>
                      <a:txBody>
                        <a:bodyPr/>
                        <a:lstStyle/>
                        <a:p>
                          <a:pPr algn="ctr"/>
                          <a:r>
                            <a:rPr lang="uk-UA" sz="2000" i="0" dirty="0">
                              <a:latin typeface="Times New Roman" panose="02020603050405020304" pitchFamily="18" charset="0"/>
                              <a:cs typeface="Times New Roman" panose="02020603050405020304" pitchFamily="18" charset="0"/>
                            </a:rPr>
                            <a:t>Освітлення</a:t>
                          </a:r>
                          <a:endParaRPr lang="ru-RU" sz="2000" i="0" dirty="0">
                            <a:latin typeface="Times New Roman" panose="02020603050405020304" pitchFamily="18" charset="0"/>
                            <a:cs typeface="Times New Roman" panose="02020603050405020304" pitchFamily="18" charset="0"/>
                          </a:endParaRPr>
                        </a:p>
                      </a:txBody>
                      <a:tcPr/>
                    </a:tc>
                    <a:tc>
                      <a:txBody>
                        <a:bodyPr/>
                        <a:lstStyle/>
                        <a:p>
                          <a:endParaRPr lang="ru-RU"/>
                        </a:p>
                      </a:txBody>
                      <a:tcPr>
                        <a:blipFill>
                          <a:blip r:embed="rId4"/>
                          <a:stretch>
                            <a:fillRect l="-56938" t="-206593" r="-73684" b="-1099"/>
                          </a:stretch>
                        </a:blipFill>
                      </a:tcPr>
                    </a:tc>
                    <a:tc>
                      <a:txBody>
                        <a:bodyPr/>
                        <a:lstStyle/>
                        <a:p>
                          <a:pPr algn="ctr"/>
                          <a:r>
                            <a:rPr lang="uk-UA" sz="2000" dirty="0">
                              <a:latin typeface="Times New Roman" panose="02020603050405020304" pitchFamily="18" charset="0"/>
                              <a:cs typeface="Times New Roman" panose="02020603050405020304" pitchFamily="18" charset="0"/>
                            </a:rPr>
                            <a:t>3</a:t>
                          </a:r>
                          <a:endParaRPr lang="ru-RU"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50003004"/>
                      </a:ext>
                    </a:extLst>
                  </a:tr>
                </a:tbl>
              </a:graphicData>
            </a:graphic>
          </p:graphicFrame>
        </mc:Fallback>
      </mc:AlternateContent>
      <p:sp>
        <p:nvSpPr>
          <p:cNvPr id="9" name="TextBox 8">
            <a:extLst>
              <a:ext uri="{FF2B5EF4-FFF2-40B4-BE49-F238E27FC236}">
                <a16:creationId xmlns:a16="http://schemas.microsoft.com/office/drawing/2014/main" id="{9F4B8C06-586E-B4EE-7D14-6001FBE388FC}"/>
              </a:ext>
            </a:extLst>
          </p:cNvPr>
          <p:cNvSpPr txBox="1"/>
          <p:nvPr/>
        </p:nvSpPr>
        <p:spPr>
          <a:xfrm>
            <a:off x="11790222" y="6317255"/>
            <a:ext cx="448070"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7</a:t>
            </a:r>
            <a:endParaRPr lang="ru-RU"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623F881-B0E8-FA7A-5B07-4142E57570F7}"/>
              </a:ext>
            </a:extLst>
          </p:cNvPr>
          <p:cNvSpPr txBox="1"/>
          <p:nvPr/>
        </p:nvSpPr>
        <p:spPr>
          <a:xfrm>
            <a:off x="7446241" y="5173953"/>
            <a:ext cx="1169170" cy="461665"/>
          </a:xfrm>
          <a:prstGeom prst="rect">
            <a:avLst/>
          </a:prstGeom>
          <a:noFill/>
        </p:spPr>
        <p:txBody>
          <a:bodyPr wrap="square" rtlCol="0">
            <a:spAutoFit/>
          </a:bodyPr>
          <a:lstStyle/>
          <a:p>
            <a:r>
              <a:rPr lang="uk-UA" sz="2400" dirty="0">
                <a:solidFill>
                  <a:schemeClr val="accent2"/>
                </a:solidFill>
                <a:latin typeface="Times New Roman" panose="02020603050405020304" pitchFamily="18" charset="0"/>
                <a:cs typeface="Times New Roman" panose="02020603050405020304" pitchFamily="18" charset="0"/>
              </a:rPr>
              <a:t>Стан 1: </a:t>
            </a:r>
            <a:endParaRPr lang="ru-RU" sz="2400"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64889D7-6929-6FD8-1C14-4179608583DC}"/>
                  </a:ext>
                </a:extLst>
              </p:cNvPr>
              <p:cNvSpPr txBox="1"/>
              <p:nvPr/>
            </p:nvSpPr>
            <p:spPr>
              <a:xfrm>
                <a:off x="8657210" y="5202101"/>
                <a:ext cx="1494832" cy="405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400" i="1">
                              <a:latin typeface="Cambria Math" panose="02040503050406030204" pitchFamily="18" charset="0"/>
                            </a:rPr>
                          </m:ctrlPr>
                        </m:sSubPr>
                        <m:e>
                          <m:r>
                            <a:rPr lang="en-US" sz="2400" i="1">
                              <a:latin typeface="Cambria Math" panose="02040503050406030204" pitchFamily="18" charset="0"/>
                            </a:rPr>
                            <m:t>𝑁</m:t>
                          </m:r>
                        </m:e>
                        <m:sub>
                          <m:r>
                            <m:rPr>
                              <m:sty m:val="p"/>
                            </m:rPr>
                            <a:rPr lang="en-US" sz="2400">
                              <a:latin typeface="Cambria Math" panose="02040503050406030204" pitchFamily="18" charset="0"/>
                            </a:rPr>
                            <m:t>Fe</m:t>
                          </m:r>
                        </m:sub>
                      </m:sSub>
                      <m:r>
                        <a:rPr lang="en-US" sz="2400" b="0" i="1" smtClean="0">
                          <a:latin typeface="Cambria Math" panose="02040503050406030204" pitchFamily="18" charset="0"/>
                        </a:rPr>
                        <m:t>=</m:t>
                      </m:r>
                      <m:sSub>
                        <m:sSubPr>
                          <m:ctrlPr>
                            <a:rPr lang="ru-RU" sz="2400" i="1">
                              <a:latin typeface="Cambria Math" panose="02040503050406030204" pitchFamily="18" charset="0"/>
                            </a:rPr>
                          </m:ctrlPr>
                        </m:sSubPr>
                        <m:e>
                          <m:r>
                            <a:rPr lang="en-US" sz="2400" i="1">
                              <a:latin typeface="Cambria Math" panose="02040503050406030204" pitchFamily="18" charset="0"/>
                            </a:rPr>
                            <m:t>𝑁</m:t>
                          </m:r>
                        </m:e>
                        <m:sub>
                          <m:sSub>
                            <m:sSubPr>
                              <m:ctrlPr>
                                <a:rPr lang="ru-RU" sz="2400" i="1">
                                  <a:latin typeface="Cambria Math" panose="02040503050406030204" pitchFamily="18" charset="0"/>
                                </a:rPr>
                              </m:ctrlPr>
                            </m:sSubPr>
                            <m:e>
                              <m:r>
                                <m:rPr>
                                  <m:sty m:val="p"/>
                                </m:rPr>
                                <a:rPr lang="en-US" sz="2400">
                                  <a:latin typeface="Cambria Math" panose="02040503050406030204" pitchFamily="18" charset="0"/>
                                </a:rPr>
                                <m:t>Fe</m:t>
                              </m:r>
                            </m:e>
                            <m:sub>
                              <m:r>
                                <a:rPr lang="en-US" sz="2400" i="1">
                                  <a:latin typeface="Cambria Math" panose="02040503050406030204" pitchFamily="18" charset="0"/>
                                </a:rPr>
                                <m:t>𝑖</m:t>
                              </m:r>
                            </m:sub>
                          </m:sSub>
                        </m:sub>
                      </m:sSub>
                    </m:oMath>
                  </m:oMathPara>
                </a14:m>
                <a:endParaRPr lang="ru-RU"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F64889D7-6929-6FD8-1C14-4179608583DC}"/>
                  </a:ext>
                </a:extLst>
              </p:cNvPr>
              <p:cNvSpPr txBox="1">
                <a:spLocks noRot="1" noChangeAspect="1" noMove="1" noResize="1" noEditPoints="1" noAdjustHandles="1" noChangeArrowheads="1" noChangeShapeType="1" noTextEdit="1"/>
              </p:cNvSpPr>
              <p:nvPr/>
            </p:nvSpPr>
            <p:spPr>
              <a:xfrm>
                <a:off x="8657210" y="5202101"/>
                <a:ext cx="1494832" cy="405367"/>
              </a:xfrm>
              <a:prstGeom prst="rect">
                <a:avLst/>
              </a:prstGeom>
              <a:blipFill>
                <a:blip r:embed="rId5"/>
                <a:stretch>
                  <a:fillRect l="-4082" r="-408" b="-14925"/>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74F08C81-23F7-2AA5-1848-E99C250E355E}"/>
              </a:ext>
            </a:extLst>
          </p:cNvPr>
          <p:cNvSpPr txBox="1"/>
          <p:nvPr/>
        </p:nvSpPr>
        <p:spPr>
          <a:xfrm>
            <a:off x="7446241" y="5855590"/>
            <a:ext cx="1141403" cy="461665"/>
          </a:xfrm>
          <a:prstGeom prst="rect">
            <a:avLst/>
          </a:prstGeom>
          <a:noFill/>
        </p:spPr>
        <p:txBody>
          <a:bodyPr wrap="none" rtlCol="0">
            <a:spAutoFit/>
          </a:bodyPr>
          <a:lstStyle/>
          <a:p>
            <a:r>
              <a:rPr lang="uk-UA" sz="2400" dirty="0">
                <a:solidFill>
                  <a:srgbClr val="7030A0"/>
                </a:solidFill>
                <a:latin typeface="Times New Roman" panose="02020603050405020304" pitchFamily="18" charset="0"/>
                <a:cs typeface="Times New Roman" panose="02020603050405020304" pitchFamily="18" charset="0"/>
              </a:rPr>
              <a:t>Стан 2:</a:t>
            </a:r>
            <a:endParaRPr lang="ru-RU" sz="2400" dirty="0">
              <a:solidFill>
                <a:srgbClr val="7030A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713853-F955-F6C9-0964-21541F6E6FFF}"/>
                  </a:ext>
                </a:extLst>
              </p:cNvPr>
              <p:cNvSpPr txBox="1"/>
              <p:nvPr/>
            </p:nvSpPr>
            <p:spPr>
              <a:xfrm>
                <a:off x="8657210" y="5883738"/>
                <a:ext cx="2640659" cy="405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400" i="1" smtClean="0">
                              <a:latin typeface="Cambria Math" panose="02040503050406030204" pitchFamily="18" charset="0"/>
                            </a:rPr>
                          </m:ctrlPr>
                        </m:sSubPr>
                        <m:e>
                          <m:r>
                            <a:rPr lang="en-US" sz="2400" b="0" i="1" smtClean="0">
                              <a:latin typeface="Cambria Math" panose="02040503050406030204" pitchFamily="18" charset="0"/>
                            </a:rPr>
                            <m:t>𝑁</m:t>
                          </m:r>
                        </m:e>
                        <m:sub>
                          <m:r>
                            <m:rPr>
                              <m:sty m:val="p"/>
                            </m:rPr>
                            <a:rPr lang="en-US" sz="2400" b="0" i="0" smtClean="0">
                              <a:latin typeface="Cambria Math" panose="02040503050406030204" pitchFamily="18" charset="0"/>
                            </a:rPr>
                            <m:t>Fe</m:t>
                          </m:r>
                        </m:sub>
                      </m:sSub>
                      <m:r>
                        <a:rPr lang="en-US" sz="2400" b="0" i="1" smtClean="0">
                          <a:latin typeface="Cambria Math" panose="02040503050406030204" pitchFamily="18" charset="0"/>
                        </a:rPr>
                        <m:t>=</m:t>
                      </m:r>
                      <m:sSub>
                        <m:sSubPr>
                          <m:ctrlPr>
                            <a:rPr lang="ru-RU" sz="2400" i="1">
                              <a:latin typeface="Cambria Math" panose="02040503050406030204" pitchFamily="18" charset="0"/>
                            </a:rPr>
                          </m:ctrlPr>
                        </m:sSubPr>
                        <m:e>
                          <m:r>
                            <a:rPr lang="en-US" sz="2400" i="1">
                              <a:latin typeface="Cambria Math" panose="02040503050406030204" pitchFamily="18" charset="0"/>
                            </a:rPr>
                            <m:t>𝑁</m:t>
                          </m:r>
                        </m:e>
                        <m:sub>
                          <m:sSub>
                            <m:sSubPr>
                              <m:ctrlPr>
                                <a:rPr lang="ru-RU" sz="2400" i="1">
                                  <a:latin typeface="Cambria Math" panose="02040503050406030204" pitchFamily="18" charset="0"/>
                                </a:rPr>
                              </m:ctrlPr>
                            </m:sSubPr>
                            <m:e>
                              <m:r>
                                <m:rPr>
                                  <m:sty m:val="p"/>
                                </m:rPr>
                                <a:rPr lang="en-US" sz="2400">
                                  <a:latin typeface="Cambria Math" panose="02040503050406030204" pitchFamily="18" charset="0"/>
                                </a:rPr>
                                <m:t>Fe</m:t>
                              </m:r>
                            </m:e>
                            <m:sub>
                              <m:r>
                                <a:rPr lang="en-US" sz="2400" i="1">
                                  <a:latin typeface="Cambria Math" panose="02040503050406030204" pitchFamily="18" charset="0"/>
                                </a:rPr>
                                <m:t>𝑖</m:t>
                              </m:r>
                            </m:sub>
                          </m:sSub>
                        </m:sub>
                      </m:sSub>
                      <m:r>
                        <a:rPr lang="en-US" sz="2400" b="0" i="1" smtClean="0">
                          <a:latin typeface="Cambria Math" panose="02040503050406030204" pitchFamily="18" charset="0"/>
                        </a:rPr>
                        <m:t>+</m:t>
                      </m:r>
                      <m:sSub>
                        <m:sSubPr>
                          <m:ctrlPr>
                            <a:rPr lang="ru-RU" sz="2400" i="1">
                              <a:latin typeface="Cambria Math" panose="02040503050406030204" pitchFamily="18" charset="0"/>
                            </a:rPr>
                          </m:ctrlPr>
                        </m:sSubPr>
                        <m:e>
                          <m:r>
                            <a:rPr lang="en-US" sz="2400" i="1">
                              <a:latin typeface="Cambria Math" panose="02040503050406030204" pitchFamily="18" charset="0"/>
                            </a:rPr>
                            <m:t>𝑁</m:t>
                          </m:r>
                        </m:e>
                        <m:sub>
                          <m:sSub>
                            <m:sSubPr>
                              <m:ctrlPr>
                                <a:rPr lang="ru-RU" sz="2400" i="1">
                                  <a:latin typeface="Cambria Math" panose="02040503050406030204" pitchFamily="18" charset="0"/>
                                </a:rPr>
                              </m:ctrlPr>
                            </m:sSubPr>
                            <m:e>
                              <m:r>
                                <m:rPr>
                                  <m:sty m:val="p"/>
                                </m:rPr>
                                <a:rPr lang="en-US" sz="2400">
                                  <a:latin typeface="Cambria Math" panose="02040503050406030204" pitchFamily="18" charset="0"/>
                                </a:rPr>
                                <m:t>Fe</m:t>
                              </m:r>
                            </m:e>
                            <m:sub>
                              <m:r>
                                <a:rPr lang="en-US" sz="2400" i="1">
                                  <a:latin typeface="Cambria Math" panose="02040503050406030204" pitchFamily="18" charset="0"/>
                                </a:rPr>
                                <m:t>𝑖</m:t>
                              </m:r>
                            </m:sub>
                          </m:sSub>
                          <m:sSub>
                            <m:sSubPr>
                              <m:ctrlPr>
                                <a:rPr lang="en-US" sz="2400" i="1" smtClean="0">
                                  <a:latin typeface="Cambria Math" panose="02040503050406030204" pitchFamily="18" charset="0"/>
                                </a:rPr>
                              </m:ctrlPr>
                            </m:sSubPr>
                            <m:e>
                              <m:r>
                                <m:rPr>
                                  <m:sty m:val="p"/>
                                </m:rPr>
                                <a:rPr lang="en-US" sz="2400" b="0" i="0" smtClean="0">
                                  <a:latin typeface="Cambria Math" panose="02040503050406030204" pitchFamily="18" charset="0"/>
                                </a:rPr>
                                <m:t>B</m:t>
                              </m:r>
                            </m:e>
                            <m:sub>
                              <m:r>
                                <a:rPr lang="en-US" sz="2400" b="0" i="1" smtClean="0">
                                  <a:latin typeface="Cambria Math" panose="02040503050406030204" pitchFamily="18" charset="0"/>
                                </a:rPr>
                                <m:t>𝑠</m:t>
                              </m:r>
                            </m:sub>
                          </m:sSub>
                        </m:sub>
                      </m:sSub>
                    </m:oMath>
                  </m:oMathPara>
                </a14:m>
                <a:endParaRPr lang="ru-RU" sz="2400"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5B713853-F955-F6C9-0964-21541F6E6FFF}"/>
                  </a:ext>
                </a:extLst>
              </p:cNvPr>
              <p:cNvSpPr txBox="1">
                <a:spLocks noRot="1" noChangeAspect="1" noMove="1" noResize="1" noEditPoints="1" noAdjustHandles="1" noChangeArrowheads="1" noChangeShapeType="1" noTextEdit="1"/>
              </p:cNvSpPr>
              <p:nvPr/>
            </p:nvSpPr>
            <p:spPr>
              <a:xfrm>
                <a:off x="8657210" y="5883738"/>
                <a:ext cx="2640659" cy="405367"/>
              </a:xfrm>
              <a:prstGeom prst="rect">
                <a:avLst/>
              </a:prstGeom>
              <a:blipFill>
                <a:blip r:embed="rId6"/>
                <a:stretch>
                  <a:fillRect l="-2540" b="-14925"/>
                </a:stretch>
              </a:blipFill>
            </p:spPr>
            <p:txBody>
              <a:bodyPr/>
              <a:lstStyle/>
              <a:p>
                <a:r>
                  <a:rPr lang="ru-RU">
                    <a:noFill/>
                  </a:rPr>
                  <a:t> </a:t>
                </a:r>
              </a:p>
            </p:txBody>
          </p:sp>
        </mc:Fallback>
      </mc:AlternateContent>
    </p:spTree>
    <p:extLst>
      <p:ext uri="{BB962C8B-B14F-4D97-AF65-F5344CB8AC3E}">
        <p14:creationId xmlns:p14="http://schemas.microsoft.com/office/powerpoint/2010/main" val="32693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4A9EB4-E883-158E-FCBB-2F3F358F9DF4}"/>
              </a:ext>
            </a:extLst>
          </p:cNvPr>
          <p:cNvSpPr txBox="1"/>
          <p:nvPr/>
        </p:nvSpPr>
        <p:spPr>
          <a:xfrm>
            <a:off x="208190" y="828248"/>
            <a:ext cx="8478611" cy="5493812"/>
          </a:xfrm>
          <a:prstGeom prst="rect">
            <a:avLst/>
          </a:prstGeom>
          <a:noFill/>
        </p:spPr>
        <p:txBody>
          <a:bodyPr wrap="square" rtlCol="0">
            <a:spAutoFit/>
          </a:bodyPr>
          <a:lstStyle/>
          <a:p>
            <a:pPr>
              <a:lnSpc>
                <a:spcPct val="150000"/>
              </a:lnSpc>
            </a:pPr>
            <a:r>
              <a:rPr lang="uk-UA" dirty="0">
                <a:latin typeface="Times New Roman" panose="02020603050405020304" pitchFamily="18" charset="0"/>
                <a:cs typeface="Times New Roman" panose="02020603050405020304" pitchFamily="18" charset="0"/>
              </a:rPr>
              <a:t>Додатково враховані температурні та концентраційні залежності:</a:t>
            </a:r>
          </a:p>
          <a:p>
            <a:pPr marL="87313" lvl="1" indent="4763">
              <a:lnSpc>
                <a:spcPct val="150000"/>
              </a:lnSpc>
              <a:buFont typeface="Wingdings" panose="05000000000000000000" pitchFamily="2" charset="2"/>
              <a:buChar char="q"/>
              <a:tabLst>
                <a:tab pos="719138" algn="l"/>
              </a:tabLst>
            </a:pPr>
            <a:r>
              <a:rPr lang="uk-UA" dirty="0">
                <a:latin typeface="Times New Roman" panose="02020603050405020304" pitchFamily="18" charset="0"/>
                <a:cs typeface="Times New Roman" panose="02020603050405020304" pitchFamily="18" charset="0"/>
              </a:rPr>
              <a:t> коефіцієнту поглинання </a:t>
            </a:r>
            <a:r>
              <a:rPr lang="ru-RU"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AIP Advances </a:t>
            </a:r>
            <a:r>
              <a:rPr lang="en-US" b="1" dirty="0">
                <a:latin typeface="Times New Roman" panose="02020603050405020304" pitchFamily="18" charset="0"/>
                <a:cs typeface="Times New Roman" panose="02020603050405020304" pitchFamily="18" charset="0"/>
              </a:rPr>
              <a:t>5</a:t>
            </a:r>
            <a:r>
              <a:rPr lang="en-US" dirty="0">
                <a:latin typeface="Times New Roman" panose="02020603050405020304" pitchFamily="18" charset="0"/>
                <a:cs typeface="Times New Roman" panose="02020603050405020304" pitchFamily="18" charset="0"/>
              </a:rPr>
              <a:t> 067168</a:t>
            </a:r>
            <a:r>
              <a:rPr lang="ru-RU"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r>
              <a:rPr lang="uk-UA" dirty="0">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a:p>
            <a:pPr marL="87313" lvl="1" indent="4763">
              <a:lnSpc>
                <a:spcPct val="150000"/>
              </a:lnSpc>
              <a:buFont typeface="Wingdings" panose="05000000000000000000" pitchFamily="2" charset="2"/>
              <a:buChar char="q"/>
              <a:tabLst>
                <a:tab pos="719138" algn="l"/>
              </a:tabLst>
            </a:pPr>
            <a:r>
              <a:rPr lang="uk-UA" dirty="0">
                <a:latin typeface="Times New Roman" panose="02020603050405020304" pitchFamily="18" charset="0"/>
                <a:cs typeface="Times New Roman" panose="02020603050405020304" pitchFamily="18" charset="0"/>
              </a:rPr>
              <a:t> ефективних мас вільних носіїв </a:t>
            </a:r>
          </a:p>
          <a:p>
            <a:pPr marL="87313" lvl="1">
              <a:lnSpc>
                <a:spcPct val="150000"/>
              </a:lnSpc>
              <a:tabLst>
                <a:tab pos="719138" algn="l"/>
              </a:tabLst>
            </a:pPr>
            <a:r>
              <a:rPr lang="ru-RU" dirty="0">
                <a:latin typeface="Times New Roman" panose="02020603050405020304" pitchFamily="18" charset="0"/>
                <a:cs typeface="Times New Roman" panose="02020603050405020304" pitchFamily="18" charset="0"/>
              </a:rPr>
              <a:t>[</a:t>
            </a:r>
            <a:r>
              <a:rPr lang="en-US" altLang="ru-RU" dirty="0">
                <a:latin typeface="Times New Roman" panose="02020603050405020304" pitchFamily="18" charset="0"/>
                <a:cs typeface="Times New Roman" panose="02020603050405020304" pitchFamily="18" charset="0"/>
              </a:rPr>
              <a:t>O’Mara Handbook of semiconductor silicon technology 1990</a:t>
            </a:r>
            <a:r>
              <a:rPr lang="ru-RU"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87313" lvl="1" indent="4763">
              <a:lnSpc>
                <a:spcPct val="150000"/>
              </a:lnSpc>
              <a:buFont typeface="Wingdings" panose="05000000000000000000" pitchFamily="2" charset="2"/>
              <a:buChar char="q"/>
              <a:tabLst>
                <a:tab pos="719138" algn="l"/>
              </a:tabLst>
            </a:pPr>
            <a:r>
              <a:rPr lang="uk-UA" dirty="0">
                <a:latin typeface="Times New Roman" panose="02020603050405020304" pitchFamily="18" charset="0"/>
                <a:cs typeface="Times New Roman" panose="02020603050405020304" pitchFamily="18" charset="0"/>
              </a:rPr>
              <a:t> теплових швидкостей носіїв </a:t>
            </a:r>
            <a:r>
              <a:rPr lang="ru-RU" dirty="0">
                <a:latin typeface="Times New Roman" panose="02020603050405020304" pitchFamily="18" charset="0"/>
                <a:cs typeface="Times New Roman" panose="02020603050405020304" pitchFamily="18" charset="0"/>
              </a:rPr>
              <a:t>[</a:t>
            </a:r>
            <a:r>
              <a:rPr lang="uk-UA" dirty="0">
                <a:latin typeface="Times New Roman" panose="02020603050405020304" pitchFamily="18" charset="0"/>
                <a:cs typeface="Times New Roman" panose="02020603050405020304" pitchFamily="18" charset="0"/>
              </a:rPr>
              <a:t>J. </a:t>
            </a:r>
            <a:r>
              <a:rPr lang="uk-UA" dirty="0" err="1">
                <a:latin typeface="Times New Roman" panose="02020603050405020304" pitchFamily="18" charset="0"/>
                <a:cs typeface="Times New Roman" panose="02020603050405020304" pitchFamily="18" charset="0"/>
              </a:rPr>
              <a:t>Appl</a:t>
            </a:r>
            <a:r>
              <a:rPr lang="uk-UA" dirty="0">
                <a:latin typeface="Times New Roman" panose="02020603050405020304" pitchFamily="18" charset="0"/>
                <a:cs typeface="Times New Roman" panose="02020603050405020304" pitchFamily="18" charset="0"/>
              </a:rPr>
              <a:t>. </a:t>
            </a:r>
            <a:r>
              <a:rPr lang="uk-UA" dirty="0" err="1">
                <a:latin typeface="Times New Roman" panose="02020603050405020304" pitchFamily="18" charset="0"/>
                <a:cs typeface="Times New Roman" panose="02020603050405020304" pitchFamily="18" charset="0"/>
              </a:rPr>
              <a:t>Phys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67</a:t>
            </a:r>
            <a:r>
              <a:rPr lang="en-US"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2944</a:t>
            </a:r>
            <a:r>
              <a:rPr lang="ru-RU" dirty="0">
                <a:latin typeface="Times New Roman" panose="02020603050405020304" pitchFamily="18" charset="0"/>
                <a:cs typeface="Times New Roman" panose="02020603050405020304" pitchFamily="18" charset="0"/>
              </a:rPr>
              <a:t>];</a:t>
            </a:r>
          </a:p>
          <a:p>
            <a:pPr marL="87313" lvl="1" indent="4763">
              <a:lnSpc>
                <a:spcPct val="150000"/>
              </a:lnSpc>
              <a:buFont typeface="Wingdings" panose="05000000000000000000" pitchFamily="2" charset="2"/>
              <a:buChar char="q"/>
              <a:tabLst>
                <a:tab pos="719138" algn="l"/>
              </a:tabLst>
            </a:pPr>
            <a:r>
              <a:rPr lang="uk-UA" dirty="0">
                <a:latin typeface="Times New Roman" panose="02020603050405020304" pitchFamily="18" charset="0"/>
                <a:cs typeface="Times New Roman" panose="02020603050405020304" pitchFamily="18" charset="0"/>
              </a:rPr>
              <a:t> ширини забороненої зони за </a:t>
            </a:r>
            <a:r>
              <a:rPr lang="uk-UA" dirty="0" err="1">
                <a:latin typeface="Times New Roman" panose="02020603050405020304" pitchFamily="18" charset="0"/>
                <a:cs typeface="Times New Roman" panose="02020603050405020304" pitchFamily="18" charset="0"/>
              </a:rPr>
              <a:t>Пасслером</a:t>
            </a:r>
            <a:r>
              <a:rPr lang="uk-UA"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a:t>
            </a:r>
            <a:r>
              <a:rPr lang="uk-UA" dirty="0" err="1">
                <a:latin typeface="Times New Roman" panose="02020603050405020304" pitchFamily="18" charset="0"/>
                <a:cs typeface="Times New Roman" panose="02020603050405020304" pitchFamily="18" charset="0"/>
              </a:rPr>
              <a:t>Phys</a:t>
            </a:r>
            <a:r>
              <a:rPr lang="uk-UA" dirty="0">
                <a:latin typeface="Times New Roman" panose="02020603050405020304" pitchFamily="18" charset="0"/>
                <a:cs typeface="Times New Roman" panose="02020603050405020304" pitchFamily="18" charset="0"/>
              </a:rPr>
              <a:t>. </a:t>
            </a:r>
            <a:r>
              <a:rPr lang="uk-UA" dirty="0" err="1">
                <a:latin typeface="Times New Roman" panose="02020603050405020304" pitchFamily="18" charset="0"/>
                <a:cs typeface="Times New Roman" panose="02020603050405020304" pitchFamily="18" charset="0"/>
              </a:rPr>
              <a:t>Rev</a:t>
            </a:r>
            <a:r>
              <a:rPr lang="uk-UA" dirty="0">
                <a:latin typeface="Times New Roman" panose="02020603050405020304" pitchFamily="18" charset="0"/>
                <a:cs typeface="Times New Roman" panose="02020603050405020304" pitchFamily="18" charset="0"/>
              </a:rPr>
              <a:t>. B</a:t>
            </a:r>
            <a:r>
              <a:rPr lang="en-US" dirty="0">
                <a:latin typeface="Times New Roman" panose="02020603050405020304" pitchFamily="18" charset="0"/>
                <a:cs typeface="Times New Roman" panose="02020603050405020304" pitchFamily="18" charset="0"/>
              </a:rPr>
              <a:t> </a:t>
            </a:r>
            <a:r>
              <a:rPr lang="uk-UA" b="1" dirty="0">
                <a:latin typeface="Times New Roman" panose="02020603050405020304" pitchFamily="18" charset="0"/>
                <a:cs typeface="Times New Roman" panose="02020603050405020304" pitchFamily="18" charset="0"/>
              </a:rPr>
              <a:t>66</a:t>
            </a:r>
            <a:r>
              <a:rPr lang="en-US" b="1"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085201</a:t>
            </a:r>
            <a:r>
              <a:rPr lang="ru-RU" dirty="0">
                <a:latin typeface="Times New Roman" panose="02020603050405020304" pitchFamily="18" charset="0"/>
                <a:cs typeface="Times New Roman" panose="02020603050405020304" pitchFamily="18" charset="0"/>
              </a:rPr>
              <a:t>]</a:t>
            </a:r>
            <a:r>
              <a:rPr lang="uk-UA"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87313" lvl="1" indent="4763">
              <a:lnSpc>
                <a:spcPct val="150000"/>
              </a:lnSpc>
              <a:buFont typeface="Wingdings" panose="05000000000000000000" pitchFamily="2" charset="2"/>
              <a:buChar char="q"/>
              <a:tabLst>
                <a:tab pos="719138" algn="l"/>
              </a:tabLst>
            </a:pPr>
            <a:r>
              <a:rPr lang="en-US"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коефіцієнта </a:t>
            </a:r>
            <a:r>
              <a:rPr lang="uk-UA" dirty="0" err="1">
                <a:latin typeface="Times New Roman" panose="02020603050405020304" pitchFamily="18" charset="0"/>
                <a:cs typeface="Times New Roman" panose="02020603050405020304" pitchFamily="18" charset="0"/>
              </a:rPr>
              <a:t>міжзонної</a:t>
            </a:r>
            <a:r>
              <a:rPr lang="uk-UA" dirty="0">
                <a:latin typeface="Times New Roman" panose="02020603050405020304" pitchFamily="18" charset="0"/>
                <a:cs typeface="Times New Roman" panose="02020603050405020304" pitchFamily="18" charset="0"/>
              </a:rPr>
              <a:t> випромінювальної рекомбінації </a:t>
            </a:r>
          </a:p>
          <a:p>
            <a:pPr marL="87313" lvl="1">
              <a:lnSpc>
                <a:spcPct val="150000"/>
              </a:lnSpc>
              <a:tabLst>
                <a:tab pos="719138" algn="l"/>
              </a:tabLst>
            </a:pPr>
            <a:r>
              <a:rPr lang="uk-UA"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Sol. Energy Mater. Sol. Cells </a:t>
            </a:r>
            <a:r>
              <a:rPr lang="en-US" b="1" dirty="0">
                <a:latin typeface="Times New Roman" panose="02020603050405020304" pitchFamily="18" charset="0"/>
                <a:cs typeface="Times New Roman" panose="02020603050405020304" pitchFamily="18" charset="0"/>
              </a:rPr>
              <a:t>235</a:t>
            </a:r>
            <a:r>
              <a:rPr lang="en-US" dirty="0">
                <a:latin typeface="Times New Roman" panose="02020603050405020304" pitchFamily="18" charset="0"/>
                <a:cs typeface="Times New Roman" panose="02020603050405020304" pitchFamily="18" charset="0"/>
              </a:rPr>
              <a:t>  111467</a:t>
            </a:r>
            <a:r>
              <a:rPr lang="uk-UA"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endParaRPr lang="uk-UA" dirty="0">
              <a:latin typeface="Times New Roman" panose="02020603050405020304" pitchFamily="18" charset="0"/>
              <a:cs typeface="Times New Roman" panose="02020603050405020304" pitchFamily="18" charset="0"/>
            </a:endParaRPr>
          </a:p>
          <a:p>
            <a:pPr marL="87313" lvl="1" indent="4763">
              <a:lnSpc>
                <a:spcPct val="150000"/>
              </a:lnSpc>
              <a:buFont typeface="Wingdings" panose="05000000000000000000" pitchFamily="2" charset="2"/>
              <a:buChar char="q"/>
              <a:tabLst>
                <a:tab pos="719138" algn="l"/>
              </a:tabLst>
            </a:pPr>
            <a:r>
              <a:rPr lang="uk-UA" dirty="0">
                <a:latin typeface="Times New Roman" panose="02020603050405020304" pitchFamily="18" charset="0"/>
                <a:cs typeface="Times New Roman" panose="02020603050405020304" pitchFamily="18" charset="0"/>
              </a:rPr>
              <a:t> коефіцієнтів </a:t>
            </a:r>
            <a:r>
              <a:rPr lang="uk-UA" dirty="0" err="1">
                <a:latin typeface="Times New Roman" panose="02020603050405020304" pitchFamily="18" charset="0"/>
                <a:cs typeface="Times New Roman" panose="02020603050405020304" pitchFamily="18" charset="0"/>
              </a:rPr>
              <a:t>Оже</a:t>
            </a:r>
            <a:r>
              <a:rPr lang="uk-UA" dirty="0">
                <a:latin typeface="Times New Roman" panose="02020603050405020304" pitchFamily="18" charset="0"/>
                <a:cs typeface="Times New Roman" panose="02020603050405020304" pitchFamily="18" charset="0"/>
              </a:rPr>
              <a:t>-рекомбінації [</a:t>
            </a:r>
            <a:r>
              <a:rPr lang="en-US" dirty="0">
                <a:latin typeface="Times New Roman" panose="02020603050405020304" pitchFamily="18" charset="0"/>
                <a:cs typeface="Times New Roman" panose="02020603050405020304" pitchFamily="18" charset="0"/>
              </a:rPr>
              <a:t>Sol. Energy Mater. Sol. Cells </a:t>
            </a:r>
            <a:r>
              <a:rPr lang="en-US" b="1" dirty="0">
                <a:latin typeface="Times New Roman" panose="02020603050405020304" pitchFamily="18" charset="0"/>
                <a:cs typeface="Times New Roman" panose="02020603050405020304" pitchFamily="18" charset="0"/>
              </a:rPr>
              <a:t>234</a:t>
            </a:r>
            <a:r>
              <a:rPr lang="en-US" dirty="0">
                <a:latin typeface="Times New Roman" panose="02020603050405020304" pitchFamily="18" charset="0"/>
                <a:cs typeface="Times New Roman" panose="02020603050405020304" pitchFamily="18" charset="0"/>
              </a:rPr>
              <a:t> 111428</a:t>
            </a:r>
            <a:r>
              <a:rPr lang="uk-UA" dirty="0">
                <a:latin typeface="Times New Roman" panose="02020603050405020304" pitchFamily="18" charset="0"/>
                <a:cs typeface="Times New Roman" panose="02020603050405020304" pitchFamily="18" charset="0"/>
              </a:rPr>
              <a:t>];</a:t>
            </a:r>
          </a:p>
          <a:p>
            <a:pPr marL="87313" lvl="1" indent="4763">
              <a:lnSpc>
                <a:spcPct val="150000"/>
              </a:lnSpc>
              <a:buFont typeface="Wingdings" panose="05000000000000000000" pitchFamily="2" charset="2"/>
              <a:buChar char="q"/>
              <a:tabLst>
                <a:tab pos="719138" algn="l"/>
              </a:tabLst>
            </a:pPr>
            <a:r>
              <a:rPr lang="en-US"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звуження забороненої зони внаслідок легування </a:t>
            </a:r>
            <a:r>
              <a:rPr lang="ru-RU" dirty="0">
                <a:latin typeface="Times New Roman" panose="02020603050405020304" pitchFamily="18" charset="0"/>
                <a:cs typeface="Times New Roman" panose="02020603050405020304" pitchFamily="18" charset="0"/>
              </a:rPr>
              <a:t>[</a:t>
            </a:r>
            <a:r>
              <a:rPr lang="uk-UA" dirty="0" err="1">
                <a:latin typeface="Times New Roman" panose="02020603050405020304" pitchFamily="18" charset="0"/>
                <a:cs typeface="Times New Roman" panose="02020603050405020304" pitchFamily="18" charset="0"/>
              </a:rPr>
              <a:t>Phys</a:t>
            </a:r>
            <a:r>
              <a:rPr lang="uk-UA" dirty="0">
                <a:latin typeface="Times New Roman" panose="02020603050405020304" pitchFamily="18" charset="0"/>
                <a:cs typeface="Times New Roman" panose="02020603050405020304" pitchFamily="18" charset="0"/>
              </a:rPr>
              <a:t>. </a:t>
            </a:r>
            <a:r>
              <a:rPr lang="uk-UA" dirty="0" err="1">
                <a:latin typeface="Times New Roman" panose="02020603050405020304" pitchFamily="18" charset="0"/>
                <a:cs typeface="Times New Roman" panose="02020603050405020304" pitchFamily="18" charset="0"/>
              </a:rPr>
              <a:t>Rev</a:t>
            </a:r>
            <a:r>
              <a:rPr lang="uk-UA" dirty="0">
                <a:latin typeface="Times New Roman" panose="02020603050405020304" pitchFamily="18" charset="0"/>
                <a:cs typeface="Times New Roman" panose="02020603050405020304" pitchFamily="18" charset="0"/>
              </a:rPr>
              <a:t>. B</a:t>
            </a:r>
            <a:r>
              <a:rPr lang="en-US" dirty="0">
                <a:latin typeface="Times New Roman" panose="02020603050405020304" pitchFamily="18" charset="0"/>
                <a:cs typeface="Times New Roman" panose="02020603050405020304" pitchFamily="18" charset="0"/>
              </a:rPr>
              <a:t>. </a:t>
            </a:r>
            <a:r>
              <a:rPr lang="uk-UA" b="1" dirty="0">
                <a:latin typeface="Times New Roman" panose="02020603050405020304" pitchFamily="18" charset="0"/>
                <a:cs typeface="Times New Roman" panose="02020603050405020304" pitchFamily="18" charset="0"/>
              </a:rPr>
              <a:t>116</a:t>
            </a:r>
            <a:r>
              <a:rPr lang="en-US"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194505</a:t>
            </a:r>
            <a:r>
              <a:rPr lang="ru-RU" dirty="0">
                <a:latin typeface="Times New Roman" panose="02020603050405020304" pitchFamily="18" charset="0"/>
                <a:cs typeface="Times New Roman" panose="02020603050405020304" pitchFamily="18" charset="0"/>
              </a:rPr>
              <a:t>]</a:t>
            </a:r>
            <a:r>
              <a:rPr lang="uk-UA"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87313" lvl="1" indent="4763">
              <a:lnSpc>
                <a:spcPct val="150000"/>
              </a:lnSpc>
              <a:buFont typeface="Wingdings" panose="05000000000000000000" pitchFamily="2" charset="2"/>
              <a:buChar char="q"/>
              <a:tabLst>
                <a:tab pos="719138" algn="l"/>
              </a:tabLst>
            </a:pPr>
            <a:r>
              <a:rPr lang="en-US"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густини станів поблизу границь дозволених зон </a:t>
            </a:r>
            <a:r>
              <a:rPr lang="ru-RU" dirty="0">
                <a:latin typeface="Times New Roman" panose="02020603050405020304" pitchFamily="18" charset="0"/>
                <a:cs typeface="Times New Roman" panose="02020603050405020304" pitchFamily="18" charset="0"/>
              </a:rPr>
              <a:t>[</a:t>
            </a:r>
            <a:r>
              <a:rPr lang="uk-UA" dirty="0">
                <a:latin typeface="Times New Roman" panose="02020603050405020304" pitchFamily="18" charset="0"/>
                <a:cs typeface="Times New Roman" panose="02020603050405020304" pitchFamily="18" charset="0"/>
              </a:rPr>
              <a:t>J. </a:t>
            </a:r>
            <a:r>
              <a:rPr lang="uk-UA" dirty="0" err="1">
                <a:latin typeface="Times New Roman" panose="02020603050405020304" pitchFamily="18" charset="0"/>
                <a:cs typeface="Times New Roman" panose="02020603050405020304" pitchFamily="18" charset="0"/>
              </a:rPr>
              <a:t>Appl</a:t>
            </a:r>
            <a:r>
              <a:rPr lang="uk-UA" dirty="0">
                <a:latin typeface="Times New Roman" panose="02020603050405020304" pitchFamily="18" charset="0"/>
                <a:cs typeface="Times New Roman" panose="02020603050405020304" pitchFamily="18" charset="0"/>
              </a:rPr>
              <a:t>. </a:t>
            </a:r>
            <a:r>
              <a:rPr lang="uk-UA" dirty="0" err="1">
                <a:latin typeface="Times New Roman" panose="02020603050405020304" pitchFamily="18" charset="0"/>
                <a:cs typeface="Times New Roman" panose="02020603050405020304" pitchFamily="18" charset="0"/>
              </a:rPr>
              <a:t>Phys</a:t>
            </a:r>
            <a:r>
              <a:rPr lang="en-US" dirty="0">
                <a:latin typeface="Times New Roman" panose="02020603050405020304" pitchFamily="18" charset="0"/>
                <a:cs typeface="Times New Roman" panose="02020603050405020304" pitchFamily="18" charset="0"/>
              </a:rPr>
              <a:t> </a:t>
            </a:r>
            <a:r>
              <a:rPr lang="uk-UA" b="1" dirty="0">
                <a:latin typeface="Times New Roman" panose="02020603050405020304" pitchFamily="18" charset="0"/>
                <a:cs typeface="Times New Roman" panose="02020603050405020304" pitchFamily="18" charset="0"/>
              </a:rPr>
              <a:t>115</a:t>
            </a:r>
            <a:r>
              <a:rPr lang="en-US" b="1"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093705</a:t>
            </a:r>
            <a:r>
              <a:rPr lang="ru-RU"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87313" lvl="1" indent="4763">
              <a:lnSpc>
                <a:spcPct val="150000"/>
              </a:lnSpc>
              <a:buFont typeface="Wingdings" panose="05000000000000000000" pitchFamily="2" charset="2"/>
              <a:buChar char="q"/>
              <a:tabLst>
                <a:tab pos="719138" algn="l"/>
              </a:tabLst>
            </a:pPr>
            <a:r>
              <a:rPr lang="uk-UA" dirty="0">
                <a:latin typeface="Times New Roman" panose="02020603050405020304" pitchFamily="18" charset="0"/>
                <a:cs typeface="Times New Roman" panose="02020603050405020304" pitchFamily="18" charset="0"/>
              </a:rPr>
              <a:t> рухливості електронів та дірок за теорією </a:t>
            </a:r>
            <a:r>
              <a:rPr lang="uk-UA" dirty="0" err="1">
                <a:latin typeface="Times New Roman" panose="02020603050405020304" pitchFamily="18" charset="0"/>
                <a:cs typeface="Times New Roman" panose="02020603050405020304" pitchFamily="18" charset="0"/>
              </a:rPr>
              <a:t>Классена</a:t>
            </a:r>
            <a:r>
              <a:rPr lang="uk-UA" dirty="0">
                <a:latin typeface="Times New Roman" panose="02020603050405020304" pitchFamily="18" charset="0"/>
                <a:cs typeface="Times New Roman" panose="02020603050405020304" pitchFamily="18" charset="0"/>
              </a:rPr>
              <a:t> [</a:t>
            </a:r>
            <a:r>
              <a:rPr lang="uk-UA" dirty="0" err="1">
                <a:latin typeface="Times New Roman" panose="02020603050405020304" pitchFamily="18" charset="0"/>
                <a:cs typeface="Times New Roman" panose="02020603050405020304" pitchFamily="18" charset="0"/>
              </a:rPr>
              <a:t>Solid-State</a:t>
            </a:r>
            <a:r>
              <a:rPr lang="uk-UA" dirty="0">
                <a:latin typeface="Times New Roman" panose="02020603050405020304" pitchFamily="18" charset="0"/>
                <a:cs typeface="Times New Roman" panose="02020603050405020304" pitchFamily="18" charset="0"/>
              </a:rPr>
              <a:t> </a:t>
            </a:r>
            <a:r>
              <a:rPr lang="uk-UA" dirty="0" err="1">
                <a:latin typeface="Times New Roman" panose="02020603050405020304" pitchFamily="18" charset="0"/>
                <a:cs typeface="Times New Roman" panose="02020603050405020304" pitchFamily="18" charset="0"/>
              </a:rPr>
              <a:t>Electron</a:t>
            </a:r>
            <a:r>
              <a:rPr lang="uk-UA"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uk-UA" b="1" dirty="0">
                <a:latin typeface="Times New Roman" panose="02020603050405020304" pitchFamily="18" charset="0"/>
                <a:cs typeface="Times New Roman" panose="02020603050405020304" pitchFamily="18" charset="0"/>
              </a:rPr>
              <a:t>35</a:t>
            </a:r>
            <a:r>
              <a:rPr lang="en-US" b="1" dirty="0">
                <a:latin typeface="Times New Roman" panose="02020603050405020304" pitchFamily="18" charset="0"/>
                <a:cs typeface="Times New Roman" panose="02020603050405020304" pitchFamily="18" charset="0"/>
              </a:rPr>
              <a:t> </a:t>
            </a:r>
            <a:r>
              <a:rPr lang="uk-UA" dirty="0">
                <a:latin typeface="Times New Roman" panose="02020603050405020304" pitchFamily="18" charset="0"/>
                <a:cs typeface="Times New Roman" panose="02020603050405020304" pitchFamily="18" charset="0"/>
              </a:rPr>
              <a:t>953];</a:t>
            </a:r>
            <a:endParaRPr lang="ru-RU" dirty="0">
              <a:latin typeface="Times New Roman" panose="02020603050405020304" pitchFamily="18" charset="0"/>
              <a:cs typeface="Times New Roman" panose="02020603050405020304" pitchFamily="18" charset="0"/>
            </a:endParaRPr>
          </a:p>
          <a:p>
            <a:pPr marL="87313" lvl="1" indent="4763">
              <a:lnSpc>
                <a:spcPct val="150000"/>
              </a:lnSpc>
              <a:buFont typeface="Wingdings" panose="05000000000000000000" pitchFamily="2" charset="2"/>
              <a:buChar char="q"/>
              <a:tabLst>
                <a:tab pos="719138" algn="l"/>
              </a:tabLst>
            </a:pPr>
            <a:r>
              <a:rPr lang="uk-UA" dirty="0">
                <a:latin typeface="Times New Roman" panose="02020603050405020304" pitchFamily="18" charset="0"/>
                <a:cs typeface="Times New Roman" panose="02020603050405020304" pitchFamily="18" charset="0"/>
              </a:rPr>
              <a:t> параметрів дефектних рівнів [</a:t>
            </a:r>
            <a:r>
              <a:rPr lang="en-US" dirty="0">
                <a:latin typeface="Times New Roman" panose="02020603050405020304" pitchFamily="18" charset="0"/>
                <a:cs typeface="Times New Roman" panose="02020603050405020304" pitchFamily="18" charset="0"/>
              </a:rPr>
              <a:t>Sol. Energy Mater. Sol. Cells. </a:t>
            </a:r>
            <a:r>
              <a:rPr lang="en-US" b="1" dirty="0">
                <a:latin typeface="Times New Roman" panose="02020603050405020304" pitchFamily="18" charset="0"/>
                <a:cs typeface="Times New Roman" panose="02020603050405020304" pitchFamily="18" charset="0"/>
              </a:rPr>
              <a:t>187 </a:t>
            </a:r>
            <a:r>
              <a:rPr lang="en-US" dirty="0">
                <a:latin typeface="Times New Roman" panose="02020603050405020304" pitchFamily="18" charset="0"/>
                <a:cs typeface="Times New Roman" panose="02020603050405020304" pitchFamily="18" charset="0"/>
              </a:rPr>
              <a:t>263–272</a:t>
            </a:r>
            <a:r>
              <a:rPr lang="uk-UA"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F52BD276-A009-AE51-65E7-C9FF125E108D}"/>
              </a:ext>
            </a:extLst>
          </p:cNvPr>
          <p:cNvPicPr>
            <a:picLocks noChangeAspect="1"/>
          </p:cNvPicPr>
          <p:nvPr/>
        </p:nvPicPr>
        <p:blipFill>
          <a:blip r:embed="rId2"/>
          <a:stretch>
            <a:fillRect/>
          </a:stretch>
        </p:blipFill>
        <p:spPr>
          <a:xfrm>
            <a:off x="7957287" y="1731453"/>
            <a:ext cx="4025204" cy="2754086"/>
          </a:xfrm>
          <a:prstGeom prst="rect">
            <a:avLst/>
          </a:prstGeom>
        </p:spPr>
      </p:pic>
      <p:sp>
        <p:nvSpPr>
          <p:cNvPr id="5" name="TextBox 4">
            <a:extLst>
              <a:ext uri="{FF2B5EF4-FFF2-40B4-BE49-F238E27FC236}">
                <a16:creationId xmlns:a16="http://schemas.microsoft.com/office/drawing/2014/main" id="{9D29193B-90A3-ACEB-CAC1-F0DE2C1060DB}"/>
              </a:ext>
            </a:extLst>
          </p:cNvPr>
          <p:cNvSpPr txBox="1"/>
          <p:nvPr/>
        </p:nvSpPr>
        <p:spPr>
          <a:xfrm>
            <a:off x="8386759" y="1023567"/>
            <a:ext cx="316626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SCAPS 3.3.1</a:t>
            </a:r>
            <a:r>
              <a:rPr lang="uk-UA" sz="4000" dirty="0">
                <a:latin typeface="Times New Roman" panose="02020603050405020304" pitchFamily="18" charset="0"/>
                <a:cs typeface="Times New Roman" panose="02020603050405020304" pitchFamily="18" charset="0"/>
              </a:rPr>
              <a:t>1</a:t>
            </a:r>
            <a:endParaRPr lang="ru-RU" sz="4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13EA9C5-4866-D624-8DF9-E8A40A5AC778}"/>
              </a:ext>
            </a:extLst>
          </p:cNvPr>
          <p:cNvSpPr txBox="1"/>
          <p:nvPr/>
        </p:nvSpPr>
        <p:spPr>
          <a:xfrm>
            <a:off x="11790222" y="6317255"/>
            <a:ext cx="448070"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8</a:t>
            </a:r>
            <a:endParaRPr lang="ru-RU" sz="2800" dirty="0">
              <a:latin typeface="Times New Roman" panose="02020603050405020304" pitchFamily="18" charset="0"/>
              <a:cs typeface="Times New Roman" panose="02020603050405020304" pitchFamily="18" charset="0"/>
            </a:endParaRPr>
          </a:p>
        </p:txBody>
      </p:sp>
      <p:sp>
        <p:nvSpPr>
          <p:cNvPr id="6" name="Прямоугольник: скругленные углы 5">
            <a:extLst>
              <a:ext uri="{FF2B5EF4-FFF2-40B4-BE49-F238E27FC236}">
                <a16:creationId xmlns:a16="http://schemas.microsoft.com/office/drawing/2014/main" id="{35B7CB7D-E978-F714-2B8F-74610EF2A1E8}"/>
              </a:ext>
            </a:extLst>
          </p:cNvPr>
          <p:cNvSpPr/>
          <p:nvPr/>
        </p:nvSpPr>
        <p:spPr>
          <a:xfrm>
            <a:off x="4883509" y="79294"/>
            <a:ext cx="2562732" cy="57393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Моделювання</a:t>
            </a:r>
            <a:endParaRPr lang="uk-UA" sz="3000" noProof="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9196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descr="Изображение выглядит как текст, электроника, машина, Электронная техника&#10;&#10;Содержимое, созданное искусственным интеллектом, может быть неверным.">
            <a:extLst>
              <a:ext uri="{FF2B5EF4-FFF2-40B4-BE49-F238E27FC236}">
                <a16:creationId xmlns:a16="http://schemas.microsoft.com/office/drawing/2014/main" id="{6D8AECE2-B027-D061-2914-A34B94192C02}"/>
              </a:ext>
            </a:extLst>
          </p:cNvPr>
          <p:cNvPicPr>
            <a:picLocks noChangeAspect="1"/>
          </p:cNvPicPr>
          <p:nvPr/>
        </p:nvPicPr>
        <p:blipFill>
          <a:blip r:embed="rId2"/>
          <a:stretch>
            <a:fillRect/>
          </a:stretch>
        </p:blipFill>
        <p:spPr>
          <a:xfrm>
            <a:off x="8015142" y="875076"/>
            <a:ext cx="4081636" cy="5442179"/>
          </a:xfrm>
          <a:prstGeom prst="rect">
            <a:avLst/>
          </a:prstGeom>
          <a:ln>
            <a:solidFill>
              <a:schemeClr val="tx1"/>
            </a:solidFill>
          </a:ln>
        </p:spPr>
      </p:pic>
      <p:sp>
        <p:nvSpPr>
          <p:cNvPr id="9" name="TextBox 8">
            <a:extLst>
              <a:ext uri="{FF2B5EF4-FFF2-40B4-BE49-F238E27FC236}">
                <a16:creationId xmlns:a16="http://schemas.microsoft.com/office/drawing/2014/main" id="{6D666CA8-D793-980E-E792-95A3FFD08923}"/>
              </a:ext>
            </a:extLst>
          </p:cNvPr>
          <p:cNvSpPr txBox="1"/>
          <p:nvPr/>
        </p:nvSpPr>
        <p:spPr>
          <a:xfrm>
            <a:off x="11789922" y="6317255"/>
            <a:ext cx="448369" cy="523220"/>
          </a:xfrm>
          <a:prstGeom prst="rect">
            <a:avLst/>
          </a:prstGeom>
          <a:noFill/>
        </p:spPr>
        <p:txBody>
          <a:bodyPr wrap="square" rtlCol="0">
            <a:spAutoFit/>
          </a:bodyPr>
          <a:lstStyle/>
          <a:p>
            <a:r>
              <a:rPr lang="uk-UA" sz="2800" dirty="0">
                <a:latin typeface="Times New Roman" panose="02020603050405020304" pitchFamily="18" charset="0"/>
                <a:cs typeface="Times New Roman" panose="02020603050405020304" pitchFamily="18" charset="0"/>
              </a:rPr>
              <a:t>9</a:t>
            </a:r>
            <a:endParaRPr lang="ru-RU"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57663DA-8014-A6B7-9B25-73B411DCE2BC}"/>
              </a:ext>
            </a:extLst>
          </p:cNvPr>
          <p:cNvSpPr txBox="1"/>
          <p:nvPr/>
        </p:nvSpPr>
        <p:spPr>
          <a:xfrm>
            <a:off x="617563" y="4642386"/>
            <a:ext cx="6474240" cy="400110"/>
          </a:xfrm>
          <a:prstGeom prst="rect">
            <a:avLst/>
          </a:prstGeom>
          <a:noFill/>
        </p:spPr>
        <p:txBody>
          <a:bodyPr wrap="square" rtlCol="0">
            <a:spAutoFit/>
          </a:bodyPr>
          <a:lstStyle/>
          <a:p>
            <a:r>
              <a:rPr lang="uk-UA" sz="2000" dirty="0" err="1">
                <a:latin typeface="Times New Roman" panose="02020603050405020304" pitchFamily="18" charset="0"/>
                <a:cs typeface="Times New Roman" panose="02020603050405020304" pitchFamily="18" charset="0"/>
              </a:rPr>
              <a:t>Темнові</a:t>
            </a:r>
            <a:r>
              <a:rPr lang="uk-UA" sz="2000" dirty="0">
                <a:latin typeface="Times New Roman" panose="02020603050405020304" pitchFamily="18" charset="0"/>
                <a:cs typeface="Times New Roman" panose="02020603050405020304" pitchFamily="18" charset="0"/>
              </a:rPr>
              <a:t> ВАХ – діапазон вимірювання </a:t>
            </a:r>
            <a:r>
              <a:rPr lang="uk-UA" sz="2000" dirty="0" err="1">
                <a:latin typeface="Times New Roman" panose="02020603050405020304" pitchFamily="18" charset="0"/>
                <a:cs typeface="Times New Roman" panose="02020603050405020304" pitchFamily="18" charset="0"/>
              </a:rPr>
              <a:t>напруг</a:t>
            </a:r>
            <a:r>
              <a:rPr lang="uk-UA"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uk-UA" sz="2000" dirty="0">
                <a:latin typeface="Times New Roman" panose="02020603050405020304" pitchFamily="18" charset="0"/>
                <a:cs typeface="Times New Roman" panose="02020603050405020304" pitchFamily="18" charset="0"/>
              </a:rPr>
              <a:t>0 – 0,45</a:t>
            </a:r>
            <a:r>
              <a:rPr lang="en-US" sz="2000" dirty="0">
                <a:latin typeface="Times New Roman" panose="02020603050405020304" pitchFamily="18" charset="0"/>
                <a:cs typeface="Times New Roman" panose="02020603050405020304" pitchFamily="18" charset="0"/>
              </a:rPr>
              <a:t>]</a:t>
            </a:r>
            <a:r>
              <a:rPr lang="uk-UA" sz="2000" dirty="0">
                <a:latin typeface="Times New Roman" panose="02020603050405020304" pitchFamily="18" charset="0"/>
                <a:cs typeface="Times New Roman" panose="02020603050405020304" pitchFamily="18" charset="0"/>
              </a:rPr>
              <a:t> В</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58728E-9549-E36B-1719-E5B383FE9C1C}"/>
                  </a:ext>
                </a:extLst>
              </p:cNvPr>
              <p:cNvSpPr txBox="1"/>
              <p:nvPr/>
            </p:nvSpPr>
            <p:spPr>
              <a:xfrm>
                <a:off x="617563" y="5070014"/>
                <a:ext cx="6380123" cy="400110"/>
              </a:xfrm>
              <a:prstGeom prst="rect">
                <a:avLst/>
              </a:prstGeom>
              <a:noFill/>
            </p:spPr>
            <p:txBody>
              <a:bodyPr wrap="square">
                <a:spAutoFit/>
              </a:bodyPr>
              <a:lstStyle/>
              <a:p>
                <a:r>
                  <a:rPr lang="uk-UA" sz="2000" dirty="0">
                    <a:latin typeface="Times New Roman" panose="02020603050405020304" pitchFamily="18" charset="0"/>
                    <a:cs typeface="Times New Roman" panose="02020603050405020304" pitchFamily="18" charset="0"/>
                  </a:rPr>
                  <a:t>Світлові ВАХ – діапазон вимірювання </a:t>
                </a:r>
                <a:r>
                  <a:rPr lang="uk-UA" sz="2000" dirty="0" err="1">
                    <a:latin typeface="Times New Roman" panose="02020603050405020304" pitchFamily="18" charset="0"/>
                    <a:cs typeface="Times New Roman" panose="02020603050405020304" pitchFamily="18" charset="0"/>
                  </a:rPr>
                  <a:t>напруг</a:t>
                </a:r>
                <a:r>
                  <a:rPr lang="uk-UA"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uk-UA" sz="2000" dirty="0">
                    <a:latin typeface="Times New Roman" panose="02020603050405020304" pitchFamily="18" charset="0"/>
                    <a:cs typeface="Times New Roman" panose="02020603050405020304" pitchFamily="18" charset="0"/>
                  </a:rPr>
                  <a:t>0 – </a:t>
                </a:r>
                <a14:m>
                  <m:oMath xmlns:m="http://schemas.openxmlformats.org/officeDocument/2006/math">
                    <m:sSub>
                      <m:sSubPr>
                        <m:ctrlPr>
                          <a:rPr lang="uk-UA" sz="200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𝑉</m:t>
                        </m:r>
                      </m:e>
                      <m:sub>
                        <m:r>
                          <m:rPr>
                            <m:sty m:val="p"/>
                          </m:rPr>
                          <a:rPr lang="en-US" sz="2000" b="0" i="0" dirty="0" smtClean="0">
                            <a:latin typeface="Cambria Math" panose="02040503050406030204" pitchFamily="18" charset="0"/>
                            <a:cs typeface="Times New Roman" panose="02020603050405020304" pitchFamily="18" charset="0"/>
                          </a:rPr>
                          <m:t>oc</m:t>
                        </m:r>
                      </m:sub>
                    </m:sSub>
                  </m:oMath>
                </a14:m>
                <a:r>
                  <a:rPr lang="en-US" sz="2000" dirty="0">
                    <a:latin typeface="Times New Roman" panose="02020603050405020304" pitchFamily="18" charset="0"/>
                    <a:cs typeface="Times New Roman" panose="02020603050405020304" pitchFamily="18" charset="0"/>
                  </a:rPr>
                  <a:t>] </a:t>
                </a:r>
                <a:r>
                  <a:rPr lang="uk-UA" sz="2000" dirty="0">
                    <a:latin typeface="Times New Roman" panose="02020603050405020304" pitchFamily="18" charset="0"/>
                    <a:cs typeface="Times New Roman" panose="02020603050405020304" pitchFamily="18" charset="0"/>
                  </a:rPr>
                  <a:t>В</a:t>
                </a:r>
              </a:p>
            </p:txBody>
          </p:sp>
        </mc:Choice>
        <mc:Fallback xmlns="">
          <p:sp>
            <p:nvSpPr>
              <p:cNvPr id="14" name="TextBox 13">
                <a:extLst>
                  <a:ext uri="{FF2B5EF4-FFF2-40B4-BE49-F238E27FC236}">
                    <a16:creationId xmlns:a16="http://schemas.microsoft.com/office/drawing/2014/main" id="{8658728E-9549-E36B-1719-E5B383FE9C1C}"/>
                  </a:ext>
                </a:extLst>
              </p:cNvPr>
              <p:cNvSpPr txBox="1">
                <a:spLocks noRot="1" noChangeAspect="1" noMove="1" noResize="1" noEditPoints="1" noAdjustHandles="1" noChangeArrowheads="1" noChangeShapeType="1" noTextEdit="1"/>
              </p:cNvSpPr>
              <p:nvPr/>
            </p:nvSpPr>
            <p:spPr>
              <a:xfrm>
                <a:off x="617563" y="5070014"/>
                <a:ext cx="6380123" cy="400110"/>
              </a:xfrm>
              <a:prstGeom prst="rect">
                <a:avLst/>
              </a:prstGeom>
              <a:blipFill>
                <a:blip r:embed="rId3"/>
                <a:stretch>
                  <a:fillRect l="-955" t="-9231" b="-2769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521C09F-0F73-8364-7F96-2DEE4F5333A3}"/>
                  </a:ext>
                </a:extLst>
              </p:cNvPr>
              <p:cNvSpPr txBox="1"/>
              <p:nvPr/>
            </p:nvSpPr>
            <p:spPr>
              <a:xfrm>
                <a:off x="617563" y="5497642"/>
                <a:ext cx="6856779" cy="400110"/>
              </a:xfrm>
              <a:prstGeom prst="rect">
                <a:avLst/>
              </a:prstGeom>
              <a:noFill/>
            </p:spPr>
            <p:txBody>
              <a:bodyPr wrap="square">
                <a:spAutoFit/>
              </a:bodyPr>
              <a:lstStyle/>
              <a:p>
                <a:r>
                  <a:rPr lang="uk-UA" sz="2000" dirty="0">
                    <a:latin typeface="Times New Roman" panose="02020603050405020304" pitchFamily="18" charset="0"/>
                    <a:cs typeface="Times New Roman" panose="02020603050405020304" pitchFamily="18" charset="0"/>
                  </a:rPr>
                  <a:t>Концентрація заліза в зразках - </a:t>
                </a:r>
                <a:r>
                  <a:rPr lang="en-US" sz="2000" dirty="0">
                    <a:latin typeface="Times New Roman" panose="02020603050405020304" pitchFamily="18" charset="0"/>
                    <a:cs typeface="Times New Roman" panose="02020603050405020304" pitchFamily="18" charset="0"/>
                  </a:rPr>
                  <a:t>[</a:t>
                </a:r>
                <a14:m>
                  <m:oMath xmlns:m="http://schemas.openxmlformats.org/officeDocument/2006/math">
                    <m:r>
                      <a:rPr lang="ru-RU" sz="2000" i="1">
                        <a:latin typeface="Cambria Math" panose="02040503050406030204" pitchFamily="18" charset="0"/>
                      </a:rPr>
                      <m:t>2 × </m:t>
                    </m:r>
                    <m:sSup>
                      <m:sSupPr>
                        <m:ctrlPr>
                          <a:rPr lang="ru-RU" sz="2000" i="1">
                            <a:latin typeface="Cambria Math" panose="02040503050406030204" pitchFamily="18" charset="0"/>
                          </a:rPr>
                        </m:ctrlPr>
                      </m:sSupPr>
                      <m:e>
                        <m:r>
                          <a:rPr lang="ru-RU" sz="2000" i="1">
                            <a:latin typeface="Cambria Math" panose="02040503050406030204" pitchFamily="18" charset="0"/>
                          </a:rPr>
                          <m:t>10</m:t>
                        </m:r>
                      </m:e>
                      <m:sup>
                        <m:r>
                          <a:rPr lang="ru-RU" sz="2000" i="1">
                            <a:latin typeface="Cambria Math" panose="02040503050406030204" pitchFamily="18" charset="0"/>
                          </a:rPr>
                          <m:t>11</m:t>
                        </m:r>
                      </m:sup>
                    </m:sSup>
                  </m:oMath>
                </a14:m>
                <a:r>
                  <a:rPr lang="uk-UA" sz="2000" dirty="0">
                    <a:latin typeface="Times New Roman" panose="02020603050405020304" pitchFamily="18" charset="0"/>
                    <a:cs typeface="Times New Roman" panose="02020603050405020304" pitchFamily="18" charset="0"/>
                  </a:rPr>
                  <a:t> – </a:t>
                </a:r>
                <a14:m>
                  <m:oMath xmlns:m="http://schemas.openxmlformats.org/officeDocument/2006/math">
                    <m:r>
                      <a:rPr lang="uk-UA" sz="2000" b="0" i="0" smtClean="0">
                        <a:latin typeface="Cambria Math" panose="02040503050406030204" pitchFamily="18" charset="0"/>
                      </a:rPr>
                      <m:t> </m:t>
                    </m:r>
                    <m:r>
                      <a:rPr lang="ru-RU" sz="2000" i="1">
                        <a:latin typeface="Cambria Math" panose="02040503050406030204" pitchFamily="18" charset="0"/>
                      </a:rPr>
                      <m:t>4 × </m:t>
                    </m:r>
                    <m:sSup>
                      <m:sSupPr>
                        <m:ctrlPr>
                          <a:rPr lang="ru-RU" sz="2000" i="1">
                            <a:latin typeface="Cambria Math" panose="02040503050406030204" pitchFamily="18" charset="0"/>
                          </a:rPr>
                        </m:ctrlPr>
                      </m:sSupPr>
                      <m:e>
                        <m:r>
                          <a:rPr lang="ru-RU" sz="2000" i="1">
                            <a:latin typeface="Cambria Math" panose="02040503050406030204" pitchFamily="18" charset="0"/>
                          </a:rPr>
                          <m:t>10</m:t>
                        </m:r>
                      </m:e>
                      <m:sup>
                        <m:r>
                          <a:rPr lang="ru-RU" sz="2000" i="1">
                            <a:latin typeface="Cambria Math" panose="02040503050406030204" pitchFamily="18" charset="0"/>
                          </a:rPr>
                          <m:t>13</m:t>
                        </m:r>
                      </m:sup>
                    </m:sSup>
                  </m:oMath>
                </a14:m>
                <a:r>
                  <a:rPr lang="en-US" sz="2000" dirty="0">
                    <a:latin typeface="Times New Roman" panose="02020603050405020304" pitchFamily="18" charset="0"/>
                    <a:cs typeface="Times New Roman" panose="02020603050405020304" pitchFamily="18" charset="0"/>
                  </a:rPr>
                  <a:t>]</a:t>
                </a:r>
                <a:r>
                  <a:rPr lang="uk-UA" sz="20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ru-RU" sz="2000" i="1">
                            <a:latin typeface="Cambria Math" panose="02040503050406030204" pitchFamily="18" charset="0"/>
                          </a:rPr>
                        </m:ctrlPr>
                      </m:sSupPr>
                      <m:e>
                        <m:r>
                          <a:rPr lang="ru-RU" sz="2000" i="1">
                            <a:latin typeface="Cambria Math" panose="02040503050406030204" pitchFamily="18" charset="0"/>
                          </a:rPr>
                          <m:t> см</m:t>
                        </m:r>
                      </m:e>
                      <m:sup>
                        <m:r>
                          <a:rPr lang="ru-RU" sz="2000" i="1">
                            <a:latin typeface="Cambria Math" panose="02040503050406030204" pitchFamily="18" charset="0"/>
                          </a:rPr>
                          <m:t>−3</m:t>
                        </m:r>
                      </m:sup>
                    </m:sSup>
                  </m:oMath>
                </a14:m>
                <a:r>
                  <a:rPr lang="uk-UA" sz="2000" dirty="0">
                    <a:latin typeface="Times New Roman" panose="02020603050405020304" pitchFamily="18" charset="0"/>
                    <a:cs typeface="Times New Roman" panose="02020603050405020304" pitchFamily="18" charset="0"/>
                  </a:rPr>
                  <a:t> </a:t>
                </a:r>
              </a:p>
            </p:txBody>
          </p:sp>
        </mc:Choice>
        <mc:Fallback xmlns="">
          <p:sp>
            <p:nvSpPr>
              <p:cNvPr id="15" name="TextBox 14">
                <a:extLst>
                  <a:ext uri="{FF2B5EF4-FFF2-40B4-BE49-F238E27FC236}">
                    <a16:creationId xmlns:a16="http://schemas.microsoft.com/office/drawing/2014/main" id="{B521C09F-0F73-8364-7F96-2DEE4F5333A3}"/>
                  </a:ext>
                </a:extLst>
              </p:cNvPr>
              <p:cNvSpPr txBox="1">
                <a:spLocks noRot="1" noChangeAspect="1" noMove="1" noResize="1" noEditPoints="1" noAdjustHandles="1" noChangeArrowheads="1" noChangeShapeType="1" noTextEdit="1"/>
              </p:cNvSpPr>
              <p:nvPr/>
            </p:nvSpPr>
            <p:spPr>
              <a:xfrm>
                <a:off x="617563" y="5497642"/>
                <a:ext cx="6856779" cy="400110"/>
              </a:xfrm>
              <a:prstGeom prst="rect">
                <a:avLst/>
              </a:prstGeom>
              <a:blipFill>
                <a:blip r:embed="rId4"/>
                <a:stretch>
                  <a:fillRect l="-889" t="-9231" b="-2769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F804E9A-1199-886A-264C-0A02CFB8A31B}"/>
                  </a:ext>
                </a:extLst>
              </p:cNvPr>
              <p:cNvSpPr txBox="1"/>
              <p:nvPr/>
            </p:nvSpPr>
            <p:spPr>
              <a:xfrm>
                <a:off x="617563" y="5925270"/>
                <a:ext cx="7031877" cy="400110"/>
              </a:xfrm>
              <a:prstGeom prst="rect">
                <a:avLst/>
              </a:prstGeom>
              <a:noFill/>
            </p:spPr>
            <p:txBody>
              <a:bodyPr wrap="square">
                <a:spAutoFit/>
              </a:bodyPr>
              <a:lstStyle/>
              <a:p>
                <a:r>
                  <a:rPr lang="uk-UA" sz="2000" dirty="0">
                    <a:latin typeface="Times New Roman" panose="02020603050405020304" pitchFamily="18" charset="0"/>
                    <a:cs typeface="Times New Roman" panose="02020603050405020304" pitchFamily="18" charset="0"/>
                  </a:rPr>
                  <a:t>Діапазон температур для зразків </a:t>
                </a:r>
                <a:r>
                  <a:rPr lang="en-US" sz="2000" dirty="0">
                    <a:latin typeface="Times New Roman" panose="02020603050405020304" pitchFamily="18" charset="0"/>
                    <a:cs typeface="Times New Roman" panose="02020603050405020304" pitchFamily="18" charset="0"/>
                  </a:rPr>
                  <a:t>[</a:t>
                </a:r>
                <a:r>
                  <a:rPr lang="uk-UA" sz="2000" dirty="0">
                    <a:latin typeface="Times New Roman" panose="02020603050405020304" pitchFamily="18" charset="0"/>
                    <a:cs typeface="Times New Roman" panose="02020603050405020304" pitchFamily="18" charset="0"/>
                  </a:rPr>
                  <a:t>300 – </a:t>
                </a:r>
                <a14:m>
                  <m:oMath xmlns:m="http://schemas.openxmlformats.org/officeDocument/2006/math">
                    <m:r>
                      <a:rPr lang="uk-UA" sz="2000" i="1" dirty="0" smtClean="0">
                        <a:latin typeface="Cambria Math" panose="02040503050406030204" pitchFamily="18" charset="0"/>
                        <a:cs typeface="Times New Roman" panose="02020603050405020304" pitchFamily="18" charset="0"/>
                      </a:rPr>
                      <m:t>3</m:t>
                    </m:r>
                    <m:r>
                      <a:rPr lang="uk-UA" sz="2000" b="0" i="1" dirty="0" smtClean="0">
                        <a:latin typeface="Cambria Math" panose="02040503050406030204" pitchFamily="18" charset="0"/>
                        <a:cs typeface="Times New Roman" panose="02020603050405020304" pitchFamily="18" charset="0"/>
                      </a:rPr>
                      <m:t>40</m:t>
                    </m:r>
                  </m:oMath>
                </a14:m>
                <a:r>
                  <a:rPr lang="en-US" sz="2000" dirty="0">
                    <a:latin typeface="Times New Roman" panose="02020603050405020304" pitchFamily="18" charset="0"/>
                    <a:cs typeface="Times New Roman" panose="02020603050405020304" pitchFamily="18" charset="0"/>
                  </a:rPr>
                  <a:t>] </a:t>
                </a:r>
                <a:r>
                  <a:rPr lang="uk-UA" sz="2000" dirty="0">
                    <a:latin typeface="Times New Roman" panose="02020603050405020304" pitchFamily="18" charset="0"/>
                    <a:cs typeface="Times New Roman" panose="02020603050405020304" pitchFamily="18" charset="0"/>
                  </a:rPr>
                  <a:t>К</a:t>
                </a:r>
              </a:p>
            </p:txBody>
          </p:sp>
        </mc:Choice>
        <mc:Fallback xmlns="">
          <p:sp>
            <p:nvSpPr>
              <p:cNvPr id="24" name="TextBox 23">
                <a:extLst>
                  <a:ext uri="{FF2B5EF4-FFF2-40B4-BE49-F238E27FC236}">
                    <a16:creationId xmlns:a16="http://schemas.microsoft.com/office/drawing/2014/main" id="{CF804E9A-1199-886A-264C-0A02CFB8A31B}"/>
                  </a:ext>
                </a:extLst>
              </p:cNvPr>
              <p:cNvSpPr txBox="1">
                <a:spLocks noRot="1" noChangeAspect="1" noMove="1" noResize="1" noEditPoints="1" noAdjustHandles="1" noChangeArrowheads="1" noChangeShapeType="1" noTextEdit="1"/>
              </p:cNvSpPr>
              <p:nvPr/>
            </p:nvSpPr>
            <p:spPr>
              <a:xfrm>
                <a:off x="617563" y="5925270"/>
                <a:ext cx="7031877" cy="400110"/>
              </a:xfrm>
              <a:prstGeom prst="rect">
                <a:avLst/>
              </a:prstGeom>
              <a:blipFill>
                <a:blip r:embed="rId5"/>
                <a:stretch>
                  <a:fillRect l="-867" t="-9091" b="-257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84B03A0-35F7-FA2C-ED1F-A7264E42028E}"/>
                  </a:ext>
                </a:extLst>
              </p:cNvPr>
              <p:cNvSpPr txBox="1"/>
              <p:nvPr/>
            </p:nvSpPr>
            <p:spPr>
              <a:xfrm>
                <a:off x="617563" y="6352898"/>
                <a:ext cx="6474241" cy="403637"/>
              </a:xfrm>
              <a:prstGeom prst="rect">
                <a:avLst/>
              </a:prstGeom>
              <a:noFill/>
            </p:spPr>
            <p:txBody>
              <a:bodyPr wrap="square">
                <a:spAutoFit/>
              </a:bodyPr>
              <a:lstStyle/>
              <a:p>
                <a:r>
                  <a:rPr lang="uk-UA" sz="2000" dirty="0">
                    <a:latin typeface="Times New Roman" panose="02020603050405020304" pitchFamily="18" charset="0"/>
                    <a:cs typeface="Times New Roman" panose="02020603050405020304" pitchFamily="18" charset="0"/>
                  </a:rPr>
                  <a:t>Пластини були леговані бором -</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ru-RU" sz="2000" i="1">
                            <a:latin typeface="Cambria Math" panose="02040503050406030204" pitchFamily="18" charset="0"/>
                          </a:rPr>
                        </m:ctrlPr>
                      </m:sSubPr>
                      <m:e>
                        <m:r>
                          <a:rPr lang="ru-RU" sz="2000" i="1">
                            <a:latin typeface="Cambria Math" panose="02040503050406030204" pitchFamily="18" charset="0"/>
                          </a:rPr>
                          <m:t>𝑁</m:t>
                        </m:r>
                      </m:e>
                      <m:sub>
                        <m:r>
                          <m:rPr>
                            <m:sty m:val="p"/>
                          </m:rPr>
                          <a:rPr lang="ru-RU" sz="2000" i="0">
                            <a:latin typeface="Cambria Math" panose="02040503050406030204" pitchFamily="18" charset="0"/>
                          </a:rPr>
                          <m:t>B</m:t>
                        </m:r>
                      </m:sub>
                    </m:sSub>
                    <m:r>
                      <a:rPr lang="ru-RU" sz="2000" i="1">
                        <a:latin typeface="Cambria Math" panose="02040503050406030204" pitchFamily="18" charset="0"/>
                      </a:rPr>
                      <m:t> = 1,36 × </m:t>
                    </m:r>
                    <m:sSup>
                      <m:sSupPr>
                        <m:ctrlPr>
                          <a:rPr lang="ru-RU" sz="2000" i="1">
                            <a:latin typeface="Cambria Math" panose="02040503050406030204" pitchFamily="18" charset="0"/>
                          </a:rPr>
                        </m:ctrlPr>
                      </m:sSupPr>
                      <m:e>
                        <m:r>
                          <a:rPr lang="ru-RU" sz="2000" i="1">
                            <a:latin typeface="Cambria Math" panose="02040503050406030204" pitchFamily="18" charset="0"/>
                          </a:rPr>
                          <m:t>10</m:t>
                        </m:r>
                      </m:e>
                      <m:sup>
                        <m:r>
                          <a:rPr lang="ru-RU" sz="2000" i="1">
                            <a:latin typeface="Cambria Math" panose="02040503050406030204" pitchFamily="18" charset="0"/>
                          </a:rPr>
                          <m:t>15</m:t>
                        </m:r>
                      </m:sup>
                    </m:sSup>
                    <m:r>
                      <a:rPr lang="ru-RU" sz="2000" i="1">
                        <a:latin typeface="Cambria Math" panose="02040503050406030204" pitchFamily="18" charset="0"/>
                      </a:rPr>
                      <m:t> </m:t>
                    </m:r>
                    <m:sSup>
                      <m:sSupPr>
                        <m:ctrlPr>
                          <a:rPr lang="ru-RU" sz="2000" i="1">
                            <a:latin typeface="Cambria Math" panose="02040503050406030204" pitchFamily="18" charset="0"/>
                          </a:rPr>
                        </m:ctrlPr>
                      </m:sSupPr>
                      <m:e>
                        <m:r>
                          <a:rPr lang="ru-RU" sz="2000" i="1">
                            <a:latin typeface="Cambria Math" panose="02040503050406030204" pitchFamily="18" charset="0"/>
                          </a:rPr>
                          <m:t>см</m:t>
                        </m:r>
                      </m:e>
                      <m:sup>
                        <m:r>
                          <a:rPr lang="ru-RU" sz="2000" i="1">
                            <a:latin typeface="Cambria Math" panose="02040503050406030204" pitchFamily="18" charset="0"/>
                          </a:rPr>
                          <m:t>−3</m:t>
                        </m:r>
                      </m:sup>
                    </m:sSup>
                  </m:oMath>
                </a14:m>
                <a:r>
                  <a:rPr lang="uk-UA" dirty="0">
                    <a:latin typeface="Times New Roman" panose="02020603050405020304" pitchFamily="18" charset="0"/>
                    <a:cs typeface="Times New Roman" panose="02020603050405020304" pitchFamily="18" charset="0"/>
                  </a:rPr>
                  <a:t> </a:t>
                </a:r>
              </a:p>
            </p:txBody>
          </p:sp>
        </mc:Choice>
        <mc:Fallback xmlns="">
          <p:sp>
            <p:nvSpPr>
              <p:cNvPr id="25" name="TextBox 24">
                <a:extLst>
                  <a:ext uri="{FF2B5EF4-FFF2-40B4-BE49-F238E27FC236}">
                    <a16:creationId xmlns:a16="http://schemas.microsoft.com/office/drawing/2014/main" id="{F84B03A0-35F7-FA2C-ED1F-A7264E42028E}"/>
                  </a:ext>
                </a:extLst>
              </p:cNvPr>
              <p:cNvSpPr txBox="1">
                <a:spLocks noRot="1" noChangeAspect="1" noMove="1" noResize="1" noEditPoints="1" noAdjustHandles="1" noChangeArrowheads="1" noChangeShapeType="1" noTextEdit="1"/>
              </p:cNvSpPr>
              <p:nvPr/>
            </p:nvSpPr>
            <p:spPr>
              <a:xfrm>
                <a:off x="617563" y="6352898"/>
                <a:ext cx="6474241" cy="403637"/>
              </a:xfrm>
              <a:prstGeom prst="rect">
                <a:avLst/>
              </a:prstGeom>
              <a:blipFill>
                <a:blip r:embed="rId6"/>
                <a:stretch>
                  <a:fillRect l="-942" t="-6061" b="-27273"/>
                </a:stretch>
              </a:blipFill>
            </p:spPr>
            <p:txBody>
              <a:bodyPr/>
              <a:lstStyle/>
              <a:p>
                <a:r>
                  <a:rPr lang="ru-RU">
                    <a:noFill/>
                  </a:rPr>
                  <a:t> </a:t>
                </a:r>
              </a:p>
            </p:txBody>
          </p:sp>
        </mc:Fallback>
      </mc:AlternateContent>
      <p:pic>
        <p:nvPicPr>
          <p:cNvPr id="29" name="Рисунок 28" descr="Изображение выглядит как Электрическая проводка, машина, инжиниринг, Электронная техника&#10;&#10;Содержимое, созданное искусственным интеллектом, может быть неверным.">
            <a:extLst>
              <a:ext uri="{FF2B5EF4-FFF2-40B4-BE49-F238E27FC236}">
                <a16:creationId xmlns:a16="http://schemas.microsoft.com/office/drawing/2014/main" id="{B689DE3A-45E2-EA3F-E746-3E15F580DAAA}"/>
              </a:ext>
            </a:extLst>
          </p:cNvPr>
          <p:cNvPicPr>
            <a:picLocks noChangeAspect="1"/>
          </p:cNvPicPr>
          <p:nvPr/>
        </p:nvPicPr>
        <p:blipFill>
          <a:blip r:embed="rId7"/>
          <a:stretch>
            <a:fillRect/>
          </a:stretch>
        </p:blipFill>
        <p:spPr>
          <a:xfrm>
            <a:off x="4591613" y="1050174"/>
            <a:ext cx="3282015" cy="2461511"/>
          </a:xfrm>
          <a:prstGeom prst="rect">
            <a:avLst/>
          </a:prstGeom>
          <a:ln>
            <a:solidFill>
              <a:schemeClr val="tx1"/>
            </a:solidFill>
          </a:ln>
        </p:spPr>
      </p:pic>
      <p:pic>
        <p:nvPicPr>
          <p:cNvPr id="7" name="Рисунок 6" descr="Изображение выглядит как машина, в помещении, инжиниринг, Станок&#10;&#10;Содержимое, созданное искусственным интеллектом, может быть неверным.">
            <a:extLst>
              <a:ext uri="{FF2B5EF4-FFF2-40B4-BE49-F238E27FC236}">
                <a16:creationId xmlns:a16="http://schemas.microsoft.com/office/drawing/2014/main" id="{FBF4AB2B-0F70-E8E2-D066-640395ED6E53}"/>
              </a:ext>
            </a:extLst>
          </p:cNvPr>
          <p:cNvPicPr>
            <a:picLocks noChangeAspect="1"/>
          </p:cNvPicPr>
          <p:nvPr/>
        </p:nvPicPr>
        <p:blipFill>
          <a:blip r:embed="rId8"/>
          <a:stretch>
            <a:fillRect/>
          </a:stretch>
        </p:blipFill>
        <p:spPr>
          <a:xfrm>
            <a:off x="154762" y="875076"/>
            <a:ext cx="4242140" cy="2812597"/>
          </a:xfrm>
          <a:prstGeom prst="rect">
            <a:avLst/>
          </a:prstGeom>
          <a:ln>
            <a:solidFill>
              <a:schemeClr val="tx1"/>
            </a:solidFill>
          </a:ln>
        </p:spPr>
      </p:pic>
      <p:sp>
        <p:nvSpPr>
          <p:cNvPr id="11" name="TextBox 10">
            <a:extLst>
              <a:ext uri="{FF2B5EF4-FFF2-40B4-BE49-F238E27FC236}">
                <a16:creationId xmlns:a16="http://schemas.microsoft.com/office/drawing/2014/main" id="{18F8FE2F-70E9-E5CC-2AA1-7073AF779094}"/>
              </a:ext>
            </a:extLst>
          </p:cNvPr>
          <p:cNvSpPr txBox="1"/>
          <p:nvPr/>
        </p:nvSpPr>
        <p:spPr>
          <a:xfrm>
            <a:off x="617563" y="4214758"/>
            <a:ext cx="4533970" cy="400110"/>
          </a:xfrm>
          <a:prstGeom prst="rect">
            <a:avLst/>
          </a:prstGeom>
          <a:noFill/>
        </p:spPr>
        <p:txBody>
          <a:bodyPr wrap="square" rtlCol="0">
            <a:spAutoFit/>
          </a:bodyPr>
          <a:lstStyle/>
          <a:p>
            <a:r>
              <a:rPr lang="uk-UA" sz="2000" dirty="0">
                <a:latin typeface="Times New Roman" panose="02020603050405020304" pitchFamily="18" charset="0"/>
                <a:cs typeface="Times New Roman" panose="02020603050405020304" pitchFamily="18" charset="0"/>
              </a:rPr>
              <a:t>Товщина кремнієвих пластин – </a:t>
            </a:r>
            <a:r>
              <a:rPr lang="en-US" sz="2000" dirty="0">
                <a:latin typeface="Times New Roman" panose="02020603050405020304" pitchFamily="18" charset="0"/>
                <a:cs typeface="Times New Roman" panose="02020603050405020304" pitchFamily="18" charset="0"/>
              </a:rPr>
              <a:t>380 </a:t>
            </a:r>
            <a:r>
              <a:rPr lang="uk-UA" sz="2000" dirty="0" err="1">
                <a:latin typeface="Times New Roman" panose="02020603050405020304" pitchFamily="18" charset="0"/>
                <a:cs typeface="Times New Roman" panose="02020603050405020304" pitchFamily="18" charset="0"/>
              </a:rPr>
              <a:t>мкм</a:t>
            </a:r>
            <a:endParaRPr lang="uk-UA" sz="2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8E32153-49F2-E8F8-C494-C7D75997C154}"/>
              </a:ext>
            </a:extLst>
          </p:cNvPr>
          <p:cNvSpPr txBox="1"/>
          <p:nvPr/>
        </p:nvSpPr>
        <p:spPr>
          <a:xfrm>
            <a:off x="617563" y="3817908"/>
            <a:ext cx="5738492" cy="369332"/>
          </a:xfrm>
          <a:prstGeom prst="rect">
            <a:avLst/>
          </a:prstGeom>
          <a:noFill/>
        </p:spPr>
        <p:txBody>
          <a:bodyPr wrap="square">
            <a:spAutoFit/>
          </a:bodyPr>
          <a:lstStyle/>
          <a:p>
            <a:r>
              <a:rPr lang="uk-UA" dirty="0">
                <a:latin typeface="Times New Roman" panose="02020603050405020304" pitchFamily="18" charset="0"/>
                <a:cs typeface="Times New Roman" panose="02020603050405020304" pitchFamily="18" charset="0"/>
              </a:rPr>
              <a:t>SiO</a:t>
            </a:r>
            <a:r>
              <a:rPr lang="uk-UA" baseline="-25000" dirty="0">
                <a:latin typeface="Times New Roman" panose="02020603050405020304" pitchFamily="18" charset="0"/>
                <a:cs typeface="Times New Roman" panose="02020603050405020304" pitchFamily="18" charset="0"/>
              </a:rPr>
              <a:t>2</a:t>
            </a:r>
            <a:r>
              <a:rPr lang="uk-UA" dirty="0">
                <a:latin typeface="Times New Roman" panose="02020603050405020304" pitchFamily="18" charset="0"/>
                <a:cs typeface="Times New Roman" panose="02020603050405020304" pitchFamily="18" charset="0"/>
              </a:rPr>
              <a:t> і Si</a:t>
            </a:r>
            <a:r>
              <a:rPr lang="uk-UA" baseline="-25000" dirty="0">
                <a:latin typeface="Times New Roman" panose="02020603050405020304" pitchFamily="18" charset="0"/>
                <a:cs typeface="Times New Roman" panose="02020603050405020304" pitchFamily="18" charset="0"/>
              </a:rPr>
              <a:t>3</a:t>
            </a:r>
            <a:r>
              <a:rPr lang="uk-UA" dirty="0">
                <a:latin typeface="Times New Roman" panose="02020603050405020304" pitchFamily="18" charset="0"/>
                <a:cs typeface="Times New Roman" panose="02020603050405020304" pitchFamily="18" charset="0"/>
              </a:rPr>
              <a:t>N</a:t>
            </a:r>
            <a:r>
              <a:rPr lang="uk-UA" baseline="-25000" dirty="0">
                <a:latin typeface="Times New Roman" panose="02020603050405020304" pitchFamily="18" charset="0"/>
                <a:cs typeface="Times New Roman" panose="02020603050405020304" pitchFamily="18" charset="0"/>
              </a:rPr>
              <a:t>4</a:t>
            </a:r>
            <a:r>
              <a:rPr lang="uk-UA" dirty="0">
                <a:latin typeface="Times New Roman" panose="02020603050405020304" pitchFamily="18" charset="0"/>
                <a:cs typeface="Times New Roman" panose="02020603050405020304" pitchFamily="18" charset="0"/>
              </a:rPr>
              <a:t> були </a:t>
            </a:r>
            <a:r>
              <a:rPr lang="uk-UA" dirty="0" err="1">
                <a:latin typeface="Times New Roman" panose="02020603050405020304" pitchFamily="18" charset="0"/>
                <a:cs typeface="Times New Roman" panose="02020603050405020304" pitchFamily="18" charset="0"/>
              </a:rPr>
              <a:t>антивідбивним</a:t>
            </a:r>
            <a:r>
              <a:rPr lang="uk-UA" dirty="0">
                <a:latin typeface="Times New Roman" panose="02020603050405020304" pitchFamily="18" charset="0"/>
                <a:cs typeface="Times New Roman" panose="02020603050405020304" pitchFamily="18" charset="0"/>
              </a:rPr>
              <a:t> та пасивуючим шарами</a:t>
            </a:r>
            <a:endParaRPr lang="ru-RU" dirty="0">
              <a:latin typeface="Times New Roman" panose="02020603050405020304" pitchFamily="18" charset="0"/>
              <a:cs typeface="Times New Roman" panose="02020603050405020304" pitchFamily="18" charset="0"/>
            </a:endParaRPr>
          </a:p>
        </p:txBody>
      </p:sp>
      <p:pic>
        <p:nvPicPr>
          <p:cNvPr id="18" name="Рисунок 17">
            <a:extLst>
              <a:ext uri="{FF2B5EF4-FFF2-40B4-BE49-F238E27FC236}">
                <a16:creationId xmlns:a16="http://schemas.microsoft.com/office/drawing/2014/main" id="{D59CC36B-8B5B-1009-4DC4-2FE966D824F4}"/>
              </a:ext>
            </a:extLst>
          </p:cNvPr>
          <p:cNvPicPr>
            <a:picLocks noChangeAspect="1"/>
          </p:cNvPicPr>
          <p:nvPr/>
        </p:nvPicPr>
        <p:blipFill>
          <a:blip r:embed="rId9"/>
          <a:stretch>
            <a:fillRect/>
          </a:stretch>
        </p:blipFill>
        <p:spPr>
          <a:xfrm>
            <a:off x="259424" y="3848789"/>
            <a:ext cx="358141" cy="369333"/>
          </a:xfrm>
          <a:prstGeom prst="rect">
            <a:avLst/>
          </a:prstGeom>
        </p:spPr>
      </p:pic>
      <p:pic>
        <p:nvPicPr>
          <p:cNvPr id="19" name="Рисунок 18">
            <a:extLst>
              <a:ext uri="{FF2B5EF4-FFF2-40B4-BE49-F238E27FC236}">
                <a16:creationId xmlns:a16="http://schemas.microsoft.com/office/drawing/2014/main" id="{49042570-332E-F6A2-8783-D464DBF2DAC5}"/>
              </a:ext>
            </a:extLst>
          </p:cNvPr>
          <p:cNvPicPr>
            <a:picLocks noChangeAspect="1"/>
          </p:cNvPicPr>
          <p:nvPr/>
        </p:nvPicPr>
        <p:blipFill>
          <a:blip r:embed="rId9"/>
          <a:stretch>
            <a:fillRect/>
          </a:stretch>
        </p:blipFill>
        <p:spPr>
          <a:xfrm>
            <a:off x="259424" y="4233510"/>
            <a:ext cx="358141" cy="369333"/>
          </a:xfrm>
          <a:prstGeom prst="rect">
            <a:avLst/>
          </a:prstGeom>
        </p:spPr>
      </p:pic>
      <p:pic>
        <p:nvPicPr>
          <p:cNvPr id="20" name="Рисунок 19">
            <a:extLst>
              <a:ext uri="{FF2B5EF4-FFF2-40B4-BE49-F238E27FC236}">
                <a16:creationId xmlns:a16="http://schemas.microsoft.com/office/drawing/2014/main" id="{3AEA9D49-97B6-54D8-9152-F7705E8B336B}"/>
              </a:ext>
            </a:extLst>
          </p:cNvPr>
          <p:cNvPicPr>
            <a:picLocks noChangeAspect="1"/>
          </p:cNvPicPr>
          <p:nvPr/>
        </p:nvPicPr>
        <p:blipFill>
          <a:blip r:embed="rId9"/>
          <a:stretch>
            <a:fillRect/>
          </a:stretch>
        </p:blipFill>
        <p:spPr>
          <a:xfrm>
            <a:off x="259424" y="4661138"/>
            <a:ext cx="358141" cy="369333"/>
          </a:xfrm>
          <a:prstGeom prst="rect">
            <a:avLst/>
          </a:prstGeom>
        </p:spPr>
      </p:pic>
      <p:pic>
        <p:nvPicPr>
          <p:cNvPr id="21" name="Рисунок 20">
            <a:extLst>
              <a:ext uri="{FF2B5EF4-FFF2-40B4-BE49-F238E27FC236}">
                <a16:creationId xmlns:a16="http://schemas.microsoft.com/office/drawing/2014/main" id="{990D1EB5-4F75-C158-3861-74D7837F429B}"/>
              </a:ext>
            </a:extLst>
          </p:cNvPr>
          <p:cNvPicPr>
            <a:picLocks noChangeAspect="1"/>
          </p:cNvPicPr>
          <p:nvPr/>
        </p:nvPicPr>
        <p:blipFill>
          <a:blip r:embed="rId9"/>
          <a:stretch>
            <a:fillRect/>
          </a:stretch>
        </p:blipFill>
        <p:spPr>
          <a:xfrm>
            <a:off x="259424" y="5088766"/>
            <a:ext cx="358141" cy="369333"/>
          </a:xfrm>
          <a:prstGeom prst="rect">
            <a:avLst/>
          </a:prstGeom>
        </p:spPr>
      </p:pic>
      <p:pic>
        <p:nvPicPr>
          <p:cNvPr id="22" name="Рисунок 21">
            <a:extLst>
              <a:ext uri="{FF2B5EF4-FFF2-40B4-BE49-F238E27FC236}">
                <a16:creationId xmlns:a16="http://schemas.microsoft.com/office/drawing/2014/main" id="{484CE2D4-C4F5-2333-99C3-9B0592D3E31A}"/>
              </a:ext>
            </a:extLst>
          </p:cNvPr>
          <p:cNvPicPr>
            <a:picLocks noChangeAspect="1"/>
          </p:cNvPicPr>
          <p:nvPr/>
        </p:nvPicPr>
        <p:blipFill>
          <a:blip r:embed="rId9"/>
          <a:stretch>
            <a:fillRect/>
          </a:stretch>
        </p:blipFill>
        <p:spPr>
          <a:xfrm>
            <a:off x="259423" y="5516394"/>
            <a:ext cx="358141" cy="369333"/>
          </a:xfrm>
          <a:prstGeom prst="rect">
            <a:avLst/>
          </a:prstGeom>
        </p:spPr>
      </p:pic>
      <p:pic>
        <p:nvPicPr>
          <p:cNvPr id="23" name="Рисунок 22">
            <a:extLst>
              <a:ext uri="{FF2B5EF4-FFF2-40B4-BE49-F238E27FC236}">
                <a16:creationId xmlns:a16="http://schemas.microsoft.com/office/drawing/2014/main" id="{CEA91961-950D-DC53-8E40-9F0785115659}"/>
              </a:ext>
            </a:extLst>
          </p:cNvPr>
          <p:cNvPicPr>
            <a:picLocks noChangeAspect="1"/>
          </p:cNvPicPr>
          <p:nvPr/>
        </p:nvPicPr>
        <p:blipFill>
          <a:blip r:embed="rId9"/>
          <a:stretch>
            <a:fillRect/>
          </a:stretch>
        </p:blipFill>
        <p:spPr>
          <a:xfrm>
            <a:off x="259423" y="5947922"/>
            <a:ext cx="358141" cy="369333"/>
          </a:xfrm>
          <a:prstGeom prst="rect">
            <a:avLst/>
          </a:prstGeom>
        </p:spPr>
      </p:pic>
      <p:pic>
        <p:nvPicPr>
          <p:cNvPr id="26" name="Рисунок 25">
            <a:extLst>
              <a:ext uri="{FF2B5EF4-FFF2-40B4-BE49-F238E27FC236}">
                <a16:creationId xmlns:a16="http://schemas.microsoft.com/office/drawing/2014/main" id="{717FF01D-CA34-DFC7-92EC-B9940B6AB142}"/>
              </a:ext>
            </a:extLst>
          </p:cNvPr>
          <p:cNvPicPr>
            <a:picLocks noChangeAspect="1"/>
          </p:cNvPicPr>
          <p:nvPr/>
        </p:nvPicPr>
        <p:blipFill>
          <a:blip r:embed="rId9"/>
          <a:stretch>
            <a:fillRect/>
          </a:stretch>
        </p:blipFill>
        <p:spPr>
          <a:xfrm>
            <a:off x="259422" y="6383164"/>
            <a:ext cx="358141" cy="369333"/>
          </a:xfrm>
          <a:prstGeom prst="rect">
            <a:avLst/>
          </a:prstGeom>
        </p:spPr>
      </p:pic>
      <p:sp>
        <p:nvSpPr>
          <p:cNvPr id="3" name="Прямоугольник: скругленные углы 2">
            <a:extLst>
              <a:ext uri="{FF2B5EF4-FFF2-40B4-BE49-F238E27FC236}">
                <a16:creationId xmlns:a16="http://schemas.microsoft.com/office/drawing/2014/main" id="{B4C51A30-3DB8-270C-7A0B-9F8EE5077DF0}"/>
              </a:ext>
            </a:extLst>
          </p:cNvPr>
          <p:cNvSpPr/>
          <p:nvPr/>
        </p:nvSpPr>
        <p:spPr>
          <a:xfrm>
            <a:off x="4883509" y="79294"/>
            <a:ext cx="2562732" cy="573932"/>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uk-UA" sz="3000" dirty="0">
                <a:latin typeface="Times New Roman" panose="02020603050405020304" pitchFamily="18" charset="0"/>
                <a:cs typeface="Times New Roman" panose="02020603050405020304" pitchFamily="18" charset="0"/>
              </a:rPr>
              <a:t>Експеримент</a:t>
            </a:r>
            <a:endParaRPr lang="uk-UA" sz="3000" noProof="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21045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6013</TotalTime>
  <Words>3436</Words>
  <Application>Microsoft Office PowerPoint</Application>
  <PresentationFormat>Широкий екран</PresentationFormat>
  <Paragraphs>585</Paragraphs>
  <Slides>39</Slides>
  <Notes>6</Notes>
  <HiddenSlides>1</HiddenSlides>
  <MMClips>0</MMClips>
  <ScaleCrop>false</ScaleCrop>
  <HeadingPairs>
    <vt:vector size="6" baseType="variant">
      <vt:variant>
        <vt:lpstr>Використані шрифти</vt:lpstr>
      </vt:variant>
      <vt:variant>
        <vt:i4>6</vt:i4>
      </vt:variant>
      <vt:variant>
        <vt:lpstr>Тема</vt:lpstr>
      </vt:variant>
      <vt:variant>
        <vt:i4>1</vt:i4>
      </vt:variant>
      <vt:variant>
        <vt:lpstr>Заголовки слайдів</vt:lpstr>
      </vt:variant>
      <vt:variant>
        <vt:i4>39</vt:i4>
      </vt:variant>
    </vt:vector>
  </HeadingPairs>
  <TitlesOfParts>
    <vt:vector size="46" baseType="lpstr">
      <vt:lpstr>Arial</vt:lpstr>
      <vt:lpstr>Calibri</vt:lpstr>
      <vt:lpstr>Calibri Light</vt:lpstr>
      <vt:lpstr>Cambria Math</vt:lpstr>
      <vt:lpstr>Times New Roman</vt:lpstr>
      <vt:lpstr>Wingdings</vt:lpstr>
      <vt:lpstr>Тема Office</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Company>Krokoz™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Олексій Завгородній</dc:creator>
  <cp:lastModifiedBy>oleg</cp:lastModifiedBy>
  <cp:revision>196</cp:revision>
  <dcterms:created xsi:type="dcterms:W3CDTF">2025-05-09T01:13:34Z</dcterms:created>
  <dcterms:modified xsi:type="dcterms:W3CDTF">2026-02-04T14:20:11Z</dcterms:modified>
</cp:coreProperties>
</file>